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1.xml" ContentType="application/vnd.openxmlformats-officedocument.drawingml.chartshapes+xml"/>
  <Override PartName="/ppt/notesSlides/notesSlide4.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7.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8.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9.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10.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heme/themeOverride1.xml" ContentType="application/vnd.openxmlformats-officedocument.themeOverride+xml"/>
  <Override PartName="/ppt/notesSlides/notesSlide11.xml" ContentType="application/vnd.openxmlformats-officedocument.presentationml.notesSlide+xml"/>
  <Override PartName="/ppt/ink/ink1.xml" ContentType="application/inkml+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notesSlides/notesSlide12.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3.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drawings/drawing2.xml" ContentType="application/vnd.openxmlformats-officedocument.drawingml.chartshapes+xml"/>
  <Override PartName="/ppt/notesSlides/notesSlide14.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drawings/drawing3.xml" ContentType="application/vnd.openxmlformats-officedocument.drawingml.chartshapes+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15.xml" ContentType="application/vnd.openxmlformats-officedocument.presentationml.notesSlid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notesSlides/notesSlide18.xml" ContentType="application/vnd.openxmlformats-officedocument.presentationml.notesSlide+xml"/>
  <Override PartName="/ppt/theme/themeOverride2.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74.xml" ContentType="application/vnd.openxmlformats-officedocument.presentationml.tags+xml"/>
  <Override PartName="/ppt/notesSlides/notesSlide21.xml" ContentType="application/vnd.openxmlformats-officedocument.presentationml.notesSlide+xml"/>
  <Override PartName="/ppt/media/image58.bin" ContentType="image/jpeg"/>
  <Override PartName="/ppt/media/image60.bin" ContentType="image/png"/>
  <Override PartName="/ppt/theme/themeOverride3.xml" ContentType="application/vnd.openxmlformats-officedocument.themeOverride+xml"/>
  <Override PartName="/ppt/tags/tag175.xml" ContentType="application/vnd.openxmlformats-officedocument.presentationml.tags+xml"/>
  <Override PartName="/ppt/notesSlides/notesSlide22.xml" ContentType="application/vnd.openxmlformats-officedocument.presentationml.notesSlide+xml"/>
  <Override PartName="/ppt/charts/chart16.xml" ContentType="application/vnd.openxmlformats-officedocument.drawingml.chart+xml"/>
  <Override PartName="/ppt/tags/tag176.xml" ContentType="application/vnd.openxmlformats-officedocument.presentationml.tags+xml"/>
  <Override PartName="/ppt/notesSlides/notesSlide23.xml" ContentType="application/vnd.openxmlformats-officedocument.presentationml.notesSlide+xml"/>
  <Override PartName="/ppt/charts/chart17.xml" ContentType="application/vnd.openxmlformats-officedocument.drawingml.chart+xml"/>
  <Override PartName="/ppt/charts/style16.xml" ContentType="application/vnd.ms-office.chartstyle+xml"/>
  <Override PartName="/ppt/charts/colors16.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58"/>
  </p:notesMasterIdLst>
  <p:handoutMasterIdLst>
    <p:handoutMasterId r:id="rId59"/>
  </p:handoutMasterIdLst>
  <p:sldIdLst>
    <p:sldId id="256" r:id="rId5"/>
    <p:sldId id="405" r:id="rId6"/>
    <p:sldId id="758" r:id="rId7"/>
    <p:sldId id="799" r:id="rId8"/>
    <p:sldId id="801" r:id="rId9"/>
    <p:sldId id="477" r:id="rId10"/>
    <p:sldId id="802" r:id="rId11"/>
    <p:sldId id="474" r:id="rId12"/>
    <p:sldId id="484" r:id="rId13"/>
    <p:sldId id="453" r:id="rId14"/>
    <p:sldId id="831" r:id="rId15"/>
    <p:sldId id="833" r:id="rId16"/>
    <p:sldId id="757" r:id="rId17"/>
    <p:sldId id="791" r:id="rId18"/>
    <p:sldId id="809" r:id="rId19"/>
    <p:sldId id="812" r:id="rId20"/>
    <p:sldId id="798" r:id="rId21"/>
    <p:sldId id="792" r:id="rId22"/>
    <p:sldId id="793" r:id="rId23"/>
    <p:sldId id="277" r:id="rId24"/>
    <p:sldId id="794" r:id="rId25"/>
    <p:sldId id="795" r:id="rId26"/>
    <p:sldId id="796" r:id="rId27"/>
    <p:sldId id="797" r:id="rId28"/>
    <p:sldId id="815" r:id="rId29"/>
    <p:sldId id="760" r:id="rId30"/>
    <p:sldId id="789" r:id="rId31"/>
    <p:sldId id="302" r:id="rId32"/>
    <p:sldId id="773" r:id="rId33"/>
    <p:sldId id="778" r:id="rId34"/>
    <p:sldId id="782" r:id="rId35"/>
    <p:sldId id="781" r:id="rId36"/>
    <p:sldId id="783" r:id="rId37"/>
    <p:sldId id="785" r:id="rId38"/>
    <p:sldId id="264" r:id="rId39"/>
    <p:sldId id="790" r:id="rId40"/>
    <p:sldId id="821" r:id="rId41"/>
    <p:sldId id="823" r:id="rId42"/>
    <p:sldId id="827" r:id="rId43"/>
    <p:sldId id="392" r:id="rId44"/>
    <p:sldId id="829" r:id="rId45"/>
    <p:sldId id="784" r:id="rId46"/>
    <p:sldId id="315" r:id="rId47"/>
    <p:sldId id="813" r:id="rId48"/>
    <p:sldId id="345" r:id="rId49"/>
    <p:sldId id="806" r:id="rId50"/>
    <p:sldId id="348" r:id="rId51"/>
    <p:sldId id="786" r:id="rId52"/>
    <p:sldId id="835" r:id="rId53"/>
    <p:sldId id="259" r:id="rId54"/>
    <p:sldId id="836" r:id="rId55"/>
    <p:sldId id="398" r:id="rId56"/>
    <p:sldId id="321" r:id="rId57"/>
  </p:sldIdLst>
  <p:sldSz cx="12192000" cy="6858000"/>
  <p:notesSz cx="7104063"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DCDAD23-F4C7-8C97-B030-9560E3E94658}" name="Wolff, Jessica" initials="WJ" userId="S::Jessica.Wolff@CanadaLife.de::9671d46e-a4ef-48d9-99e9-a08365e280be" providerId="AD"/>
  <p188:author id="{54FD9D42-C280-12DB-FA40-11C0B6314B6D}" name="Fechtner, Florian" initials="FF" userId="S::Florian.Fechtner@canadalife.de::6aba23e6-ce3a-4c88-b629-9707166cb53f" providerId="AD"/>
  <p188:author id="{89568A4F-739B-483A-0F8E-0985332370EF}" name="Stock, Florian" initials="FS" userId="S::Florian.Stock@CanadaLife.de::9914caa4-3d52-4ec1-829a-13df3f50896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Murmann, Marcus" initials="MM" lastIdx="3" clrIdx="6">
    <p:extLst>
      <p:ext uri="{19B8F6BF-5375-455C-9EA6-DF929625EA0E}">
        <p15:presenceInfo xmlns:p15="http://schemas.microsoft.com/office/powerpoint/2012/main" userId="S::Marcus.Murmann@CanadaLife.de::933d7183-448f-44c1-ab40-14add2b78bdb" providerId="AD"/>
      </p:ext>
    </p:extLst>
  </p:cmAuthor>
  <p:cmAuthor id="1" name="Witzke, Karin" initials="WK" lastIdx="1" clrIdx="0">
    <p:extLst>
      <p:ext uri="{19B8F6BF-5375-455C-9EA6-DF929625EA0E}">
        <p15:presenceInfo xmlns:p15="http://schemas.microsoft.com/office/powerpoint/2012/main" userId="S-1-5-21-714821942-1480288194-2018343319-208053" providerId="AD"/>
      </p:ext>
    </p:extLst>
  </p:cmAuthor>
  <p:cmAuthor id="8" name="Wolf, Thomas" initials="WT" lastIdx="2" clrIdx="7">
    <p:extLst>
      <p:ext uri="{19B8F6BF-5375-455C-9EA6-DF929625EA0E}">
        <p15:presenceInfo xmlns:p15="http://schemas.microsoft.com/office/powerpoint/2012/main" userId="S::Thomas.Wolf@canadalife.de::bc0ce4a1-ccd5-4916-9460-2c8dc46ca1c9" providerId="AD"/>
      </p:ext>
    </p:extLst>
  </p:cmAuthor>
  <p:cmAuthor id="2" name="Sterk, Ramon" initials="SR" lastIdx="5" clrIdx="1">
    <p:extLst>
      <p:ext uri="{19B8F6BF-5375-455C-9EA6-DF929625EA0E}">
        <p15:presenceInfo xmlns:p15="http://schemas.microsoft.com/office/powerpoint/2012/main" userId="S::Ramon.Sterk@canadalife.de::d201f744-9368-4835-8612-11db6719c712" providerId="AD"/>
      </p:ext>
    </p:extLst>
  </p:cmAuthor>
  <p:cmAuthor id="9" name="May, Vanessa" initials="MV" lastIdx="24" clrIdx="8">
    <p:extLst>
      <p:ext uri="{19B8F6BF-5375-455C-9EA6-DF929625EA0E}">
        <p15:presenceInfo xmlns:p15="http://schemas.microsoft.com/office/powerpoint/2012/main" userId="S::Vanessa.May@canadalife.de::8ac0228c-79cc-40a0-b429-7b4c8b55134d" providerId="AD"/>
      </p:ext>
    </p:extLst>
  </p:cmAuthor>
  <p:cmAuthor id="3" name="Sahm, Katharina" initials="SK" lastIdx="40" clrIdx="2">
    <p:extLst>
      <p:ext uri="{19B8F6BF-5375-455C-9EA6-DF929625EA0E}">
        <p15:presenceInfo xmlns:p15="http://schemas.microsoft.com/office/powerpoint/2012/main" userId="S::Katharina.Sahm@canadalife.de::bd870f15-338f-4b51-a1d4-8c17cbf796fd" providerId="AD"/>
      </p:ext>
    </p:extLst>
  </p:cmAuthor>
  <p:cmAuthor id="4" name="Thiel, Dirk" initials="TD" lastIdx="6" clrIdx="3">
    <p:extLst>
      <p:ext uri="{19B8F6BF-5375-455C-9EA6-DF929625EA0E}">
        <p15:presenceInfo xmlns:p15="http://schemas.microsoft.com/office/powerpoint/2012/main" userId="S::dirk.thiel@canadalife.de::a7e0451a-e1ec-4f71-a3d5-df2d337c28c6" providerId="AD"/>
      </p:ext>
    </p:extLst>
  </p:cmAuthor>
  <p:cmAuthor id="5" name="ComLab" initials="c" lastIdx="11" clrIdx="4">
    <p:extLst>
      <p:ext uri="{19B8F6BF-5375-455C-9EA6-DF929625EA0E}">
        <p15:presenceInfo xmlns:p15="http://schemas.microsoft.com/office/powerpoint/2012/main" userId="ComLab" providerId="None"/>
      </p:ext>
    </p:extLst>
  </p:cmAuthor>
  <p:cmAuthor id="6" name="Wolff, Jessica" initials="WJ" lastIdx="20" clrIdx="5">
    <p:extLst>
      <p:ext uri="{19B8F6BF-5375-455C-9EA6-DF929625EA0E}">
        <p15:presenceInfo xmlns:p15="http://schemas.microsoft.com/office/powerpoint/2012/main" userId="S::Jessica.Bolz@CanadaLife.de::9671d46e-a4ef-48d9-99e9-a08365e280b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4F4"/>
    <a:srgbClr val="909385"/>
    <a:srgbClr val="B4B6AC"/>
    <a:srgbClr val="E2E2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125E5076-3810-47DD-B79F-674D7AD40C01}" styleName="Dunkle Formatvorlage 1 - Akz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9012ECD-51FC-41F1-AA8D-1B2483CD663E}" styleName="Helle Formatvorlage 2 - Akz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ittlere Formatvorlage 3 - Akz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16" autoAdjust="0"/>
    <p:restoredTop sz="94660"/>
  </p:normalViewPr>
  <p:slideViewPr>
    <p:cSldViewPr snapToGrid="0">
      <p:cViewPr varScale="1">
        <p:scale>
          <a:sx n="140" d="100"/>
          <a:sy n="140" d="100"/>
        </p:scale>
        <p:origin x="3168" y="342"/>
      </p:cViewPr>
      <p:guideLst/>
    </p:cSldViewPr>
  </p:slideViewPr>
  <p:notesTextViewPr>
    <p:cViewPr>
      <p:scale>
        <a:sx n="1" d="1"/>
        <a:sy n="1" d="1"/>
      </p:scale>
      <p:origin x="0" y="0"/>
    </p:cViewPr>
  </p:notesTextViewPr>
  <p:notesViewPr>
    <p:cSldViewPr snapToGrid="0">
      <p:cViewPr varScale="1">
        <p:scale>
          <a:sx n="75" d="100"/>
          <a:sy n="75" d="100"/>
        </p:scale>
        <p:origin x="4698" y="5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commentAuthors" Target="commentAuthors.xml"/><Relationship Id="rId65"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sterkr\Documents\bAV\bAV%20Pr&#228;sentationen\Rohmaterial\Renteneintrittsalter_Lebenserwartung.csv"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1.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chartUserShapes" Target="../drawings/drawing2.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chartUserShapes" Target="../drawings/drawing3.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1" Type="http://schemas.openxmlformats.org/officeDocument/2006/relationships/oleObject" Target="file:///\\datastore\ff_produktmanagement\1.%20MA&amp;I\4.%20Fonds\00.%20Reporting%20Neu\UWP%20kompakt\UWP%20kompakt.xlsx" TargetMode="Externa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de-DE" sz="1500" b="1" dirty="0"/>
              <a:t>Durchschnittliche</a:t>
            </a:r>
            <a:r>
              <a:rPr lang="de-DE" sz="1500" b="1" baseline="0" dirty="0"/>
              <a:t> Altersrente </a:t>
            </a:r>
          </a:p>
          <a:p>
            <a:pPr>
              <a:defRPr/>
            </a:pPr>
            <a:r>
              <a:rPr lang="de-DE" sz="1500" b="1" baseline="0" dirty="0"/>
              <a:t>(</a:t>
            </a:r>
            <a:r>
              <a:rPr lang="de-DE" sz="1500" b="1" i="0" u="none" strike="noStrike" kern="1200" spc="0" baseline="0" dirty="0">
                <a:solidFill>
                  <a:srgbClr val="515349">
                    <a:lumMod val="65000"/>
                    <a:lumOff val="35000"/>
                  </a:srgbClr>
                </a:solidFill>
                <a:latin typeface="+mn-lt"/>
                <a:ea typeface="+mn-ea"/>
                <a:cs typeface="+mn-cs"/>
              </a:rPr>
              <a:t>alt</a:t>
            </a:r>
            <a:r>
              <a:rPr lang="de-DE" sz="1500" b="1" baseline="0" dirty="0"/>
              <a:t>e Bundesländer)</a:t>
            </a:r>
            <a:endParaRPr lang="de-DE" sz="1500" b="1" dirty="0"/>
          </a:p>
        </c:rich>
      </c:tx>
      <c:layout>
        <c:manualLayout>
          <c:xMode val="edge"/>
          <c:yMode val="edge"/>
          <c:x val="0.23477172684062048"/>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manualLayout>
          <c:layoutTarget val="inner"/>
          <c:xMode val="edge"/>
          <c:yMode val="edge"/>
          <c:x val="5.3830831692913389E-2"/>
          <c:y val="7.7063573075202729E-2"/>
          <c:w val="0.94616916830708664"/>
          <c:h val="0.72667149460052383"/>
        </c:manualLayout>
      </c:layout>
      <c:barChart>
        <c:barDir val="col"/>
        <c:grouping val="clustered"/>
        <c:varyColors val="0"/>
        <c:ser>
          <c:idx val="0"/>
          <c:order val="0"/>
          <c:tx>
            <c:strRef>
              <c:f>Tabelle1!$B$1</c:f>
              <c:strCache>
                <c:ptCount val="1"/>
                <c:pt idx="0">
                  <c:v>Gesamt</c:v>
                </c:pt>
              </c:strCache>
            </c:strRef>
          </c:tx>
          <c:spPr>
            <a:solidFill>
              <a:schemeClr val="accent1"/>
            </a:solidFill>
            <a:ln>
              <a:noFill/>
            </a:ln>
            <a:effectLst/>
          </c:spPr>
          <c:invertIfNegative val="0"/>
          <c:dLbls>
            <c:dLbl>
              <c:idx val="0"/>
              <c:layout>
                <c:manualLayout>
                  <c:x val="0"/>
                  <c:y val="5.9823507341026351E-2"/>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329-4009-9E74-5AD1033FC4D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c:f>
              <c:strCache>
                <c:ptCount val="1"/>
                <c:pt idx="0">
                  <c:v>MONATSRENTE (BRUTTO)</c:v>
                </c:pt>
              </c:strCache>
            </c:strRef>
          </c:cat>
          <c:val>
            <c:numRef>
              <c:f>Tabelle1!$B$2</c:f>
              <c:numCache>
                <c:formatCode>"€"#,##0_);[Red]\("€"#,##0\)</c:formatCode>
                <c:ptCount val="1"/>
                <c:pt idx="0">
                  <c:v>1053</c:v>
                </c:pt>
              </c:numCache>
            </c:numRef>
          </c:val>
          <c:extLst>
            <c:ext xmlns:c16="http://schemas.microsoft.com/office/drawing/2014/chart" uri="{C3380CC4-5D6E-409C-BE32-E72D297353CC}">
              <c16:uniqueId val="{00000000-74C9-447A-96BD-0B05C529C43A}"/>
            </c:ext>
          </c:extLst>
        </c:ser>
        <c:ser>
          <c:idx val="1"/>
          <c:order val="1"/>
          <c:tx>
            <c:strRef>
              <c:f>Tabelle1!$C$1</c:f>
              <c:strCache>
                <c:ptCount val="1"/>
                <c:pt idx="0">
                  <c:v>Frauen</c:v>
                </c:pt>
              </c:strCache>
            </c:strRef>
          </c:tx>
          <c:spPr>
            <a:solidFill>
              <a:schemeClr val="accent2"/>
            </a:solidFill>
            <a:ln>
              <a:noFill/>
            </a:ln>
            <a:effectLst/>
          </c:spPr>
          <c:invertIfNegative val="0"/>
          <c:dLbls>
            <c:dLbl>
              <c:idx val="0"/>
              <c:layout>
                <c:manualLayout>
                  <c:x val="0"/>
                  <c:y val="5.9823507341026302E-2"/>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329-4009-9E74-5AD1033FC4D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c:f>
              <c:strCache>
                <c:ptCount val="1"/>
                <c:pt idx="0">
                  <c:v>MONATSRENTE (BRUTTO)</c:v>
                </c:pt>
              </c:strCache>
            </c:strRef>
          </c:cat>
          <c:val>
            <c:numRef>
              <c:f>Tabelle1!$C$2</c:f>
              <c:numCache>
                <c:formatCode>"€"#,##0_);[Red]\("€"#,##0\)</c:formatCode>
                <c:ptCount val="1"/>
                <c:pt idx="0">
                  <c:v>830</c:v>
                </c:pt>
              </c:numCache>
            </c:numRef>
          </c:val>
          <c:extLst>
            <c:ext xmlns:c16="http://schemas.microsoft.com/office/drawing/2014/chart" uri="{C3380CC4-5D6E-409C-BE32-E72D297353CC}">
              <c16:uniqueId val="{00000001-74C9-447A-96BD-0B05C529C43A}"/>
            </c:ext>
          </c:extLst>
        </c:ser>
        <c:ser>
          <c:idx val="2"/>
          <c:order val="2"/>
          <c:tx>
            <c:strRef>
              <c:f>Tabelle1!$D$1</c:f>
              <c:strCache>
                <c:ptCount val="1"/>
                <c:pt idx="0">
                  <c:v>Männer</c:v>
                </c:pt>
              </c:strCache>
            </c:strRef>
          </c:tx>
          <c:spPr>
            <a:solidFill>
              <a:schemeClr val="accent3"/>
            </a:solidFill>
            <a:ln>
              <a:noFill/>
            </a:ln>
            <a:effectLst/>
          </c:spPr>
          <c:invertIfNegative val="0"/>
          <c:dLbls>
            <c:dLbl>
              <c:idx val="0"/>
              <c:layout>
                <c:manualLayout>
                  <c:x val="-8.3798496055949598E-17"/>
                  <c:y val="6.2424529399331845E-2"/>
                </c:manualLayout>
              </c:layout>
              <c:tx>
                <c:rich>
                  <a:bodyPr/>
                  <a:lstStyle/>
                  <a:p>
                    <a:fld id="{606F2E16-0C5E-416E-B630-51A98E19CC91}" type="VALUE">
                      <a:rPr lang="en-US" b="1">
                        <a:solidFill>
                          <a:schemeClr val="bg1"/>
                        </a:solidFill>
                      </a:rPr>
                      <a:pPr/>
                      <a:t>[WERT]</a:t>
                    </a:fld>
                    <a:endParaRPr lang="de-DE"/>
                  </a:p>
                </c:rich>
              </c:tx>
              <c:showLegendKey val="0"/>
              <c:showVal val="1"/>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1-5329-4009-9E74-5AD1033FC4D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eparator>. </c:separator>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Tabelle1!$A$2</c:f>
              <c:strCache>
                <c:ptCount val="1"/>
                <c:pt idx="0">
                  <c:v>MONATSRENTE (BRUTTO)</c:v>
                </c:pt>
              </c:strCache>
            </c:strRef>
          </c:cat>
          <c:val>
            <c:numRef>
              <c:f>Tabelle1!$D$2</c:f>
              <c:numCache>
                <c:formatCode>"€"#,##0_);[Red]\("€"#,##0\)</c:formatCode>
                <c:ptCount val="1"/>
                <c:pt idx="0">
                  <c:v>1332</c:v>
                </c:pt>
              </c:numCache>
            </c:numRef>
          </c:val>
          <c:extLst>
            <c:ext xmlns:c15="http://schemas.microsoft.com/office/drawing/2012/chart" uri="{02D57815-91ED-43cb-92C2-25804820EDAC}">
              <c15:datalabelsRange>
                <c15:f>Tabelle1!$D$2</c15:f>
                <c15:dlblRangeCache>
                  <c:ptCount val="1"/>
                  <c:pt idx="0">
                    <c:v>1.332 €</c:v>
                  </c:pt>
                </c15:dlblRangeCache>
              </c15:datalabelsRange>
            </c:ext>
            <c:ext xmlns:c16="http://schemas.microsoft.com/office/drawing/2014/chart" uri="{C3380CC4-5D6E-409C-BE32-E72D297353CC}">
              <c16:uniqueId val="{00000002-74C9-447A-96BD-0B05C529C43A}"/>
            </c:ext>
          </c:extLst>
        </c:ser>
        <c:dLbls>
          <c:showLegendKey val="0"/>
          <c:showVal val="0"/>
          <c:showCatName val="0"/>
          <c:showSerName val="0"/>
          <c:showPercent val="0"/>
          <c:showBubbleSize val="0"/>
        </c:dLbls>
        <c:gapWidth val="229"/>
        <c:overlap val="-2"/>
        <c:axId val="613395056"/>
        <c:axId val="613396696"/>
      </c:barChart>
      <c:catAx>
        <c:axId val="613395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613396696"/>
        <c:crosses val="autoZero"/>
        <c:auto val="1"/>
        <c:lblAlgn val="ctr"/>
        <c:lblOffset val="100"/>
        <c:noMultiLvlLbl val="0"/>
      </c:catAx>
      <c:valAx>
        <c:axId val="613396696"/>
        <c:scaling>
          <c:orientation val="minMax"/>
        </c:scaling>
        <c:delete val="1"/>
        <c:axPos val="l"/>
        <c:numFmt formatCode="&quot;€&quot;#,##0_);[Red]\(&quot;€&quot;#,##0\)" sourceLinked="1"/>
        <c:majorTickMark val="none"/>
        <c:minorTickMark val="none"/>
        <c:tickLblPos val="nextTo"/>
        <c:crossAx val="613395056"/>
        <c:crosses val="autoZero"/>
        <c:crossBetween val="between"/>
      </c:valAx>
      <c:spPr>
        <a:noFill/>
        <a:ln>
          <a:noFill/>
        </a:ln>
        <a:effectLst/>
      </c:spPr>
    </c:plotArea>
    <c:legend>
      <c:legendPos val="b"/>
      <c:layout>
        <c:manualLayout>
          <c:xMode val="edge"/>
          <c:yMode val="edge"/>
          <c:x val="0.3082016360148081"/>
          <c:y val="0.88296574922322035"/>
          <c:w val="0.3919454192801522"/>
          <c:h val="5.206992786999292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de-DE" sz="1500" b="1" i="0" u="none" strike="noStrike" kern="1200" spc="0" baseline="0" dirty="0">
                <a:solidFill>
                  <a:srgbClr val="515349">
                    <a:lumMod val="65000"/>
                    <a:lumOff val="35000"/>
                  </a:srgbClr>
                </a:solidFill>
                <a:latin typeface="+mn-lt"/>
                <a:ea typeface="+mn-ea"/>
                <a:cs typeface="+mn-cs"/>
              </a:defRPr>
            </a:pPr>
            <a:r>
              <a:rPr lang="de-DE" sz="1500" b="1" i="0" u="none" strike="noStrike" kern="1200" spc="0" baseline="0" dirty="0">
                <a:solidFill>
                  <a:srgbClr val="515349">
                    <a:lumMod val="65000"/>
                    <a:lumOff val="35000"/>
                  </a:srgbClr>
                </a:solidFill>
                <a:latin typeface="+mn-lt"/>
                <a:ea typeface="+mn-ea"/>
                <a:cs typeface="+mn-cs"/>
              </a:rPr>
              <a:t>Durchschnittliche Altersrente </a:t>
            </a:r>
          </a:p>
          <a:p>
            <a:pPr>
              <a:defRPr lang="de-DE" sz="1500" b="1" dirty="0">
                <a:solidFill>
                  <a:srgbClr val="515349">
                    <a:lumMod val="65000"/>
                    <a:lumOff val="35000"/>
                  </a:srgbClr>
                </a:solidFill>
              </a:defRPr>
            </a:pPr>
            <a:r>
              <a:rPr lang="de-DE" sz="1500" b="1" i="0" u="none" strike="noStrike" kern="1200" spc="0" baseline="0" dirty="0">
                <a:solidFill>
                  <a:srgbClr val="515349">
                    <a:lumMod val="65000"/>
                    <a:lumOff val="35000"/>
                  </a:srgbClr>
                </a:solidFill>
                <a:latin typeface="+mn-lt"/>
                <a:ea typeface="+mn-ea"/>
                <a:cs typeface="+mn-cs"/>
              </a:rPr>
              <a:t>(neue Bundesländer)</a:t>
            </a:r>
          </a:p>
        </c:rich>
      </c:tx>
      <c:layout>
        <c:manualLayout>
          <c:xMode val="edge"/>
          <c:yMode val="edge"/>
          <c:x val="0.26022714657257445"/>
          <c:y val="0"/>
        </c:manualLayout>
      </c:layout>
      <c:overlay val="0"/>
      <c:spPr>
        <a:noFill/>
        <a:ln>
          <a:noFill/>
        </a:ln>
        <a:effectLst/>
      </c:spPr>
      <c:txPr>
        <a:bodyPr rot="0" spcFirstLastPara="1" vertOverflow="ellipsis" vert="horz" wrap="square" anchor="ctr" anchorCtr="1"/>
        <a:lstStyle/>
        <a:p>
          <a:pPr>
            <a:defRPr lang="de-DE" sz="1500" b="1" i="0" u="none" strike="noStrike" kern="1200" spc="0" baseline="0" dirty="0">
              <a:solidFill>
                <a:srgbClr val="515349">
                  <a:lumMod val="65000"/>
                  <a:lumOff val="35000"/>
                </a:srgbClr>
              </a:solidFill>
              <a:latin typeface="+mn-lt"/>
              <a:ea typeface="+mn-ea"/>
              <a:cs typeface="+mn-cs"/>
            </a:defRPr>
          </a:pPr>
          <a:endParaRPr lang="de-DE"/>
        </a:p>
      </c:txPr>
    </c:title>
    <c:autoTitleDeleted val="0"/>
    <c:plotArea>
      <c:layout>
        <c:manualLayout>
          <c:layoutTarget val="inner"/>
          <c:xMode val="edge"/>
          <c:yMode val="edge"/>
          <c:x val="5.3830831692913389E-2"/>
          <c:y val="4.6818387460864357E-2"/>
          <c:w val="0.94616916830708664"/>
          <c:h val="0.7552827873611655"/>
        </c:manualLayout>
      </c:layout>
      <c:barChart>
        <c:barDir val="col"/>
        <c:grouping val="clustered"/>
        <c:varyColors val="0"/>
        <c:ser>
          <c:idx val="0"/>
          <c:order val="0"/>
          <c:tx>
            <c:strRef>
              <c:f>Tabelle1!$B$1</c:f>
              <c:strCache>
                <c:ptCount val="1"/>
                <c:pt idx="0">
                  <c:v>Gesamt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c:f>
              <c:strCache>
                <c:ptCount val="1"/>
                <c:pt idx="0">
                  <c:v>MONATSRENTE (BRUTTO)</c:v>
                </c:pt>
              </c:strCache>
            </c:strRef>
          </c:cat>
          <c:val>
            <c:numRef>
              <c:f>Tabelle1!$B$2</c:f>
              <c:numCache>
                <c:formatCode>"€"#,##0_);[Red]\("€"#,##0\)</c:formatCode>
                <c:ptCount val="1"/>
                <c:pt idx="0">
                  <c:v>1303</c:v>
                </c:pt>
              </c:numCache>
            </c:numRef>
          </c:val>
          <c:extLst>
            <c:ext xmlns:c16="http://schemas.microsoft.com/office/drawing/2014/chart" uri="{C3380CC4-5D6E-409C-BE32-E72D297353CC}">
              <c16:uniqueId val="{00000001-F8BA-4A62-A0E2-8F45C7F5A519}"/>
            </c:ext>
          </c:extLst>
        </c:ser>
        <c:ser>
          <c:idx val="1"/>
          <c:order val="1"/>
          <c:tx>
            <c:strRef>
              <c:f>Tabelle1!$C$1</c:f>
              <c:strCache>
                <c:ptCount val="1"/>
                <c:pt idx="0">
                  <c:v>Frauen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c:f>
              <c:strCache>
                <c:ptCount val="1"/>
                <c:pt idx="0">
                  <c:v>MONATSRENTE (BRUTTO)</c:v>
                </c:pt>
              </c:strCache>
            </c:strRef>
          </c:cat>
          <c:val>
            <c:numRef>
              <c:f>Tabelle1!$C$2</c:f>
              <c:numCache>
                <c:formatCode>"€"#,##0_);[Red]\("€"#,##0\)</c:formatCode>
                <c:ptCount val="1"/>
                <c:pt idx="0">
                  <c:v>1218</c:v>
                </c:pt>
              </c:numCache>
            </c:numRef>
          </c:val>
          <c:extLst>
            <c:ext xmlns:c16="http://schemas.microsoft.com/office/drawing/2014/chart" uri="{C3380CC4-5D6E-409C-BE32-E72D297353CC}">
              <c16:uniqueId val="{00000003-F8BA-4A62-A0E2-8F45C7F5A519}"/>
            </c:ext>
          </c:extLst>
        </c:ser>
        <c:ser>
          <c:idx val="2"/>
          <c:order val="2"/>
          <c:tx>
            <c:strRef>
              <c:f>Tabelle1!$D$1</c:f>
              <c:strCache>
                <c:ptCount val="1"/>
                <c:pt idx="0">
                  <c:v>Männer</c:v>
                </c:pt>
              </c:strCache>
            </c:strRef>
          </c:tx>
          <c:spPr>
            <a:solidFill>
              <a:schemeClr val="accent3"/>
            </a:solidFill>
            <a:ln>
              <a:noFill/>
            </a:ln>
            <a:effectLst/>
          </c:spPr>
          <c:invertIfNegative val="0"/>
          <c:dLbls>
            <c:dLbl>
              <c:idx val="0"/>
              <c:tx>
                <c:rich>
                  <a:bodyPr/>
                  <a:lstStyle/>
                  <a:p>
                    <a:fld id="{2EF9C769-7321-42D7-90E3-50F3ED719C01}" type="VALUE">
                      <a:rPr lang="en-US" smtClean="0"/>
                      <a:pPr/>
                      <a:t>[WERT]</a:t>
                    </a:fld>
                    <a:r>
                      <a:rPr lang="en-US"/>
                      <a:t> €</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5387-43E2-9CA3-7F3DE6676B92}"/>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c:f>
              <c:strCache>
                <c:ptCount val="1"/>
                <c:pt idx="0">
                  <c:v>MONATSRENTE (BRUTTO)</c:v>
                </c:pt>
              </c:strCache>
            </c:strRef>
          </c:cat>
          <c:val>
            <c:numRef>
              <c:f>Tabelle1!$D$2</c:f>
              <c:numCache>
                <c:formatCode>#,##0</c:formatCode>
                <c:ptCount val="1"/>
                <c:pt idx="0">
                  <c:v>1416</c:v>
                </c:pt>
              </c:numCache>
            </c:numRef>
          </c:val>
          <c:extLst>
            <c:ext xmlns:c16="http://schemas.microsoft.com/office/drawing/2014/chart" uri="{C3380CC4-5D6E-409C-BE32-E72D297353CC}">
              <c16:uniqueId val="{00000005-F8BA-4A62-A0E2-8F45C7F5A519}"/>
            </c:ext>
          </c:extLst>
        </c:ser>
        <c:dLbls>
          <c:dLblPos val="inEnd"/>
          <c:showLegendKey val="0"/>
          <c:showVal val="1"/>
          <c:showCatName val="0"/>
          <c:showSerName val="0"/>
          <c:showPercent val="0"/>
          <c:showBubbleSize val="0"/>
        </c:dLbls>
        <c:gapWidth val="229"/>
        <c:overlap val="-2"/>
        <c:axId val="613395056"/>
        <c:axId val="613396696"/>
      </c:barChart>
      <c:catAx>
        <c:axId val="613395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613396696"/>
        <c:crosses val="autoZero"/>
        <c:auto val="1"/>
        <c:lblAlgn val="ctr"/>
        <c:lblOffset val="100"/>
        <c:noMultiLvlLbl val="0"/>
      </c:catAx>
      <c:valAx>
        <c:axId val="613396696"/>
        <c:scaling>
          <c:orientation val="minMax"/>
        </c:scaling>
        <c:delete val="1"/>
        <c:axPos val="l"/>
        <c:numFmt formatCode="&quot;€&quot;#,##0_);[Red]\(&quot;€&quot;#,##0\)" sourceLinked="1"/>
        <c:majorTickMark val="none"/>
        <c:minorTickMark val="none"/>
        <c:tickLblPos val="nextTo"/>
        <c:crossAx val="613395056"/>
        <c:crosses val="autoZero"/>
        <c:crossBetween val="between"/>
      </c:valAx>
      <c:spPr>
        <a:noFill/>
        <a:ln>
          <a:noFill/>
        </a:ln>
        <a:effectLst/>
      </c:spPr>
    </c:plotArea>
    <c:legend>
      <c:legendPos val="b"/>
      <c:layout>
        <c:manualLayout>
          <c:xMode val="edge"/>
          <c:yMode val="edge"/>
          <c:x val="0.3082016360148081"/>
          <c:y val="0.88296574922322035"/>
          <c:w val="0.3919454192801522"/>
          <c:h val="5.206992786999292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de-DE" sz="1800" b="1" i="0" kern="1200" baseline="0" dirty="0">
                <a:solidFill>
                  <a:srgbClr val="7F8272"/>
                </a:solidFill>
                <a:effectLst/>
              </a:rPr>
              <a:t>Erwerbsfähige Personen pro Rentner</a:t>
            </a:r>
            <a:endParaRPr lang="de-DE" sz="1800" dirty="0">
              <a:effectLst/>
            </a:endParaRP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barChart>
        <c:barDir val="col"/>
        <c:grouping val="clustered"/>
        <c:varyColors val="0"/>
        <c:ser>
          <c:idx val="0"/>
          <c:order val="0"/>
          <c:tx>
            <c:strRef>
              <c:f>Tabelle1!$B$1</c:f>
              <c:strCache>
                <c:ptCount val="1"/>
                <c:pt idx="0">
                  <c:v>1962</c:v>
                </c:pt>
              </c:strCache>
            </c:strRef>
          </c:tx>
          <c:spPr>
            <a:solidFill>
              <a:schemeClr val="accent1"/>
            </a:solidFill>
            <a:ln>
              <a:noFill/>
            </a:ln>
            <a:effectLst/>
          </c:spPr>
          <c:invertIfNegative val="0"/>
          <c:dPt>
            <c:idx val="0"/>
            <c:invertIfNegative val="0"/>
            <c:bubble3D val="0"/>
            <c:spPr>
              <a:solidFill>
                <a:schemeClr val="tx2">
                  <a:alpha val="85000"/>
                </a:schemeClr>
              </a:solidFill>
              <a:ln>
                <a:solidFill>
                  <a:schemeClr val="accent1"/>
                </a:solidFill>
              </a:ln>
              <a:effectLst/>
            </c:spPr>
            <c:extLst>
              <c:ext xmlns:c16="http://schemas.microsoft.com/office/drawing/2014/chart" uri="{C3380CC4-5D6E-409C-BE32-E72D297353CC}">
                <c16:uniqueId val="{00000018-1A63-4878-9A9F-48DAF18CCD83}"/>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c:f>
              <c:strCache>
                <c:ptCount val="1"/>
                <c:pt idx="0">
                  <c:v>Verhältnis der "inaktiven" Bevölkerung ab 65 Jahre zur gesamten Erwerbsbevölkerung</c:v>
                </c:pt>
              </c:strCache>
            </c:strRef>
          </c:cat>
          <c:val>
            <c:numRef>
              <c:f>Tabelle1!$B$2</c:f>
              <c:numCache>
                <c:formatCode>0.00</c:formatCode>
                <c:ptCount val="1"/>
                <c:pt idx="0">
                  <c:v>6</c:v>
                </c:pt>
              </c:numCache>
            </c:numRef>
          </c:val>
          <c:extLst>
            <c:ext xmlns:c16="http://schemas.microsoft.com/office/drawing/2014/chart" uri="{C3380CC4-5D6E-409C-BE32-E72D297353CC}">
              <c16:uniqueId val="{00000000-493F-43EC-A377-E3B5F1BBE2A4}"/>
            </c:ext>
          </c:extLst>
        </c:ser>
        <c:ser>
          <c:idx val="1"/>
          <c:order val="1"/>
          <c:tx>
            <c:strRef>
              <c:f>Tabelle1!$C$1</c:f>
              <c:strCache>
                <c:ptCount val="1"/>
                <c:pt idx="0">
                  <c:v>1992</c:v>
                </c:pt>
              </c:strCache>
            </c:strRef>
          </c:tx>
          <c:spPr>
            <a:solidFill>
              <a:schemeClr val="accent2"/>
            </a:solidFill>
            <a:ln>
              <a:noFill/>
            </a:ln>
            <a:effectLst/>
          </c:spPr>
          <c:invertIfNegative val="0"/>
          <c:dPt>
            <c:idx val="0"/>
            <c:invertIfNegative val="0"/>
            <c:bubble3D val="0"/>
            <c:spPr>
              <a:solidFill>
                <a:schemeClr val="accent2">
                  <a:alpha val="85000"/>
                </a:schemeClr>
              </a:solidFill>
              <a:ln>
                <a:noFill/>
              </a:ln>
              <a:effectLst/>
            </c:spPr>
            <c:extLst>
              <c:ext xmlns:c16="http://schemas.microsoft.com/office/drawing/2014/chart" uri="{C3380CC4-5D6E-409C-BE32-E72D297353CC}">
                <c16:uniqueId val="{00000019-1A63-4878-9A9F-48DAF18CCD83}"/>
              </c:ext>
            </c:extLst>
          </c:dPt>
          <c:dLbls>
            <c:spPr>
              <a:noFill/>
              <a:ln>
                <a:noFill/>
              </a:ln>
              <a:effectLst/>
            </c:spPr>
            <c:txPr>
              <a:bodyPr rot="0" spcFirstLastPara="1" vertOverflow="ellipsis" vert="horz" wrap="square" lIns="38100" tIns="19050" rIns="38100" bIns="19050" anchor="ctr" anchorCtr="0">
                <a:spAutoFit/>
              </a:bodyPr>
              <a:lstStyle/>
              <a:p>
                <a:pPr algn="ctr">
                  <a:defRPr lang="en-US" sz="1197" b="1" i="0" u="none" strike="noStrike" kern="1200" baseline="0">
                    <a:solidFill>
                      <a:schemeClr val="bg1"/>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c:f>
              <c:strCache>
                <c:ptCount val="1"/>
                <c:pt idx="0">
                  <c:v>Verhältnis der "inaktiven" Bevölkerung ab 65 Jahre zur gesamten Erwerbsbevölkerung</c:v>
                </c:pt>
              </c:strCache>
            </c:strRef>
          </c:cat>
          <c:val>
            <c:numRef>
              <c:f>Tabelle1!$C$2</c:f>
              <c:numCache>
                <c:formatCode>0.00</c:formatCode>
                <c:ptCount val="1"/>
                <c:pt idx="0">
                  <c:v>2.7</c:v>
                </c:pt>
              </c:numCache>
            </c:numRef>
          </c:val>
          <c:extLst>
            <c:ext xmlns:c16="http://schemas.microsoft.com/office/drawing/2014/chart" uri="{C3380CC4-5D6E-409C-BE32-E72D297353CC}">
              <c16:uniqueId val="{00000001-493F-43EC-A377-E3B5F1BBE2A4}"/>
            </c:ext>
          </c:extLst>
        </c:ser>
        <c:ser>
          <c:idx val="2"/>
          <c:order val="2"/>
          <c:tx>
            <c:strRef>
              <c:f>Tabelle1!$D$1</c:f>
              <c:strCache>
                <c:ptCount val="1"/>
                <c:pt idx="0">
                  <c:v>2021</c:v>
                </c:pt>
              </c:strCache>
            </c:strRef>
          </c:tx>
          <c:spPr>
            <a:solidFill>
              <a:schemeClr val="accent3">
                <a:alpha val="85000"/>
              </a:schemeClr>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97" b="1" i="0" u="none" strike="noStrike" kern="1200" baseline="0">
                    <a:solidFill>
                      <a:schemeClr val="bg1"/>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c:f>
              <c:strCache>
                <c:ptCount val="1"/>
                <c:pt idx="0">
                  <c:v>Verhältnis der "inaktiven" Bevölkerung ab 65 Jahre zur gesamten Erwerbsbevölkerung</c:v>
                </c:pt>
              </c:strCache>
            </c:strRef>
          </c:cat>
          <c:val>
            <c:numRef>
              <c:f>Tabelle1!$D$2</c:f>
              <c:numCache>
                <c:formatCode>0.00</c:formatCode>
                <c:ptCount val="1"/>
                <c:pt idx="0">
                  <c:v>2.1</c:v>
                </c:pt>
              </c:numCache>
            </c:numRef>
          </c:val>
          <c:extLst>
            <c:ext xmlns:c16="http://schemas.microsoft.com/office/drawing/2014/chart" uri="{C3380CC4-5D6E-409C-BE32-E72D297353CC}">
              <c16:uniqueId val="{00000002-493F-43EC-A377-E3B5F1BBE2A4}"/>
            </c:ext>
          </c:extLst>
        </c:ser>
        <c:ser>
          <c:idx val="3"/>
          <c:order val="3"/>
          <c:tx>
            <c:strRef>
              <c:f>Tabelle1!$E$1</c:f>
              <c:strCache>
                <c:ptCount val="1"/>
                <c:pt idx="0">
                  <c:v>2040</c:v>
                </c:pt>
              </c:strCache>
            </c:strRef>
          </c:tx>
          <c:spPr>
            <a:solidFill>
              <a:schemeClr val="accent4">
                <a:alpha val="85000"/>
              </a:schemeClr>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97" b="1" i="0" u="none" strike="noStrike" kern="1200" baseline="0">
                    <a:solidFill>
                      <a:schemeClr val="bg1"/>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c:f>
              <c:strCache>
                <c:ptCount val="1"/>
                <c:pt idx="0">
                  <c:v>Verhältnis der "inaktiven" Bevölkerung ab 65 Jahre zur gesamten Erwerbsbevölkerung</c:v>
                </c:pt>
              </c:strCache>
            </c:strRef>
          </c:cat>
          <c:val>
            <c:numRef>
              <c:f>Tabelle1!$E$2</c:f>
              <c:numCache>
                <c:formatCode>0.00</c:formatCode>
                <c:ptCount val="1"/>
                <c:pt idx="0">
                  <c:v>1.87</c:v>
                </c:pt>
              </c:numCache>
            </c:numRef>
          </c:val>
          <c:extLst>
            <c:ext xmlns:c16="http://schemas.microsoft.com/office/drawing/2014/chart" uri="{C3380CC4-5D6E-409C-BE32-E72D297353CC}">
              <c16:uniqueId val="{00000001-1A63-4878-9A9F-48DAF18CCD83}"/>
            </c:ext>
          </c:extLst>
        </c:ser>
        <c:ser>
          <c:idx val="4"/>
          <c:order val="4"/>
          <c:tx>
            <c:strRef>
              <c:f>Tabelle1!$F$1</c:f>
              <c:strCache>
                <c:ptCount val="1"/>
                <c:pt idx="0">
                  <c:v>2050</c:v>
                </c:pt>
              </c:strCache>
            </c:strRef>
          </c:tx>
          <c:spPr>
            <a:solidFill>
              <a:schemeClr val="accent5">
                <a:alpha val="85000"/>
              </a:schemeClr>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97" b="1" i="0" u="none" strike="noStrike" kern="1200" baseline="0">
                    <a:solidFill>
                      <a:schemeClr val="bg1"/>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c:f>
              <c:strCache>
                <c:ptCount val="1"/>
                <c:pt idx="0">
                  <c:v>Verhältnis der "inaktiven" Bevölkerung ab 65 Jahre zur gesamten Erwerbsbevölkerung</c:v>
                </c:pt>
              </c:strCache>
            </c:strRef>
          </c:cat>
          <c:val>
            <c:numRef>
              <c:f>Tabelle1!$F$2</c:f>
              <c:numCache>
                <c:formatCode>0.00</c:formatCode>
                <c:ptCount val="1"/>
                <c:pt idx="0">
                  <c:v>1.81</c:v>
                </c:pt>
              </c:numCache>
            </c:numRef>
          </c:val>
          <c:extLst>
            <c:ext xmlns:c16="http://schemas.microsoft.com/office/drawing/2014/chart" uri="{C3380CC4-5D6E-409C-BE32-E72D297353CC}">
              <c16:uniqueId val="{0000000A-1A63-4878-9A9F-48DAF18CCD83}"/>
            </c:ext>
          </c:extLst>
        </c:ser>
        <c:ser>
          <c:idx val="5"/>
          <c:order val="5"/>
          <c:tx>
            <c:strRef>
              <c:f>Tabelle1!$G$1</c:f>
              <c:strCache>
                <c:ptCount val="1"/>
                <c:pt idx="0">
                  <c:v>2060</c:v>
                </c:pt>
              </c:strCache>
            </c:strRef>
          </c:tx>
          <c:spPr>
            <a:solidFill>
              <a:schemeClr val="accent6">
                <a:alpha val="85000"/>
              </a:schemeClr>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97" b="1" i="0" u="none" strike="noStrike" kern="1200" baseline="0">
                    <a:solidFill>
                      <a:schemeClr val="bg1"/>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c:f>
              <c:strCache>
                <c:ptCount val="1"/>
                <c:pt idx="0">
                  <c:v>Verhältnis der "inaktiven" Bevölkerung ab 65 Jahre zur gesamten Erwerbsbevölkerung</c:v>
                </c:pt>
              </c:strCache>
            </c:strRef>
          </c:cat>
          <c:val>
            <c:numRef>
              <c:f>Tabelle1!$G$2</c:f>
              <c:numCache>
                <c:formatCode>0.00</c:formatCode>
                <c:ptCount val="1"/>
                <c:pt idx="0">
                  <c:v>1.67</c:v>
                </c:pt>
              </c:numCache>
            </c:numRef>
          </c:val>
          <c:extLst>
            <c:ext xmlns:c16="http://schemas.microsoft.com/office/drawing/2014/chart" uri="{C3380CC4-5D6E-409C-BE32-E72D297353CC}">
              <c16:uniqueId val="{0000000B-1A63-4878-9A9F-48DAF18CCD83}"/>
            </c:ext>
          </c:extLst>
        </c:ser>
        <c:dLbls>
          <c:dLblPos val="inEnd"/>
          <c:showLegendKey val="0"/>
          <c:showVal val="1"/>
          <c:showCatName val="0"/>
          <c:showSerName val="0"/>
          <c:showPercent val="0"/>
          <c:showBubbleSize val="0"/>
        </c:dLbls>
        <c:gapWidth val="65"/>
        <c:overlap val="-5"/>
        <c:axId val="608668544"/>
        <c:axId val="608669200"/>
      </c:barChart>
      <c:catAx>
        <c:axId val="608668544"/>
        <c:scaling>
          <c:orientation val="minMax"/>
        </c:scaling>
        <c:delete val="1"/>
        <c:axPos val="b"/>
        <c:numFmt formatCode="General" sourceLinked="1"/>
        <c:majorTickMark val="out"/>
        <c:minorTickMark val="none"/>
        <c:tickLblPos val="nextTo"/>
        <c:crossAx val="608669200"/>
        <c:crosses val="autoZero"/>
        <c:auto val="1"/>
        <c:lblAlgn val="ctr"/>
        <c:lblOffset val="100"/>
        <c:noMultiLvlLbl val="0"/>
      </c:catAx>
      <c:valAx>
        <c:axId val="608669200"/>
        <c:scaling>
          <c:orientation val="minMax"/>
        </c:scaling>
        <c:delete val="1"/>
        <c:axPos val="l"/>
        <c:majorGridlines>
          <c:spPr>
            <a:ln w="9525" cap="flat" cmpd="sng" algn="ctr">
              <a:solidFill>
                <a:schemeClr val="tx1">
                  <a:lumMod val="15000"/>
                  <a:lumOff val="85000"/>
                </a:schemeClr>
              </a:solidFill>
              <a:round/>
            </a:ln>
            <a:effectLst/>
          </c:spPr>
        </c:majorGridlines>
        <c:numFmt formatCode="0.00" sourceLinked="1"/>
        <c:majorTickMark val="out"/>
        <c:minorTickMark val="none"/>
        <c:tickLblPos val="nextTo"/>
        <c:crossAx val="608668544"/>
        <c:crosses val="autoZero"/>
        <c:crossBetween val="between"/>
      </c:valAx>
      <c:spPr>
        <a:noFill/>
        <a:ln>
          <a:noFill/>
        </a:ln>
        <a:effectLst/>
      </c:spPr>
    </c:plotArea>
    <c:legend>
      <c:legendPos val="b"/>
      <c:layout>
        <c:manualLayout>
          <c:xMode val="edge"/>
          <c:yMode val="edge"/>
          <c:x val="6.3807744430326122E-2"/>
          <c:y val="0.93176977456065224"/>
          <c:w val="0.868965106891888"/>
          <c:h val="5.2008351072016817E-2"/>
        </c:manualLayout>
      </c:layout>
      <c:overlay val="0"/>
      <c:spPr>
        <a:solidFill>
          <a:srgbClr val="F2F2F2">
            <a:alpha val="38824"/>
          </a:srgbClr>
        </a:solidFill>
        <a:ln>
          <a:noFill/>
        </a:ln>
        <a:effectLst/>
      </c:spPr>
      <c:txPr>
        <a:bodyPr rot="0" spcFirstLastPara="1" vertOverflow="ellipsis" vert="horz" wrap="square" anchor="ctr" anchorCtr="1"/>
        <a:lstStyle/>
        <a:p>
          <a:pPr>
            <a:defRPr lang="en-US" sz="1197" b="0" i="0" u="none" strike="noStrike" kern="1200" baseline="0">
              <a:solidFill>
                <a:schemeClr val="dk1">
                  <a:lumMod val="75000"/>
                  <a:lumOff val="2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de-DE"/>
              <a:t>Renteneintritt und Lebenserwartung</a:t>
            </a:r>
            <a:r>
              <a:rPr lang="de-DE" baseline="0"/>
              <a:t> mit 65 Jahren</a:t>
            </a:r>
            <a:endParaRPr lang="de-DE"/>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lineChart>
        <c:grouping val="standard"/>
        <c:varyColors val="0"/>
        <c:ser>
          <c:idx val="1"/>
          <c:order val="1"/>
          <c:tx>
            <c:strRef>
              <c:f>Renteneintrittsalter_Lebenserwa!$B$7</c:f>
              <c:strCache>
                <c:ptCount val="1"/>
                <c:pt idx="0">
                  <c:v>durchschnittliches Zugangsalter in eine Altersrente von Männern</c:v>
                </c:pt>
              </c:strCache>
            </c:strRef>
          </c:tx>
          <c:spPr>
            <a:ln w="28575" cap="rnd">
              <a:solidFill>
                <a:schemeClr val="accent2"/>
              </a:solidFill>
              <a:round/>
            </a:ln>
            <a:effectLst/>
          </c:spPr>
          <c:marker>
            <c:symbol val="none"/>
          </c:marker>
          <c:cat>
            <c:strRef>
              <c:f>Renteneintrittsalter_Lebenserwa!$A$7:$A$83</c:f>
              <c:strCache>
                <c:ptCount val="77"/>
                <c:pt idx="0">
                  <c:v>Jahr</c:v>
                </c:pt>
                <c:pt idx="1">
                  <c:v>1960</c:v>
                </c:pt>
                <c:pt idx="2">
                  <c:v>1961</c:v>
                </c:pt>
                <c:pt idx="3">
                  <c:v>1962</c:v>
                </c:pt>
                <c:pt idx="4">
                  <c:v>1963</c:v>
                </c:pt>
                <c:pt idx="5">
                  <c:v>1964</c:v>
                </c:pt>
                <c:pt idx="6">
                  <c:v>1965</c:v>
                </c:pt>
                <c:pt idx="7">
                  <c:v>1966</c:v>
                </c:pt>
                <c:pt idx="8">
                  <c:v>1967</c:v>
                </c:pt>
                <c:pt idx="9">
                  <c:v>1968</c:v>
                </c:pt>
                <c:pt idx="10">
                  <c:v>1969</c:v>
                </c:pt>
                <c:pt idx="11">
                  <c:v>1970</c:v>
                </c:pt>
                <c:pt idx="12">
                  <c:v>1971</c:v>
                </c:pt>
                <c:pt idx="13">
                  <c:v>1972</c:v>
                </c:pt>
                <c:pt idx="14">
                  <c:v>1973</c:v>
                </c:pt>
                <c:pt idx="15">
                  <c:v>1974</c:v>
                </c:pt>
                <c:pt idx="16">
                  <c:v>1975</c:v>
                </c:pt>
                <c:pt idx="17">
                  <c:v>1976</c:v>
                </c:pt>
                <c:pt idx="18">
                  <c:v>1977</c:v>
                </c:pt>
                <c:pt idx="19">
                  <c:v>1978</c:v>
                </c:pt>
                <c:pt idx="20">
                  <c:v>1979</c:v>
                </c:pt>
                <c:pt idx="21">
                  <c:v>1980</c:v>
                </c:pt>
                <c:pt idx="22">
                  <c:v>1981</c:v>
                </c:pt>
                <c:pt idx="23">
                  <c:v>1982</c:v>
                </c:pt>
                <c:pt idx="24">
                  <c:v>1983</c:v>
                </c:pt>
                <c:pt idx="25">
                  <c:v>1984</c:v>
                </c:pt>
                <c:pt idx="26">
                  <c:v>1985</c:v>
                </c:pt>
                <c:pt idx="27">
                  <c:v>1986</c:v>
                </c:pt>
                <c:pt idx="28">
                  <c:v>1987</c:v>
                </c:pt>
                <c:pt idx="29">
                  <c:v>1988</c:v>
                </c:pt>
                <c:pt idx="30">
                  <c:v>1989</c:v>
                </c:pt>
                <c:pt idx="31">
                  <c:v>1990</c:v>
                </c:pt>
                <c:pt idx="32">
                  <c:v>1991</c:v>
                </c:pt>
                <c:pt idx="33">
                  <c:v>1992</c:v>
                </c:pt>
                <c:pt idx="34">
                  <c:v>1993</c:v>
                </c:pt>
                <c:pt idx="35">
                  <c:v>1994</c:v>
                </c:pt>
                <c:pt idx="36">
                  <c:v>1995</c:v>
                </c:pt>
                <c:pt idx="37">
                  <c:v>1996</c:v>
                </c:pt>
                <c:pt idx="38">
                  <c:v>1997</c:v>
                </c:pt>
                <c:pt idx="39">
                  <c:v>1998</c:v>
                </c:pt>
                <c:pt idx="40">
                  <c:v>1999</c:v>
                </c:pt>
                <c:pt idx="41">
                  <c:v>2000</c:v>
                </c:pt>
                <c:pt idx="42">
                  <c:v>2001</c:v>
                </c:pt>
                <c:pt idx="43">
                  <c:v>2002</c:v>
                </c:pt>
                <c:pt idx="44">
                  <c:v>2003</c:v>
                </c:pt>
                <c:pt idx="45">
                  <c:v>2004</c:v>
                </c:pt>
                <c:pt idx="46">
                  <c:v>2005</c:v>
                </c:pt>
                <c:pt idx="47">
                  <c:v>2006</c:v>
                </c:pt>
                <c:pt idx="48">
                  <c:v>2007</c:v>
                </c:pt>
                <c:pt idx="49">
                  <c:v>2008</c:v>
                </c:pt>
                <c:pt idx="50">
                  <c:v>2009</c:v>
                </c:pt>
                <c:pt idx="51">
                  <c:v>2010</c:v>
                </c:pt>
                <c:pt idx="52">
                  <c:v>2011</c:v>
                </c:pt>
                <c:pt idx="53">
                  <c:v>2012</c:v>
                </c:pt>
                <c:pt idx="54">
                  <c:v>2013</c:v>
                </c:pt>
                <c:pt idx="55">
                  <c:v>2014</c:v>
                </c:pt>
                <c:pt idx="56">
                  <c:v>2015</c:v>
                </c:pt>
                <c:pt idx="57">
                  <c:v>2016</c:v>
                </c:pt>
                <c:pt idx="58">
                  <c:v>2017</c:v>
                </c:pt>
                <c:pt idx="59">
                  <c:v>2018</c:v>
                </c:pt>
                <c:pt idx="60">
                  <c:v>2019</c:v>
                </c:pt>
                <c:pt idx="61">
                  <c:v>2020</c:v>
                </c:pt>
                <c:pt idx="62">
                  <c:v>2021</c:v>
                </c:pt>
                <c:pt idx="63">
                  <c:v>2022</c:v>
                </c:pt>
                <c:pt idx="64">
                  <c:v>2023</c:v>
                </c:pt>
                <c:pt idx="65">
                  <c:v>2024</c:v>
                </c:pt>
                <c:pt idx="66">
                  <c:v>2025</c:v>
                </c:pt>
                <c:pt idx="67">
                  <c:v>2026</c:v>
                </c:pt>
                <c:pt idx="68">
                  <c:v>2027</c:v>
                </c:pt>
                <c:pt idx="69">
                  <c:v>2028</c:v>
                </c:pt>
                <c:pt idx="70">
                  <c:v>2029</c:v>
                </c:pt>
                <c:pt idx="71">
                  <c:v>2030</c:v>
                </c:pt>
                <c:pt idx="72">
                  <c:v>2031</c:v>
                </c:pt>
                <c:pt idx="73">
                  <c:v>2032</c:v>
                </c:pt>
                <c:pt idx="74">
                  <c:v>2033</c:v>
                </c:pt>
                <c:pt idx="75">
                  <c:v>2034</c:v>
                </c:pt>
                <c:pt idx="76">
                  <c:v>2035</c:v>
                </c:pt>
              </c:strCache>
            </c:strRef>
          </c:cat>
          <c:val>
            <c:numRef>
              <c:f>Renteneintrittsalter_Lebenserwa!$B$8:$B$83</c:f>
              <c:numCache>
                <c:formatCode>General</c:formatCode>
                <c:ptCount val="76"/>
                <c:pt idx="0">
                  <c:v>65.2</c:v>
                </c:pt>
                <c:pt idx="1">
                  <c:v>65.5</c:v>
                </c:pt>
                <c:pt idx="2">
                  <c:v>65.2</c:v>
                </c:pt>
                <c:pt idx="3">
                  <c:v>65.5</c:v>
                </c:pt>
                <c:pt idx="4">
                  <c:v>65.5</c:v>
                </c:pt>
                <c:pt idx="5">
                  <c:v>65.400000000000006</c:v>
                </c:pt>
                <c:pt idx="6">
                  <c:v>65.5</c:v>
                </c:pt>
                <c:pt idx="7">
                  <c:v>65.400000000000006</c:v>
                </c:pt>
                <c:pt idx="8">
                  <c:v>65.099999999999994</c:v>
                </c:pt>
                <c:pt idx="9">
                  <c:v>65.099999999999994</c:v>
                </c:pt>
                <c:pt idx="10">
                  <c:v>65.2</c:v>
                </c:pt>
                <c:pt idx="11">
                  <c:v>65.2</c:v>
                </c:pt>
                <c:pt idx="12">
                  <c:v>65.099999999999994</c:v>
                </c:pt>
                <c:pt idx="13">
                  <c:v>64.5</c:v>
                </c:pt>
                <c:pt idx="14">
                  <c:v>64.3</c:v>
                </c:pt>
                <c:pt idx="15">
                  <c:v>64.099999999999994</c:v>
                </c:pt>
                <c:pt idx="16">
                  <c:v>63.9</c:v>
                </c:pt>
                <c:pt idx="17">
                  <c:v>63.8</c:v>
                </c:pt>
                <c:pt idx="18">
                  <c:v>63.7</c:v>
                </c:pt>
                <c:pt idx="19">
                  <c:v>63.4</c:v>
                </c:pt>
                <c:pt idx="20">
                  <c:v>62.5</c:v>
                </c:pt>
                <c:pt idx="21">
                  <c:v>62.4</c:v>
                </c:pt>
                <c:pt idx="22">
                  <c:v>62.3</c:v>
                </c:pt>
                <c:pt idx="23">
                  <c:v>62.4</c:v>
                </c:pt>
                <c:pt idx="24">
                  <c:v>62.6</c:v>
                </c:pt>
                <c:pt idx="25">
                  <c:v>62.7</c:v>
                </c:pt>
                <c:pt idx="26">
                  <c:v>62.7</c:v>
                </c:pt>
                <c:pt idx="27">
                  <c:v>62.8</c:v>
                </c:pt>
                <c:pt idx="28">
                  <c:v>62.7</c:v>
                </c:pt>
                <c:pt idx="29">
                  <c:v>62.7</c:v>
                </c:pt>
                <c:pt idx="30">
                  <c:v>62.8</c:v>
                </c:pt>
                <c:pt idx="31">
                  <c:v>62.8</c:v>
                </c:pt>
                <c:pt idx="32">
                  <c:v>63</c:v>
                </c:pt>
                <c:pt idx="33">
                  <c:v>63.1</c:v>
                </c:pt>
                <c:pt idx="34">
                  <c:v>62.7</c:v>
                </c:pt>
                <c:pt idx="35">
                  <c:v>62.3</c:v>
                </c:pt>
                <c:pt idx="36">
                  <c:v>62.1</c:v>
                </c:pt>
                <c:pt idx="37">
                  <c:v>62</c:v>
                </c:pt>
                <c:pt idx="38">
                  <c:v>62.1</c:v>
                </c:pt>
                <c:pt idx="39">
                  <c:v>62.1</c:v>
                </c:pt>
                <c:pt idx="40">
                  <c:v>62.2</c:v>
                </c:pt>
                <c:pt idx="41">
                  <c:v>62.4</c:v>
                </c:pt>
                <c:pt idx="42">
                  <c:v>62.6</c:v>
                </c:pt>
                <c:pt idx="43">
                  <c:v>62.9</c:v>
                </c:pt>
                <c:pt idx="44">
                  <c:v>63.1</c:v>
                </c:pt>
                <c:pt idx="45">
                  <c:v>63.1</c:v>
                </c:pt>
                <c:pt idx="46">
                  <c:v>63.3</c:v>
                </c:pt>
                <c:pt idx="47">
                  <c:v>63.3</c:v>
                </c:pt>
                <c:pt idx="48">
                  <c:v>63.4</c:v>
                </c:pt>
                <c:pt idx="49">
                  <c:v>63.5</c:v>
                </c:pt>
                <c:pt idx="50">
                  <c:v>63.8</c:v>
                </c:pt>
                <c:pt idx="51">
                  <c:v>63.8</c:v>
                </c:pt>
                <c:pt idx="52">
                  <c:v>64</c:v>
                </c:pt>
                <c:pt idx="53">
                  <c:v>64.099999999999994</c:v>
                </c:pt>
                <c:pt idx="54">
                  <c:v>64</c:v>
                </c:pt>
                <c:pt idx="55">
                  <c:v>63.9</c:v>
                </c:pt>
                <c:pt idx="56">
                  <c:v>63.9</c:v>
                </c:pt>
                <c:pt idx="57">
                  <c:v>64</c:v>
                </c:pt>
                <c:pt idx="58">
                  <c:v>64</c:v>
                </c:pt>
              </c:numCache>
            </c:numRef>
          </c:val>
          <c:smooth val="0"/>
          <c:extLst>
            <c:ext xmlns:c16="http://schemas.microsoft.com/office/drawing/2014/chart" uri="{C3380CC4-5D6E-409C-BE32-E72D297353CC}">
              <c16:uniqueId val="{00000000-9444-4F98-B4CA-F2AA82D2FFBE}"/>
            </c:ext>
          </c:extLst>
        </c:ser>
        <c:ser>
          <c:idx val="2"/>
          <c:order val="2"/>
          <c:tx>
            <c:strRef>
              <c:f>Renteneintrittsalter_Lebenserwa!$C$7</c:f>
              <c:strCache>
                <c:ptCount val="1"/>
                <c:pt idx="0">
                  <c:v>durchschnittliches Zugangsalter in eine Altersrente von Frauen</c:v>
                </c:pt>
              </c:strCache>
            </c:strRef>
          </c:tx>
          <c:spPr>
            <a:ln w="28575" cap="rnd">
              <a:solidFill>
                <a:schemeClr val="accent3"/>
              </a:solidFill>
              <a:round/>
            </a:ln>
            <a:effectLst/>
          </c:spPr>
          <c:marker>
            <c:symbol val="none"/>
          </c:marker>
          <c:cat>
            <c:strRef>
              <c:f>Renteneintrittsalter_Lebenserwa!$A$7:$A$83</c:f>
              <c:strCache>
                <c:ptCount val="77"/>
                <c:pt idx="0">
                  <c:v>Jahr</c:v>
                </c:pt>
                <c:pt idx="1">
                  <c:v>1960</c:v>
                </c:pt>
                <c:pt idx="2">
                  <c:v>1961</c:v>
                </c:pt>
                <c:pt idx="3">
                  <c:v>1962</c:v>
                </c:pt>
                <c:pt idx="4">
                  <c:v>1963</c:v>
                </c:pt>
                <c:pt idx="5">
                  <c:v>1964</c:v>
                </c:pt>
                <c:pt idx="6">
                  <c:v>1965</c:v>
                </c:pt>
                <c:pt idx="7">
                  <c:v>1966</c:v>
                </c:pt>
                <c:pt idx="8">
                  <c:v>1967</c:v>
                </c:pt>
                <c:pt idx="9">
                  <c:v>1968</c:v>
                </c:pt>
                <c:pt idx="10">
                  <c:v>1969</c:v>
                </c:pt>
                <c:pt idx="11">
                  <c:v>1970</c:v>
                </c:pt>
                <c:pt idx="12">
                  <c:v>1971</c:v>
                </c:pt>
                <c:pt idx="13">
                  <c:v>1972</c:v>
                </c:pt>
                <c:pt idx="14">
                  <c:v>1973</c:v>
                </c:pt>
                <c:pt idx="15">
                  <c:v>1974</c:v>
                </c:pt>
                <c:pt idx="16">
                  <c:v>1975</c:v>
                </c:pt>
                <c:pt idx="17">
                  <c:v>1976</c:v>
                </c:pt>
                <c:pt idx="18">
                  <c:v>1977</c:v>
                </c:pt>
                <c:pt idx="19">
                  <c:v>1978</c:v>
                </c:pt>
                <c:pt idx="20">
                  <c:v>1979</c:v>
                </c:pt>
                <c:pt idx="21">
                  <c:v>1980</c:v>
                </c:pt>
                <c:pt idx="22">
                  <c:v>1981</c:v>
                </c:pt>
                <c:pt idx="23">
                  <c:v>1982</c:v>
                </c:pt>
                <c:pt idx="24">
                  <c:v>1983</c:v>
                </c:pt>
                <c:pt idx="25">
                  <c:v>1984</c:v>
                </c:pt>
                <c:pt idx="26">
                  <c:v>1985</c:v>
                </c:pt>
                <c:pt idx="27">
                  <c:v>1986</c:v>
                </c:pt>
                <c:pt idx="28">
                  <c:v>1987</c:v>
                </c:pt>
                <c:pt idx="29">
                  <c:v>1988</c:v>
                </c:pt>
                <c:pt idx="30">
                  <c:v>1989</c:v>
                </c:pt>
                <c:pt idx="31">
                  <c:v>1990</c:v>
                </c:pt>
                <c:pt idx="32">
                  <c:v>1991</c:v>
                </c:pt>
                <c:pt idx="33">
                  <c:v>1992</c:v>
                </c:pt>
                <c:pt idx="34">
                  <c:v>1993</c:v>
                </c:pt>
                <c:pt idx="35">
                  <c:v>1994</c:v>
                </c:pt>
                <c:pt idx="36">
                  <c:v>1995</c:v>
                </c:pt>
                <c:pt idx="37">
                  <c:v>1996</c:v>
                </c:pt>
                <c:pt idx="38">
                  <c:v>1997</c:v>
                </c:pt>
                <c:pt idx="39">
                  <c:v>1998</c:v>
                </c:pt>
                <c:pt idx="40">
                  <c:v>1999</c:v>
                </c:pt>
                <c:pt idx="41">
                  <c:v>2000</c:v>
                </c:pt>
                <c:pt idx="42">
                  <c:v>2001</c:v>
                </c:pt>
                <c:pt idx="43">
                  <c:v>2002</c:v>
                </c:pt>
                <c:pt idx="44">
                  <c:v>2003</c:v>
                </c:pt>
                <c:pt idx="45">
                  <c:v>2004</c:v>
                </c:pt>
                <c:pt idx="46">
                  <c:v>2005</c:v>
                </c:pt>
                <c:pt idx="47">
                  <c:v>2006</c:v>
                </c:pt>
                <c:pt idx="48">
                  <c:v>2007</c:v>
                </c:pt>
                <c:pt idx="49">
                  <c:v>2008</c:v>
                </c:pt>
                <c:pt idx="50">
                  <c:v>2009</c:v>
                </c:pt>
                <c:pt idx="51">
                  <c:v>2010</c:v>
                </c:pt>
                <c:pt idx="52">
                  <c:v>2011</c:v>
                </c:pt>
                <c:pt idx="53">
                  <c:v>2012</c:v>
                </c:pt>
                <c:pt idx="54">
                  <c:v>2013</c:v>
                </c:pt>
                <c:pt idx="55">
                  <c:v>2014</c:v>
                </c:pt>
                <c:pt idx="56">
                  <c:v>2015</c:v>
                </c:pt>
                <c:pt idx="57">
                  <c:v>2016</c:v>
                </c:pt>
                <c:pt idx="58">
                  <c:v>2017</c:v>
                </c:pt>
                <c:pt idx="59">
                  <c:v>2018</c:v>
                </c:pt>
                <c:pt idx="60">
                  <c:v>2019</c:v>
                </c:pt>
                <c:pt idx="61">
                  <c:v>2020</c:v>
                </c:pt>
                <c:pt idx="62">
                  <c:v>2021</c:v>
                </c:pt>
                <c:pt idx="63">
                  <c:v>2022</c:v>
                </c:pt>
                <c:pt idx="64">
                  <c:v>2023</c:v>
                </c:pt>
                <c:pt idx="65">
                  <c:v>2024</c:v>
                </c:pt>
                <c:pt idx="66">
                  <c:v>2025</c:v>
                </c:pt>
                <c:pt idx="67">
                  <c:v>2026</c:v>
                </c:pt>
                <c:pt idx="68">
                  <c:v>2027</c:v>
                </c:pt>
                <c:pt idx="69">
                  <c:v>2028</c:v>
                </c:pt>
                <c:pt idx="70">
                  <c:v>2029</c:v>
                </c:pt>
                <c:pt idx="71">
                  <c:v>2030</c:v>
                </c:pt>
                <c:pt idx="72">
                  <c:v>2031</c:v>
                </c:pt>
                <c:pt idx="73">
                  <c:v>2032</c:v>
                </c:pt>
                <c:pt idx="74">
                  <c:v>2033</c:v>
                </c:pt>
                <c:pt idx="75">
                  <c:v>2034</c:v>
                </c:pt>
                <c:pt idx="76">
                  <c:v>2035</c:v>
                </c:pt>
              </c:strCache>
            </c:strRef>
          </c:cat>
          <c:val>
            <c:numRef>
              <c:f>Renteneintrittsalter_Lebenserwa!$C$8:$C$83</c:f>
              <c:numCache>
                <c:formatCode>General</c:formatCode>
                <c:ptCount val="76"/>
                <c:pt idx="0">
                  <c:v>63.9</c:v>
                </c:pt>
                <c:pt idx="1">
                  <c:v>63.6</c:v>
                </c:pt>
                <c:pt idx="2">
                  <c:v>63.5</c:v>
                </c:pt>
                <c:pt idx="3">
                  <c:v>63.9</c:v>
                </c:pt>
                <c:pt idx="4">
                  <c:v>63.8</c:v>
                </c:pt>
                <c:pt idx="5">
                  <c:v>63.9</c:v>
                </c:pt>
                <c:pt idx="6">
                  <c:v>63.9</c:v>
                </c:pt>
                <c:pt idx="7">
                  <c:v>63.6</c:v>
                </c:pt>
                <c:pt idx="8">
                  <c:v>63.3</c:v>
                </c:pt>
                <c:pt idx="9">
                  <c:v>63.3</c:v>
                </c:pt>
                <c:pt idx="10">
                  <c:v>63.3</c:v>
                </c:pt>
                <c:pt idx="11">
                  <c:v>63.2</c:v>
                </c:pt>
                <c:pt idx="12">
                  <c:v>62.7</c:v>
                </c:pt>
                <c:pt idx="13">
                  <c:v>63.2</c:v>
                </c:pt>
                <c:pt idx="14">
                  <c:v>63</c:v>
                </c:pt>
                <c:pt idx="15">
                  <c:v>63</c:v>
                </c:pt>
                <c:pt idx="16">
                  <c:v>63.2</c:v>
                </c:pt>
                <c:pt idx="17">
                  <c:v>63.2</c:v>
                </c:pt>
                <c:pt idx="18">
                  <c:v>63</c:v>
                </c:pt>
                <c:pt idx="19">
                  <c:v>62.6</c:v>
                </c:pt>
                <c:pt idx="20">
                  <c:v>61.9</c:v>
                </c:pt>
                <c:pt idx="21">
                  <c:v>61.5</c:v>
                </c:pt>
                <c:pt idx="22">
                  <c:v>61.5</c:v>
                </c:pt>
                <c:pt idx="23">
                  <c:v>61.6</c:v>
                </c:pt>
                <c:pt idx="24">
                  <c:v>62.8</c:v>
                </c:pt>
                <c:pt idx="25">
                  <c:v>62.9</c:v>
                </c:pt>
                <c:pt idx="26">
                  <c:v>63.3</c:v>
                </c:pt>
                <c:pt idx="27">
                  <c:v>63.6</c:v>
                </c:pt>
                <c:pt idx="28">
                  <c:v>63.7</c:v>
                </c:pt>
                <c:pt idx="29">
                  <c:v>63.6</c:v>
                </c:pt>
                <c:pt idx="30">
                  <c:v>63.5</c:v>
                </c:pt>
                <c:pt idx="31">
                  <c:v>63.4</c:v>
                </c:pt>
                <c:pt idx="32">
                  <c:v>63.6</c:v>
                </c:pt>
                <c:pt idx="33">
                  <c:v>63</c:v>
                </c:pt>
                <c:pt idx="34">
                  <c:v>62.9</c:v>
                </c:pt>
                <c:pt idx="35">
                  <c:v>62.5</c:v>
                </c:pt>
                <c:pt idx="36">
                  <c:v>62.4</c:v>
                </c:pt>
                <c:pt idx="37">
                  <c:v>62.3</c:v>
                </c:pt>
                <c:pt idx="38">
                  <c:v>62.2</c:v>
                </c:pt>
                <c:pt idx="39">
                  <c:v>62.2</c:v>
                </c:pt>
                <c:pt idx="40">
                  <c:v>62.3</c:v>
                </c:pt>
                <c:pt idx="41">
                  <c:v>62.5</c:v>
                </c:pt>
                <c:pt idx="42">
                  <c:v>62.8</c:v>
                </c:pt>
                <c:pt idx="43">
                  <c:v>62.9</c:v>
                </c:pt>
                <c:pt idx="44">
                  <c:v>63</c:v>
                </c:pt>
                <c:pt idx="45">
                  <c:v>63.2</c:v>
                </c:pt>
                <c:pt idx="46">
                  <c:v>63.2</c:v>
                </c:pt>
                <c:pt idx="47">
                  <c:v>63</c:v>
                </c:pt>
                <c:pt idx="48">
                  <c:v>63</c:v>
                </c:pt>
                <c:pt idx="49">
                  <c:v>62.9</c:v>
                </c:pt>
                <c:pt idx="50">
                  <c:v>63.3</c:v>
                </c:pt>
                <c:pt idx="51">
                  <c:v>63.2</c:v>
                </c:pt>
                <c:pt idx="52">
                  <c:v>63.9</c:v>
                </c:pt>
                <c:pt idx="53">
                  <c:v>64.2</c:v>
                </c:pt>
                <c:pt idx="54">
                  <c:v>64.3</c:v>
                </c:pt>
                <c:pt idx="55">
                  <c:v>64.099999999999994</c:v>
                </c:pt>
                <c:pt idx="56">
                  <c:v>64.2</c:v>
                </c:pt>
                <c:pt idx="57">
                  <c:v>64.099999999999994</c:v>
                </c:pt>
                <c:pt idx="58">
                  <c:v>64.099999999999994</c:v>
                </c:pt>
              </c:numCache>
            </c:numRef>
          </c:val>
          <c:smooth val="0"/>
          <c:extLst>
            <c:ext xmlns:c16="http://schemas.microsoft.com/office/drawing/2014/chart" uri="{C3380CC4-5D6E-409C-BE32-E72D297353CC}">
              <c16:uniqueId val="{00000001-9444-4F98-B4CA-F2AA82D2FFBE}"/>
            </c:ext>
          </c:extLst>
        </c:ser>
        <c:ser>
          <c:idx val="3"/>
          <c:order val="3"/>
          <c:tx>
            <c:strRef>
              <c:f>Renteneintrittsalter_Lebenserwa!$D$7</c:f>
              <c:strCache>
                <c:ptCount val="1"/>
                <c:pt idx="0">
                  <c:v>Regelaltersgrenze für eine Altersrente</c:v>
                </c:pt>
              </c:strCache>
            </c:strRef>
          </c:tx>
          <c:spPr>
            <a:ln w="28575" cap="rnd">
              <a:solidFill>
                <a:schemeClr val="accent4"/>
              </a:solidFill>
              <a:round/>
            </a:ln>
            <a:effectLst/>
          </c:spPr>
          <c:marker>
            <c:symbol val="none"/>
          </c:marker>
          <c:cat>
            <c:strRef>
              <c:f>Renteneintrittsalter_Lebenserwa!$A$7:$A$83</c:f>
              <c:strCache>
                <c:ptCount val="77"/>
                <c:pt idx="0">
                  <c:v>Jahr</c:v>
                </c:pt>
                <c:pt idx="1">
                  <c:v>1960</c:v>
                </c:pt>
                <c:pt idx="2">
                  <c:v>1961</c:v>
                </c:pt>
                <c:pt idx="3">
                  <c:v>1962</c:v>
                </c:pt>
                <c:pt idx="4">
                  <c:v>1963</c:v>
                </c:pt>
                <c:pt idx="5">
                  <c:v>1964</c:v>
                </c:pt>
                <c:pt idx="6">
                  <c:v>1965</c:v>
                </c:pt>
                <c:pt idx="7">
                  <c:v>1966</c:v>
                </c:pt>
                <c:pt idx="8">
                  <c:v>1967</c:v>
                </c:pt>
                <c:pt idx="9">
                  <c:v>1968</c:v>
                </c:pt>
                <c:pt idx="10">
                  <c:v>1969</c:v>
                </c:pt>
                <c:pt idx="11">
                  <c:v>1970</c:v>
                </c:pt>
                <c:pt idx="12">
                  <c:v>1971</c:v>
                </c:pt>
                <c:pt idx="13">
                  <c:v>1972</c:v>
                </c:pt>
                <c:pt idx="14">
                  <c:v>1973</c:v>
                </c:pt>
                <c:pt idx="15">
                  <c:v>1974</c:v>
                </c:pt>
                <c:pt idx="16">
                  <c:v>1975</c:v>
                </c:pt>
                <c:pt idx="17">
                  <c:v>1976</c:v>
                </c:pt>
                <c:pt idx="18">
                  <c:v>1977</c:v>
                </c:pt>
                <c:pt idx="19">
                  <c:v>1978</c:v>
                </c:pt>
                <c:pt idx="20">
                  <c:v>1979</c:v>
                </c:pt>
                <c:pt idx="21">
                  <c:v>1980</c:v>
                </c:pt>
                <c:pt idx="22">
                  <c:v>1981</c:v>
                </c:pt>
                <c:pt idx="23">
                  <c:v>1982</c:v>
                </c:pt>
                <c:pt idx="24">
                  <c:v>1983</c:v>
                </c:pt>
                <c:pt idx="25">
                  <c:v>1984</c:v>
                </c:pt>
                <c:pt idx="26">
                  <c:v>1985</c:v>
                </c:pt>
                <c:pt idx="27">
                  <c:v>1986</c:v>
                </c:pt>
                <c:pt idx="28">
                  <c:v>1987</c:v>
                </c:pt>
                <c:pt idx="29">
                  <c:v>1988</c:v>
                </c:pt>
                <c:pt idx="30">
                  <c:v>1989</c:v>
                </c:pt>
                <c:pt idx="31">
                  <c:v>1990</c:v>
                </c:pt>
                <c:pt idx="32">
                  <c:v>1991</c:v>
                </c:pt>
                <c:pt idx="33">
                  <c:v>1992</c:v>
                </c:pt>
                <c:pt idx="34">
                  <c:v>1993</c:v>
                </c:pt>
                <c:pt idx="35">
                  <c:v>1994</c:v>
                </c:pt>
                <c:pt idx="36">
                  <c:v>1995</c:v>
                </c:pt>
                <c:pt idx="37">
                  <c:v>1996</c:v>
                </c:pt>
                <c:pt idx="38">
                  <c:v>1997</c:v>
                </c:pt>
                <c:pt idx="39">
                  <c:v>1998</c:v>
                </c:pt>
                <c:pt idx="40">
                  <c:v>1999</c:v>
                </c:pt>
                <c:pt idx="41">
                  <c:v>2000</c:v>
                </c:pt>
                <c:pt idx="42">
                  <c:v>2001</c:v>
                </c:pt>
                <c:pt idx="43">
                  <c:v>2002</c:v>
                </c:pt>
                <c:pt idx="44">
                  <c:v>2003</c:v>
                </c:pt>
                <c:pt idx="45">
                  <c:v>2004</c:v>
                </c:pt>
                <c:pt idx="46">
                  <c:v>2005</c:v>
                </c:pt>
                <c:pt idx="47">
                  <c:v>2006</c:v>
                </c:pt>
                <c:pt idx="48">
                  <c:v>2007</c:v>
                </c:pt>
                <c:pt idx="49">
                  <c:v>2008</c:v>
                </c:pt>
                <c:pt idx="50">
                  <c:v>2009</c:v>
                </c:pt>
                <c:pt idx="51">
                  <c:v>2010</c:v>
                </c:pt>
                <c:pt idx="52">
                  <c:v>2011</c:v>
                </c:pt>
                <c:pt idx="53">
                  <c:v>2012</c:v>
                </c:pt>
                <c:pt idx="54">
                  <c:v>2013</c:v>
                </c:pt>
                <c:pt idx="55">
                  <c:v>2014</c:v>
                </c:pt>
                <c:pt idx="56">
                  <c:v>2015</c:v>
                </c:pt>
                <c:pt idx="57">
                  <c:v>2016</c:v>
                </c:pt>
                <c:pt idx="58">
                  <c:v>2017</c:v>
                </c:pt>
                <c:pt idx="59">
                  <c:v>2018</c:v>
                </c:pt>
                <c:pt idx="60">
                  <c:v>2019</c:v>
                </c:pt>
                <c:pt idx="61">
                  <c:v>2020</c:v>
                </c:pt>
                <c:pt idx="62">
                  <c:v>2021</c:v>
                </c:pt>
                <c:pt idx="63">
                  <c:v>2022</c:v>
                </c:pt>
                <c:pt idx="64">
                  <c:v>2023</c:v>
                </c:pt>
                <c:pt idx="65">
                  <c:v>2024</c:v>
                </c:pt>
                <c:pt idx="66">
                  <c:v>2025</c:v>
                </c:pt>
                <c:pt idx="67">
                  <c:v>2026</c:v>
                </c:pt>
                <c:pt idx="68">
                  <c:v>2027</c:v>
                </c:pt>
                <c:pt idx="69">
                  <c:v>2028</c:v>
                </c:pt>
                <c:pt idx="70">
                  <c:v>2029</c:v>
                </c:pt>
                <c:pt idx="71">
                  <c:v>2030</c:v>
                </c:pt>
                <c:pt idx="72">
                  <c:v>2031</c:v>
                </c:pt>
                <c:pt idx="73">
                  <c:v>2032</c:v>
                </c:pt>
                <c:pt idx="74">
                  <c:v>2033</c:v>
                </c:pt>
                <c:pt idx="75">
                  <c:v>2034</c:v>
                </c:pt>
                <c:pt idx="76">
                  <c:v>2035</c:v>
                </c:pt>
              </c:strCache>
            </c:strRef>
          </c:cat>
          <c:val>
            <c:numRef>
              <c:f>Renteneintrittsalter_Lebenserwa!$D$8:$D$83</c:f>
              <c:numCache>
                <c:formatCode>General</c:formatCode>
                <c:ptCount val="76"/>
                <c:pt idx="0">
                  <c:v>65</c:v>
                </c:pt>
                <c:pt idx="1">
                  <c:v>65</c:v>
                </c:pt>
                <c:pt idx="2">
                  <c:v>65</c:v>
                </c:pt>
                <c:pt idx="3">
                  <c:v>65</c:v>
                </c:pt>
                <c:pt idx="4">
                  <c:v>65</c:v>
                </c:pt>
                <c:pt idx="5">
                  <c:v>65</c:v>
                </c:pt>
                <c:pt idx="6">
                  <c:v>65</c:v>
                </c:pt>
                <c:pt idx="7">
                  <c:v>65</c:v>
                </c:pt>
                <c:pt idx="8">
                  <c:v>65</c:v>
                </c:pt>
                <c:pt idx="9">
                  <c:v>65</c:v>
                </c:pt>
                <c:pt idx="10">
                  <c:v>65</c:v>
                </c:pt>
                <c:pt idx="11">
                  <c:v>65</c:v>
                </c:pt>
                <c:pt idx="12">
                  <c:v>65</c:v>
                </c:pt>
                <c:pt idx="13">
                  <c:v>65</c:v>
                </c:pt>
                <c:pt idx="14">
                  <c:v>65</c:v>
                </c:pt>
                <c:pt idx="15">
                  <c:v>65</c:v>
                </c:pt>
                <c:pt idx="16">
                  <c:v>65</c:v>
                </c:pt>
                <c:pt idx="17">
                  <c:v>65</c:v>
                </c:pt>
                <c:pt idx="18">
                  <c:v>65</c:v>
                </c:pt>
                <c:pt idx="19">
                  <c:v>65</c:v>
                </c:pt>
                <c:pt idx="20">
                  <c:v>65</c:v>
                </c:pt>
                <c:pt idx="21">
                  <c:v>65</c:v>
                </c:pt>
                <c:pt idx="22">
                  <c:v>65</c:v>
                </c:pt>
                <c:pt idx="23">
                  <c:v>65</c:v>
                </c:pt>
                <c:pt idx="24">
                  <c:v>65</c:v>
                </c:pt>
                <c:pt idx="25">
                  <c:v>65</c:v>
                </c:pt>
                <c:pt idx="26">
                  <c:v>65</c:v>
                </c:pt>
                <c:pt idx="27">
                  <c:v>65</c:v>
                </c:pt>
                <c:pt idx="28">
                  <c:v>65</c:v>
                </c:pt>
                <c:pt idx="29">
                  <c:v>65</c:v>
                </c:pt>
                <c:pt idx="30">
                  <c:v>65</c:v>
                </c:pt>
                <c:pt idx="31">
                  <c:v>65</c:v>
                </c:pt>
                <c:pt idx="32">
                  <c:v>65</c:v>
                </c:pt>
                <c:pt idx="33">
                  <c:v>65</c:v>
                </c:pt>
                <c:pt idx="34">
                  <c:v>65</c:v>
                </c:pt>
                <c:pt idx="35">
                  <c:v>65</c:v>
                </c:pt>
                <c:pt idx="36">
                  <c:v>65</c:v>
                </c:pt>
                <c:pt idx="37">
                  <c:v>65</c:v>
                </c:pt>
                <c:pt idx="38">
                  <c:v>65</c:v>
                </c:pt>
                <c:pt idx="39">
                  <c:v>65</c:v>
                </c:pt>
                <c:pt idx="40">
                  <c:v>65</c:v>
                </c:pt>
                <c:pt idx="41">
                  <c:v>65</c:v>
                </c:pt>
                <c:pt idx="42">
                  <c:v>65</c:v>
                </c:pt>
                <c:pt idx="43">
                  <c:v>65</c:v>
                </c:pt>
                <c:pt idx="44">
                  <c:v>65</c:v>
                </c:pt>
                <c:pt idx="45">
                  <c:v>65</c:v>
                </c:pt>
                <c:pt idx="46">
                  <c:v>65</c:v>
                </c:pt>
                <c:pt idx="47">
                  <c:v>65</c:v>
                </c:pt>
                <c:pt idx="48">
                  <c:v>65</c:v>
                </c:pt>
                <c:pt idx="49">
                  <c:v>65</c:v>
                </c:pt>
                <c:pt idx="50">
                  <c:v>65</c:v>
                </c:pt>
                <c:pt idx="51">
                  <c:v>65</c:v>
                </c:pt>
                <c:pt idx="52">
                  <c:v>65.099999999999994</c:v>
                </c:pt>
                <c:pt idx="53">
                  <c:v>65.2</c:v>
                </c:pt>
                <c:pt idx="54">
                  <c:v>65.3</c:v>
                </c:pt>
                <c:pt idx="55">
                  <c:v>65.3</c:v>
                </c:pt>
                <c:pt idx="56">
                  <c:v>65.400000000000006</c:v>
                </c:pt>
                <c:pt idx="57">
                  <c:v>65.5</c:v>
                </c:pt>
                <c:pt idx="58">
                  <c:v>65.599999999999994</c:v>
                </c:pt>
                <c:pt idx="59">
                  <c:v>65.7</c:v>
                </c:pt>
                <c:pt idx="60">
                  <c:v>65.8</c:v>
                </c:pt>
                <c:pt idx="61">
                  <c:v>65.900000000000006</c:v>
                </c:pt>
                <c:pt idx="62">
                  <c:v>66</c:v>
                </c:pt>
                <c:pt idx="63">
                  <c:v>66.099999999999994</c:v>
                </c:pt>
                <c:pt idx="64">
                  <c:v>66.2</c:v>
                </c:pt>
                <c:pt idx="65">
                  <c:v>66.3</c:v>
                </c:pt>
                <c:pt idx="66">
                  <c:v>66.400000000000006</c:v>
                </c:pt>
                <c:pt idx="67">
                  <c:v>66.5</c:v>
                </c:pt>
                <c:pt idx="68">
                  <c:v>66.599999999999994</c:v>
                </c:pt>
                <c:pt idx="69">
                  <c:v>66.7</c:v>
                </c:pt>
                <c:pt idx="70">
                  <c:v>66.8</c:v>
                </c:pt>
                <c:pt idx="71">
                  <c:v>66.900000000000006</c:v>
                </c:pt>
                <c:pt idx="72">
                  <c:v>67</c:v>
                </c:pt>
                <c:pt idx="73">
                  <c:v>67</c:v>
                </c:pt>
                <c:pt idx="74">
                  <c:v>67</c:v>
                </c:pt>
                <c:pt idx="75">
                  <c:v>67</c:v>
                </c:pt>
              </c:numCache>
            </c:numRef>
          </c:val>
          <c:smooth val="0"/>
          <c:extLst>
            <c:ext xmlns:c16="http://schemas.microsoft.com/office/drawing/2014/chart" uri="{C3380CC4-5D6E-409C-BE32-E72D297353CC}">
              <c16:uniqueId val="{00000002-9444-4F98-B4CA-F2AA82D2FFBE}"/>
            </c:ext>
          </c:extLst>
        </c:ser>
        <c:ser>
          <c:idx val="6"/>
          <c:order val="6"/>
          <c:tx>
            <c:strRef>
              <c:f>Renteneintrittsalter_Lebenserwa!$G$7</c:f>
              <c:strCache>
                <c:ptCount val="1"/>
                <c:pt idx="0">
                  <c:v>Lebenserwartung für 65 Jährige Männer</c:v>
                </c:pt>
              </c:strCache>
            </c:strRef>
          </c:tx>
          <c:spPr>
            <a:ln w="28575" cap="rnd">
              <a:solidFill>
                <a:schemeClr val="accent1">
                  <a:lumMod val="60000"/>
                </a:schemeClr>
              </a:solidFill>
              <a:round/>
            </a:ln>
            <a:effectLst/>
          </c:spPr>
          <c:marker>
            <c:symbol val="none"/>
          </c:marker>
          <c:cat>
            <c:strRef>
              <c:f>Renteneintrittsalter_Lebenserwa!$A$7:$A$83</c:f>
              <c:strCache>
                <c:ptCount val="77"/>
                <c:pt idx="0">
                  <c:v>Jahr</c:v>
                </c:pt>
                <c:pt idx="1">
                  <c:v>1960</c:v>
                </c:pt>
                <c:pt idx="2">
                  <c:v>1961</c:v>
                </c:pt>
                <c:pt idx="3">
                  <c:v>1962</c:v>
                </c:pt>
                <c:pt idx="4">
                  <c:v>1963</c:v>
                </c:pt>
                <c:pt idx="5">
                  <c:v>1964</c:v>
                </c:pt>
                <c:pt idx="6">
                  <c:v>1965</c:v>
                </c:pt>
                <c:pt idx="7">
                  <c:v>1966</c:v>
                </c:pt>
                <c:pt idx="8">
                  <c:v>1967</c:v>
                </c:pt>
                <c:pt idx="9">
                  <c:v>1968</c:v>
                </c:pt>
                <c:pt idx="10">
                  <c:v>1969</c:v>
                </c:pt>
                <c:pt idx="11">
                  <c:v>1970</c:v>
                </c:pt>
                <c:pt idx="12">
                  <c:v>1971</c:v>
                </c:pt>
                <c:pt idx="13">
                  <c:v>1972</c:v>
                </c:pt>
                <c:pt idx="14">
                  <c:v>1973</c:v>
                </c:pt>
                <c:pt idx="15">
                  <c:v>1974</c:v>
                </c:pt>
                <c:pt idx="16">
                  <c:v>1975</c:v>
                </c:pt>
                <c:pt idx="17">
                  <c:v>1976</c:v>
                </c:pt>
                <c:pt idx="18">
                  <c:v>1977</c:v>
                </c:pt>
                <c:pt idx="19">
                  <c:v>1978</c:v>
                </c:pt>
                <c:pt idx="20">
                  <c:v>1979</c:v>
                </c:pt>
                <c:pt idx="21">
                  <c:v>1980</c:v>
                </c:pt>
                <c:pt idx="22">
                  <c:v>1981</c:v>
                </c:pt>
                <c:pt idx="23">
                  <c:v>1982</c:v>
                </c:pt>
                <c:pt idx="24">
                  <c:v>1983</c:v>
                </c:pt>
                <c:pt idx="25">
                  <c:v>1984</c:v>
                </c:pt>
                <c:pt idx="26">
                  <c:v>1985</c:v>
                </c:pt>
                <c:pt idx="27">
                  <c:v>1986</c:v>
                </c:pt>
                <c:pt idx="28">
                  <c:v>1987</c:v>
                </c:pt>
                <c:pt idx="29">
                  <c:v>1988</c:v>
                </c:pt>
                <c:pt idx="30">
                  <c:v>1989</c:v>
                </c:pt>
                <c:pt idx="31">
                  <c:v>1990</c:v>
                </c:pt>
                <c:pt idx="32">
                  <c:v>1991</c:v>
                </c:pt>
                <c:pt idx="33">
                  <c:v>1992</c:v>
                </c:pt>
                <c:pt idx="34">
                  <c:v>1993</c:v>
                </c:pt>
                <c:pt idx="35">
                  <c:v>1994</c:v>
                </c:pt>
                <c:pt idx="36">
                  <c:v>1995</c:v>
                </c:pt>
                <c:pt idx="37">
                  <c:v>1996</c:v>
                </c:pt>
                <c:pt idx="38">
                  <c:v>1997</c:v>
                </c:pt>
                <c:pt idx="39">
                  <c:v>1998</c:v>
                </c:pt>
                <c:pt idx="40">
                  <c:v>1999</c:v>
                </c:pt>
                <c:pt idx="41">
                  <c:v>2000</c:v>
                </c:pt>
                <c:pt idx="42">
                  <c:v>2001</c:v>
                </c:pt>
                <c:pt idx="43">
                  <c:v>2002</c:v>
                </c:pt>
                <c:pt idx="44">
                  <c:v>2003</c:v>
                </c:pt>
                <c:pt idx="45">
                  <c:v>2004</c:v>
                </c:pt>
                <c:pt idx="46">
                  <c:v>2005</c:v>
                </c:pt>
                <c:pt idx="47">
                  <c:v>2006</c:v>
                </c:pt>
                <c:pt idx="48">
                  <c:v>2007</c:v>
                </c:pt>
                <c:pt idx="49">
                  <c:v>2008</c:v>
                </c:pt>
                <c:pt idx="50">
                  <c:v>2009</c:v>
                </c:pt>
                <c:pt idx="51">
                  <c:v>2010</c:v>
                </c:pt>
                <c:pt idx="52">
                  <c:v>2011</c:v>
                </c:pt>
                <c:pt idx="53">
                  <c:v>2012</c:v>
                </c:pt>
                <c:pt idx="54">
                  <c:v>2013</c:v>
                </c:pt>
                <c:pt idx="55">
                  <c:v>2014</c:v>
                </c:pt>
                <c:pt idx="56">
                  <c:v>2015</c:v>
                </c:pt>
                <c:pt idx="57">
                  <c:v>2016</c:v>
                </c:pt>
                <c:pt idx="58">
                  <c:v>2017</c:v>
                </c:pt>
                <c:pt idx="59">
                  <c:v>2018</c:v>
                </c:pt>
                <c:pt idx="60">
                  <c:v>2019</c:v>
                </c:pt>
                <c:pt idx="61">
                  <c:v>2020</c:v>
                </c:pt>
                <c:pt idx="62">
                  <c:v>2021</c:v>
                </c:pt>
                <c:pt idx="63">
                  <c:v>2022</c:v>
                </c:pt>
                <c:pt idx="64">
                  <c:v>2023</c:v>
                </c:pt>
                <c:pt idx="65">
                  <c:v>2024</c:v>
                </c:pt>
                <c:pt idx="66">
                  <c:v>2025</c:v>
                </c:pt>
                <c:pt idx="67">
                  <c:v>2026</c:v>
                </c:pt>
                <c:pt idx="68">
                  <c:v>2027</c:v>
                </c:pt>
                <c:pt idx="69">
                  <c:v>2028</c:v>
                </c:pt>
                <c:pt idx="70">
                  <c:v>2029</c:v>
                </c:pt>
                <c:pt idx="71">
                  <c:v>2030</c:v>
                </c:pt>
                <c:pt idx="72">
                  <c:v>2031</c:v>
                </c:pt>
                <c:pt idx="73">
                  <c:v>2032</c:v>
                </c:pt>
                <c:pt idx="74">
                  <c:v>2033</c:v>
                </c:pt>
                <c:pt idx="75">
                  <c:v>2034</c:v>
                </c:pt>
                <c:pt idx="76">
                  <c:v>2035</c:v>
                </c:pt>
              </c:strCache>
            </c:strRef>
          </c:cat>
          <c:val>
            <c:numRef>
              <c:f>Renteneintrittsalter_Lebenserwa!$G$8:$G$83</c:f>
              <c:numCache>
                <c:formatCode>General</c:formatCode>
                <c:ptCount val="76"/>
                <c:pt idx="0">
                  <c:v>77.400000000000006</c:v>
                </c:pt>
                <c:pt idx="1">
                  <c:v>77.400000000000006</c:v>
                </c:pt>
                <c:pt idx="2">
                  <c:v>77.400000000000006</c:v>
                </c:pt>
                <c:pt idx="3">
                  <c:v>77.3</c:v>
                </c:pt>
                <c:pt idx="4">
                  <c:v>77.3</c:v>
                </c:pt>
                <c:pt idx="5">
                  <c:v>77.3</c:v>
                </c:pt>
                <c:pt idx="6">
                  <c:v>77.3</c:v>
                </c:pt>
                <c:pt idx="7">
                  <c:v>77.2</c:v>
                </c:pt>
                <c:pt idx="8">
                  <c:v>77.099999999999994</c:v>
                </c:pt>
                <c:pt idx="9">
                  <c:v>76.900000000000006</c:v>
                </c:pt>
                <c:pt idx="10">
                  <c:v>76.8</c:v>
                </c:pt>
                <c:pt idx="11">
                  <c:v>76.900000000000006</c:v>
                </c:pt>
                <c:pt idx="12">
                  <c:v>77.099999999999994</c:v>
                </c:pt>
                <c:pt idx="13">
                  <c:v>77.099999999999994</c:v>
                </c:pt>
                <c:pt idx="14">
                  <c:v>77.2</c:v>
                </c:pt>
                <c:pt idx="15">
                  <c:v>77.2</c:v>
                </c:pt>
                <c:pt idx="16">
                  <c:v>77.3</c:v>
                </c:pt>
                <c:pt idx="17">
                  <c:v>77.400000000000006</c:v>
                </c:pt>
                <c:pt idx="18">
                  <c:v>77.599999999999994</c:v>
                </c:pt>
                <c:pt idx="19">
                  <c:v>77.8</c:v>
                </c:pt>
                <c:pt idx="20">
                  <c:v>77.900000000000006</c:v>
                </c:pt>
                <c:pt idx="21">
                  <c:v>78</c:v>
                </c:pt>
                <c:pt idx="22">
                  <c:v>78.099999999999994</c:v>
                </c:pt>
                <c:pt idx="23">
                  <c:v>78.2</c:v>
                </c:pt>
                <c:pt idx="24">
                  <c:v>78.400000000000006</c:v>
                </c:pt>
                <c:pt idx="25">
                  <c:v>78.5</c:v>
                </c:pt>
                <c:pt idx="26">
                  <c:v>78.7</c:v>
                </c:pt>
                <c:pt idx="27">
                  <c:v>78.8</c:v>
                </c:pt>
                <c:pt idx="28">
                  <c:v>79.099999999999994</c:v>
                </c:pt>
                <c:pt idx="29">
                  <c:v>79.099999999999994</c:v>
                </c:pt>
                <c:pt idx="30">
                  <c:v>79.2</c:v>
                </c:pt>
                <c:pt idx="31">
                  <c:v>79.3</c:v>
                </c:pt>
                <c:pt idx="32">
                  <c:v>79.5</c:v>
                </c:pt>
                <c:pt idx="33">
                  <c:v>79.3</c:v>
                </c:pt>
                <c:pt idx="34">
                  <c:v>79.5</c:v>
                </c:pt>
                <c:pt idx="35">
                  <c:v>79.599999999999994</c:v>
                </c:pt>
                <c:pt idx="36">
                  <c:v>79.8</c:v>
                </c:pt>
                <c:pt idx="37">
                  <c:v>79.900000000000006</c:v>
                </c:pt>
                <c:pt idx="38">
                  <c:v>80.099999999999994</c:v>
                </c:pt>
                <c:pt idx="39">
                  <c:v>80.400000000000006</c:v>
                </c:pt>
                <c:pt idx="40">
                  <c:v>80.599999999999994</c:v>
                </c:pt>
                <c:pt idx="41">
                  <c:v>80.8</c:v>
                </c:pt>
                <c:pt idx="42">
                  <c:v>80.900000000000006</c:v>
                </c:pt>
                <c:pt idx="43">
                  <c:v>81.099999999999994</c:v>
                </c:pt>
                <c:pt idx="44">
                  <c:v>81.3</c:v>
                </c:pt>
                <c:pt idx="45">
                  <c:v>81.5</c:v>
                </c:pt>
                <c:pt idx="46">
                  <c:v>81.8</c:v>
                </c:pt>
                <c:pt idx="47">
                  <c:v>81.900000000000006</c:v>
                </c:pt>
                <c:pt idx="48">
                  <c:v>82.1</c:v>
                </c:pt>
                <c:pt idx="49">
                  <c:v>82.2</c:v>
                </c:pt>
                <c:pt idx="50">
                  <c:v>82.3</c:v>
                </c:pt>
                <c:pt idx="51">
                  <c:v>82.5</c:v>
                </c:pt>
                <c:pt idx="52">
                  <c:v>82.6</c:v>
                </c:pt>
                <c:pt idx="53">
                  <c:v>82.8</c:v>
                </c:pt>
                <c:pt idx="54">
                  <c:v>83</c:v>
                </c:pt>
                <c:pt idx="55">
                  <c:v>83</c:v>
                </c:pt>
                <c:pt idx="56">
                  <c:v>83.2</c:v>
                </c:pt>
                <c:pt idx="57">
                  <c:v>83.3</c:v>
                </c:pt>
                <c:pt idx="58">
                  <c:v>83.5</c:v>
                </c:pt>
                <c:pt idx="59">
                  <c:v>83.7</c:v>
                </c:pt>
                <c:pt idx="60">
                  <c:v>83.9</c:v>
                </c:pt>
                <c:pt idx="61">
                  <c:v>84.1</c:v>
                </c:pt>
                <c:pt idx="62">
                  <c:v>84.4</c:v>
                </c:pt>
                <c:pt idx="63">
                  <c:v>84.6</c:v>
                </c:pt>
                <c:pt idx="64">
                  <c:v>84.8</c:v>
                </c:pt>
                <c:pt idx="65">
                  <c:v>85</c:v>
                </c:pt>
                <c:pt idx="66">
                  <c:v>85.2</c:v>
                </c:pt>
                <c:pt idx="67">
                  <c:v>85.5</c:v>
                </c:pt>
                <c:pt idx="68">
                  <c:v>85.7</c:v>
                </c:pt>
                <c:pt idx="69">
                  <c:v>85.9</c:v>
                </c:pt>
                <c:pt idx="70">
                  <c:v>86.1</c:v>
                </c:pt>
                <c:pt idx="71">
                  <c:v>86.3</c:v>
                </c:pt>
                <c:pt idx="72">
                  <c:v>86.6</c:v>
                </c:pt>
                <c:pt idx="73">
                  <c:v>86.7</c:v>
                </c:pt>
                <c:pt idx="74">
                  <c:v>86.8</c:v>
                </c:pt>
                <c:pt idx="75">
                  <c:v>86.9</c:v>
                </c:pt>
              </c:numCache>
            </c:numRef>
          </c:val>
          <c:smooth val="0"/>
          <c:extLst>
            <c:ext xmlns:c16="http://schemas.microsoft.com/office/drawing/2014/chart" uri="{C3380CC4-5D6E-409C-BE32-E72D297353CC}">
              <c16:uniqueId val="{00000003-9444-4F98-B4CA-F2AA82D2FFBE}"/>
            </c:ext>
          </c:extLst>
        </c:ser>
        <c:ser>
          <c:idx val="7"/>
          <c:order val="7"/>
          <c:tx>
            <c:strRef>
              <c:f>Renteneintrittsalter_Lebenserwa!$H$7</c:f>
              <c:strCache>
                <c:ptCount val="1"/>
                <c:pt idx="0">
                  <c:v>Lebenserwartung für 65 Jährige Frauen</c:v>
                </c:pt>
              </c:strCache>
            </c:strRef>
          </c:tx>
          <c:spPr>
            <a:ln w="28575" cap="rnd">
              <a:solidFill>
                <a:schemeClr val="accent2">
                  <a:lumMod val="60000"/>
                </a:schemeClr>
              </a:solidFill>
              <a:round/>
            </a:ln>
            <a:effectLst/>
          </c:spPr>
          <c:marker>
            <c:symbol val="none"/>
          </c:marker>
          <c:cat>
            <c:strRef>
              <c:f>Renteneintrittsalter_Lebenserwa!$A$7:$A$83</c:f>
              <c:strCache>
                <c:ptCount val="77"/>
                <c:pt idx="0">
                  <c:v>Jahr</c:v>
                </c:pt>
                <c:pt idx="1">
                  <c:v>1960</c:v>
                </c:pt>
                <c:pt idx="2">
                  <c:v>1961</c:v>
                </c:pt>
                <c:pt idx="3">
                  <c:v>1962</c:v>
                </c:pt>
                <c:pt idx="4">
                  <c:v>1963</c:v>
                </c:pt>
                <c:pt idx="5">
                  <c:v>1964</c:v>
                </c:pt>
                <c:pt idx="6">
                  <c:v>1965</c:v>
                </c:pt>
                <c:pt idx="7">
                  <c:v>1966</c:v>
                </c:pt>
                <c:pt idx="8">
                  <c:v>1967</c:v>
                </c:pt>
                <c:pt idx="9">
                  <c:v>1968</c:v>
                </c:pt>
                <c:pt idx="10">
                  <c:v>1969</c:v>
                </c:pt>
                <c:pt idx="11">
                  <c:v>1970</c:v>
                </c:pt>
                <c:pt idx="12">
                  <c:v>1971</c:v>
                </c:pt>
                <c:pt idx="13">
                  <c:v>1972</c:v>
                </c:pt>
                <c:pt idx="14">
                  <c:v>1973</c:v>
                </c:pt>
                <c:pt idx="15">
                  <c:v>1974</c:v>
                </c:pt>
                <c:pt idx="16">
                  <c:v>1975</c:v>
                </c:pt>
                <c:pt idx="17">
                  <c:v>1976</c:v>
                </c:pt>
                <c:pt idx="18">
                  <c:v>1977</c:v>
                </c:pt>
                <c:pt idx="19">
                  <c:v>1978</c:v>
                </c:pt>
                <c:pt idx="20">
                  <c:v>1979</c:v>
                </c:pt>
                <c:pt idx="21">
                  <c:v>1980</c:v>
                </c:pt>
                <c:pt idx="22">
                  <c:v>1981</c:v>
                </c:pt>
                <c:pt idx="23">
                  <c:v>1982</c:v>
                </c:pt>
                <c:pt idx="24">
                  <c:v>1983</c:v>
                </c:pt>
                <c:pt idx="25">
                  <c:v>1984</c:v>
                </c:pt>
                <c:pt idx="26">
                  <c:v>1985</c:v>
                </c:pt>
                <c:pt idx="27">
                  <c:v>1986</c:v>
                </c:pt>
                <c:pt idx="28">
                  <c:v>1987</c:v>
                </c:pt>
                <c:pt idx="29">
                  <c:v>1988</c:v>
                </c:pt>
                <c:pt idx="30">
                  <c:v>1989</c:v>
                </c:pt>
                <c:pt idx="31">
                  <c:v>1990</c:v>
                </c:pt>
                <c:pt idx="32">
                  <c:v>1991</c:v>
                </c:pt>
                <c:pt idx="33">
                  <c:v>1992</c:v>
                </c:pt>
                <c:pt idx="34">
                  <c:v>1993</c:v>
                </c:pt>
                <c:pt idx="35">
                  <c:v>1994</c:v>
                </c:pt>
                <c:pt idx="36">
                  <c:v>1995</c:v>
                </c:pt>
                <c:pt idx="37">
                  <c:v>1996</c:v>
                </c:pt>
                <c:pt idx="38">
                  <c:v>1997</c:v>
                </c:pt>
                <c:pt idx="39">
                  <c:v>1998</c:v>
                </c:pt>
                <c:pt idx="40">
                  <c:v>1999</c:v>
                </c:pt>
                <c:pt idx="41">
                  <c:v>2000</c:v>
                </c:pt>
                <c:pt idx="42">
                  <c:v>2001</c:v>
                </c:pt>
                <c:pt idx="43">
                  <c:v>2002</c:v>
                </c:pt>
                <c:pt idx="44">
                  <c:v>2003</c:v>
                </c:pt>
                <c:pt idx="45">
                  <c:v>2004</c:v>
                </c:pt>
                <c:pt idx="46">
                  <c:v>2005</c:v>
                </c:pt>
                <c:pt idx="47">
                  <c:v>2006</c:v>
                </c:pt>
                <c:pt idx="48">
                  <c:v>2007</c:v>
                </c:pt>
                <c:pt idx="49">
                  <c:v>2008</c:v>
                </c:pt>
                <c:pt idx="50">
                  <c:v>2009</c:v>
                </c:pt>
                <c:pt idx="51">
                  <c:v>2010</c:v>
                </c:pt>
                <c:pt idx="52">
                  <c:v>2011</c:v>
                </c:pt>
                <c:pt idx="53">
                  <c:v>2012</c:v>
                </c:pt>
                <c:pt idx="54">
                  <c:v>2013</c:v>
                </c:pt>
                <c:pt idx="55">
                  <c:v>2014</c:v>
                </c:pt>
                <c:pt idx="56">
                  <c:v>2015</c:v>
                </c:pt>
                <c:pt idx="57">
                  <c:v>2016</c:v>
                </c:pt>
                <c:pt idx="58">
                  <c:v>2017</c:v>
                </c:pt>
                <c:pt idx="59">
                  <c:v>2018</c:v>
                </c:pt>
                <c:pt idx="60">
                  <c:v>2019</c:v>
                </c:pt>
                <c:pt idx="61">
                  <c:v>2020</c:v>
                </c:pt>
                <c:pt idx="62">
                  <c:v>2021</c:v>
                </c:pt>
                <c:pt idx="63">
                  <c:v>2022</c:v>
                </c:pt>
                <c:pt idx="64">
                  <c:v>2023</c:v>
                </c:pt>
                <c:pt idx="65">
                  <c:v>2024</c:v>
                </c:pt>
                <c:pt idx="66">
                  <c:v>2025</c:v>
                </c:pt>
                <c:pt idx="67">
                  <c:v>2026</c:v>
                </c:pt>
                <c:pt idx="68">
                  <c:v>2027</c:v>
                </c:pt>
                <c:pt idx="69">
                  <c:v>2028</c:v>
                </c:pt>
                <c:pt idx="70">
                  <c:v>2029</c:v>
                </c:pt>
                <c:pt idx="71">
                  <c:v>2030</c:v>
                </c:pt>
                <c:pt idx="72">
                  <c:v>2031</c:v>
                </c:pt>
                <c:pt idx="73">
                  <c:v>2032</c:v>
                </c:pt>
                <c:pt idx="74">
                  <c:v>2033</c:v>
                </c:pt>
                <c:pt idx="75">
                  <c:v>2034</c:v>
                </c:pt>
                <c:pt idx="76">
                  <c:v>2035</c:v>
                </c:pt>
              </c:strCache>
            </c:strRef>
          </c:cat>
          <c:val>
            <c:numRef>
              <c:f>Renteneintrittsalter_Lebenserwa!$H$8:$H$83</c:f>
              <c:numCache>
                <c:formatCode>General</c:formatCode>
                <c:ptCount val="76"/>
                <c:pt idx="0">
                  <c:v>79.3</c:v>
                </c:pt>
                <c:pt idx="1">
                  <c:v>79.5</c:v>
                </c:pt>
                <c:pt idx="2">
                  <c:v>79.599999999999994</c:v>
                </c:pt>
                <c:pt idx="3">
                  <c:v>79.7</c:v>
                </c:pt>
                <c:pt idx="4">
                  <c:v>79.900000000000006</c:v>
                </c:pt>
                <c:pt idx="5">
                  <c:v>79.900000000000006</c:v>
                </c:pt>
                <c:pt idx="6">
                  <c:v>80.099999999999994</c:v>
                </c:pt>
                <c:pt idx="7">
                  <c:v>80</c:v>
                </c:pt>
                <c:pt idx="8">
                  <c:v>80</c:v>
                </c:pt>
                <c:pt idx="9">
                  <c:v>79.900000000000006</c:v>
                </c:pt>
                <c:pt idx="10">
                  <c:v>79.900000000000006</c:v>
                </c:pt>
                <c:pt idx="11">
                  <c:v>80</c:v>
                </c:pt>
                <c:pt idx="12">
                  <c:v>80.2</c:v>
                </c:pt>
                <c:pt idx="13">
                  <c:v>80.3</c:v>
                </c:pt>
                <c:pt idx="14">
                  <c:v>80.5</c:v>
                </c:pt>
                <c:pt idx="15">
                  <c:v>80.5</c:v>
                </c:pt>
                <c:pt idx="16">
                  <c:v>80.7</c:v>
                </c:pt>
                <c:pt idx="17">
                  <c:v>80.900000000000006</c:v>
                </c:pt>
                <c:pt idx="18">
                  <c:v>81.099999999999994</c:v>
                </c:pt>
                <c:pt idx="19">
                  <c:v>81.400000000000006</c:v>
                </c:pt>
                <c:pt idx="20">
                  <c:v>81.5</c:v>
                </c:pt>
                <c:pt idx="21">
                  <c:v>81.599999999999994</c:v>
                </c:pt>
                <c:pt idx="22">
                  <c:v>81.8</c:v>
                </c:pt>
                <c:pt idx="23">
                  <c:v>81.900000000000006</c:v>
                </c:pt>
                <c:pt idx="24">
                  <c:v>82.1</c:v>
                </c:pt>
                <c:pt idx="25">
                  <c:v>82.3</c:v>
                </c:pt>
                <c:pt idx="26">
                  <c:v>82.5</c:v>
                </c:pt>
                <c:pt idx="27">
                  <c:v>82.6</c:v>
                </c:pt>
                <c:pt idx="28">
                  <c:v>82.8</c:v>
                </c:pt>
                <c:pt idx="29">
                  <c:v>83</c:v>
                </c:pt>
                <c:pt idx="30">
                  <c:v>83</c:v>
                </c:pt>
                <c:pt idx="31">
                  <c:v>83.1</c:v>
                </c:pt>
                <c:pt idx="32">
                  <c:v>83.2</c:v>
                </c:pt>
                <c:pt idx="33">
                  <c:v>83</c:v>
                </c:pt>
                <c:pt idx="34">
                  <c:v>83.2</c:v>
                </c:pt>
                <c:pt idx="35">
                  <c:v>83.3</c:v>
                </c:pt>
                <c:pt idx="36">
                  <c:v>83.5</c:v>
                </c:pt>
                <c:pt idx="37">
                  <c:v>83.7</c:v>
                </c:pt>
                <c:pt idx="38">
                  <c:v>83.9</c:v>
                </c:pt>
                <c:pt idx="39">
                  <c:v>84.1</c:v>
                </c:pt>
                <c:pt idx="40">
                  <c:v>84.3</c:v>
                </c:pt>
                <c:pt idx="41">
                  <c:v>84.4</c:v>
                </c:pt>
                <c:pt idx="42">
                  <c:v>84.6</c:v>
                </c:pt>
                <c:pt idx="43">
                  <c:v>84.6</c:v>
                </c:pt>
                <c:pt idx="44">
                  <c:v>84.8</c:v>
                </c:pt>
                <c:pt idx="45">
                  <c:v>84.9</c:v>
                </c:pt>
                <c:pt idx="46">
                  <c:v>85.2</c:v>
                </c:pt>
                <c:pt idx="47">
                  <c:v>85.3</c:v>
                </c:pt>
                <c:pt idx="48">
                  <c:v>85.4</c:v>
                </c:pt>
                <c:pt idx="49">
                  <c:v>85.5</c:v>
                </c:pt>
                <c:pt idx="50">
                  <c:v>85.6</c:v>
                </c:pt>
                <c:pt idx="51">
                  <c:v>85.7</c:v>
                </c:pt>
                <c:pt idx="52">
                  <c:v>85.8</c:v>
                </c:pt>
                <c:pt idx="53">
                  <c:v>86</c:v>
                </c:pt>
                <c:pt idx="54">
                  <c:v>86.2</c:v>
                </c:pt>
                <c:pt idx="55">
                  <c:v>86.2</c:v>
                </c:pt>
                <c:pt idx="56">
                  <c:v>86.4</c:v>
                </c:pt>
                <c:pt idx="57">
                  <c:v>86.5</c:v>
                </c:pt>
                <c:pt idx="58">
                  <c:v>86.7</c:v>
                </c:pt>
                <c:pt idx="59">
                  <c:v>86.9</c:v>
                </c:pt>
                <c:pt idx="60">
                  <c:v>87.2</c:v>
                </c:pt>
                <c:pt idx="61">
                  <c:v>87.4</c:v>
                </c:pt>
                <c:pt idx="62">
                  <c:v>87.7</c:v>
                </c:pt>
                <c:pt idx="63">
                  <c:v>87.9</c:v>
                </c:pt>
                <c:pt idx="64">
                  <c:v>88.2</c:v>
                </c:pt>
                <c:pt idx="65">
                  <c:v>88.4</c:v>
                </c:pt>
                <c:pt idx="66">
                  <c:v>88.7</c:v>
                </c:pt>
                <c:pt idx="67">
                  <c:v>88.9</c:v>
                </c:pt>
                <c:pt idx="68">
                  <c:v>89.2</c:v>
                </c:pt>
                <c:pt idx="69">
                  <c:v>89.4</c:v>
                </c:pt>
                <c:pt idx="70">
                  <c:v>89.7</c:v>
                </c:pt>
                <c:pt idx="71">
                  <c:v>89.9</c:v>
                </c:pt>
                <c:pt idx="72">
                  <c:v>90.2</c:v>
                </c:pt>
                <c:pt idx="73">
                  <c:v>90.3</c:v>
                </c:pt>
                <c:pt idx="74">
                  <c:v>90.5</c:v>
                </c:pt>
                <c:pt idx="75">
                  <c:v>90.7</c:v>
                </c:pt>
              </c:numCache>
            </c:numRef>
          </c:val>
          <c:smooth val="0"/>
          <c:extLst>
            <c:ext xmlns:c16="http://schemas.microsoft.com/office/drawing/2014/chart" uri="{C3380CC4-5D6E-409C-BE32-E72D297353CC}">
              <c16:uniqueId val="{00000004-9444-4F98-B4CA-F2AA82D2FFBE}"/>
            </c:ext>
          </c:extLst>
        </c:ser>
        <c:dLbls>
          <c:showLegendKey val="0"/>
          <c:showVal val="0"/>
          <c:showCatName val="0"/>
          <c:showSerName val="0"/>
          <c:showPercent val="0"/>
          <c:showBubbleSize val="0"/>
        </c:dLbls>
        <c:smooth val="0"/>
        <c:axId val="503742872"/>
        <c:axId val="503740904"/>
        <c:extLst>
          <c:ext xmlns:c15="http://schemas.microsoft.com/office/drawing/2012/chart" uri="{02D57815-91ED-43cb-92C2-25804820EDAC}">
            <c15:filteredLineSeries>
              <c15:ser>
                <c:idx val="0"/>
                <c:order val="0"/>
                <c:tx>
                  <c:strRef>
                    <c:extLst>
                      <c:ext uri="{02D57815-91ED-43cb-92C2-25804820EDAC}">
                        <c15:formulaRef>
                          <c15:sqref>Renteneintrittsalter_Lebenserwa!$A$7:$A$14</c15:sqref>
                        </c15:formulaRef>
                      </c:ext>
                    </c:extLst>
                    <c:strCache>
                      <c:ptCount val="8"/>
                      <c:pt idx="0">
                        <c:v>Jahr</c:v>
                      </c:pt>
                      <c:pt idx="1">
                        <c:v>1960</c:v>
                      </c:pt>
                      <c:pt idx="2">
                        <c:v>1961</c:v>
                      </c:pt>
                      <c:pt idx="3">
                        <c:v>1962</c:v>
                      </c:pt>
                      <c:pt idx="4">
                        <c:v>1963</c:v>
                      </c:pt>
                      <c:pt idx="5">
                        <c:v>1964</c:v>
                      </c:pt>
                      <c:pt idx="6">
                        <c:v>1965</c:v>
                      </c:pt>
                      <c:pt idx="7">
                        <c:v>1966</c:v>
                      </c:pt>
                    </c:strCache>
                  </c:strRef>
                </c:tx>
                <c:spPr>
                  <a:ln w="28575" cap="rnd">
                    <a:solidFill>
                      <a:schemeClr val="accent1"/>
                    </a:solidFill>
                    <a:round/>
                  </a:ln>
                  <a:effectLst/>
                </c:spPr>
                <c:marker>
                  <c:symbol val="none"/>
                </c:marker>
                <c:cat>
                  <c:strRef>
                    <c:extLst>
                      <c:ext uri="{02D57815-91ED-43cb-92C2-25804820EDAC}">
                        <c15:formulaRef>
                          <c15:sqref>Renteneintrittsalter_Lebenserwa!$A$7:$A$83</c15:sqref>
                        </c15:formulaRef>
                      </c:ext>
                    </c:extLst>
                    <c:strCache>
                      <c:ptCount val="77"/>
                      <c:pt idx="0">
                        <c:v>Jahr</c:v>
                      </c:pt>
                      <c:pt idx="1">
                        <c:v>1960</c:v>
                      </c:pt>
                      <c:pt idx="2">
                        <c:v>1961</c:v>
                      </c:pt>
                      <c:pt idx="3">
                        <c:v>1962</c:v>
                      </c:pt>
                      <c:pt idx="4">
                        <c:v>1963</c:v>
                      </c:pt>
                      <c:pt idx="5">
                        <c:v>1964</c:v>
                      </c:pt>
                      <c:pt idx="6">
                        <c:v>1965</c:v>
                      </c:pt>
                      <c:pt idx="7">
                        <c:v>1966</c:v>
                      </c:pt>
                      <c:pt idx="8">
                        <c:v>1967</c:v>
                      </c:pt>
                      <c:pt idx="9">
                        <c:v>1968</c:v>
                      </c:pt>
                      <c:pt idx="10">
                        <c:v>1969</c:v>
                      </c:pt>
                      <c:pt idx="11">
                        <c:v>1970</c:v>
                      </c:pt>
                      <c:pt idx="12">
                        <c:v>1971</c:v>
                      </c:pt>
                      <c:pt idx="13">
                        <c:v>1972</c:v>
                      </c:pt>
                      <c:pt idx="14">
                        <c:v>1973</c:v>
                      </c:pt>
                      <c:pt idx="15">
                        <c:v>1974</c:v>
                      </c:pt>
                      <c:pt idx="16">
                        <c:v>1975</c:v>
                      </c:pt>
                      <c:pt idx="17">
                        <c:v>1976</c:v>
                      </c:pt>
                      <c:pt idx="18">
                        <c:v>1977</c:v>
                      </c:pt>
                      <c:pt idx="19">
                        <c:v>1978</c:v>
                      </c:pt>
                      <c:pt idx="20">
                        <c:v>1979</c:v>
                      </c:pt>
                      <c:pt idx="21">
                        <c:v>1980</c:v>
                      </c:pt>
                      <c:pt idx="22">
                        <c:v>1981</c:v>
                      </c:pt>
                      <c:pt idx="23">
                        <c:v>1982</c:v>
                      </c:pt>
                      <c:pt idx="24">
                        <c:v>1983</c:v>
                      </c:pt>
                      <c:pt idx="25">
                        <c:v>1984</c:v>
                      </c:pt>
                      <c:pt idx="26">
                        <c:v>1985</c:v>
                      </c:pt>
                      <c:pt idx="27">
                        <c:v>1986</c:v>
                      </c:pt>
                      <c:pt idx="28">
                        <c:v>1987</c:v>
                      </c:pt>
                      <c:pt idx="29">
                        <c:v>1988</c:v>
                      </c:pt>
                      <c:pt idx="30">
                        <c:v>1989</c:v>
                      </c:pt>
                      <c:pt idx="31">
                        <c:v>1990</c:v>
                      </c:pt>
                      <c:pt idx="32">
                        <c:v>1991</c:v>
                      </c:pt>
                      <c:pt idx="33">
                        <c:v>1992</c:v>
                      </c:pt>
                      <c:pt idx="34">
                        <c:v>1993</c:v>
                      </c:pt>
                      <c:pt idx="35">
                        <c:v>1994</c:v>
                      </c:pt>
                      <c:pt idx="36">
                        <c:v>1995</c:v>
                      </c:pt>
                      <c:pt idx="37">
                        <c:v>1996</c:v>
                      </c:pt>
                      <c:pt idx="38">
                        <c:v>1997</c:v>
                      </c:pt>
                      <c:pt idx="39">
                        <c:v>1998</c:v>
                      </c:pt>
                      <c:pt idx="40">
                        <c:v>1999</c:v>
                      </c:pt>
                      <c:pt idx="41">
                        <c:v>2000</c:v>
                      </c:pt>
                      <c:pt idx="42">
                        <c:v>2001</c:v>
                      </c:pt>
                      <c:pt idx="43">
                        <c:v>2002</c:v>
                      </c:pt>
                      <c:pt idx="44">
                        <c:v>2003</c:v>
                      </c:pt>
                      <c:pt idx="45">
                        <c:v>2004</c:v>
                      </c:pt>
                      <c:pt idx="46">
                        <c:v>2005</c:v>
                      </c:pt>
                      <c:pt idx="47">
                        <c:v>2006</c:v>
                      </c:pt>
                      <c:pt idx="48">
                        <c:v>2007</c:v>
                      </c:pt>
                      <c:pt idx="49">
                        <c:v>2008</c:v>
                      </c:pt>
                      <c:pt idx="50">
                        <c:v>2009</c:v>
                      </c:pt>
                      <c:pt idx="51">
                        <c:v>2010</c:v>
                      </c:pt>
                      <c:pt idx="52">
                        <c:v>2011</c:v>
                      </c:pt>
                      <c:pt idx="53">
                        <c:v>2012</c:v>
                      </c:pt>
                      <c:pt idx="54">
                        <c:v>2013</c:v>
                      </c:pt>
                      <c:pt idx="55">
                        <c:v>2014</c:v>
                      </c:pt>
                      <c:pt idx="56">
                        <c:v>2015</c:v>
                      </c:pt>
                      <c:pt idx="57">
                        <c:v>2016</c:v>
                      </c:pt>
                      <c:pt idx="58">
                        <c:v>2017</c:v>
                      </c:pt>
                      <c:pt idx="59">
                        <c:v>2018</c:v>
                      </c:pt>
                      <c:pt idx="60">
                        <c:v>2019</c:v>
                      </c:pt>
                      <c:pt idx="61">
                        <c:v>2020</c:v>
                      </c:pt>
                      <c:pt idx="62">
                        <c:v>2021</c:v>
                      </c:pt>
                      <c:pt idx="63">
                        <c:v>2022</c:v>
                      </c:pt>
                      <c:pt idx="64">
                        <c:v>2023</c:v>
                      </c:pt>
                      <c:pt idx="65">
                        <c:v>2024</c:v>
                      </c:pt>
                      <c:pt idx="66">
                        <c:v>2025</c:v>
                      </c:pt>
                      <c:pt idx="67">
                        <c:v>2026</c:v>
                      </c:pt>
                      <c:pt idx="68">
                        <c:v>2027</c:v>
                      </c:pt>
                      <c:pt idx="69">
                        <c:v>2028</c:v>
                      </c:pt>
                      <c:pt idx="70">
                        <c:v>2029</c:v>
                      </c:pt>
                      <c:pt idx="71">
                        <c:v>2030</c:v>
                      </c:pt>
                      <c:pt idx="72">
                        <c:v>2031</c:v>
                      </c:pt>
                      <c:pt idx="73">
                        <c:v>2032</c:v>
                      </c:pt>
                      <c:pt idx="74">
                        <c:v>2033</c:v>
                      </c:pt>
                      <c:pt idx="75">
                        <c:v>2034</c:v>
                      </c:pt>
                      <c:pt idx="76">
                        <c:v>2035</c:v>
                      </c:pt>
                    </c:strCache>
                  </c:strRef>
                </c:cat>
                <c:val>
                  <c:numRef>
                    <c:extLst>
                      <c:ext uri="{02D57815-91ED-43cb-92C2-25804820EDAC}">
                        <c15:formulaRef>
                          <c15:sqref>Renteneintrittsalter_Lebenserwa!$A$15:$A$83</c15:sqref>
                        </c15:formulaRef>
                      </c:ext>
                    </c:extLst>
                    <c:numCache>
                      <c:formatCode>General</c:formatCode>
                      <c:ptCount val="69"/>
                      <c:pt idx="0">
                        <c:v>1967</c:v>
                      </c:pt>
                      <c:pt idx="1">
                        <c:v>1968</c:v>
                      </c:pt>
                      <c:pt idx="2">
                        <c:v>1969</c:v>
                      </c:pt>
                      <c:pt idx="3">
                        <c:v>1970</c:v>
                      </c:pt>
                      <c:pt idx="4">
                        <c:v>1971</c:v>
                      </c:pt>
                      <c:pt idx="5">
                        <c:v>1972</c:v>
                      </c:pt>
                      <c:pt idx="6">
                        <c:v>1973</c:v>
                      </c:pt>
                      <c:pt idx="7">
                        <c:v>1974</c:v>
                      </c:pt>
                      <c:pt idx="8">
                        <c:v>1975</c:v>
                      </c:pt>
                      <c:pt idx="9">
                        <c:v>1976</c:v>
                      </c:pt>
                      <c:pt idx="10">
                        <c:v>1977</c:v>
                      </c:pt>
                      <c:pt idx="11">
                        <c:v>1978</c:v>
                      </c:pt>
                      <c:pt idx="12">
                        <c:v>1979</c:v>
                      </c:pt>
                      <c:pt idx="13">
                        <c:v>1980</c:v>
                      </c:pt>
                      <c:pt idx="14">
                        <c:v>1981</c:v>
                      </c:pt>
                      <c:pt idx="15">
                        <c:v>1982</c:v>
                      </c:pt>
                      <c:pt idx="16">
                        <c:v>1983</c:v>
                      </c:pt>
                      <c:pt idx="17">
                        <c:v>1984</c:v>
                      </c:pt>
                      <c:pt idx="18">
                        <c:v>1985</c:v>
                      </c:pt>
                      <c:pt idx="19">
                        <c:v>1986</c:v>
                      </c:pt>
                      <c:pt idx="20">
                        <c:v>1987</c:v>
                      </c:pt>
                      <c:pt idx="21">
                        <c:v>1988</c:v>
                      </c:pt>
                      <c:pt idx="22">
                        <c:v>1989</c:v>
                      </c:pt>
                      <c:pt idx="23">
                        <c:v>1990</c:v>
                      </c:pt>
                      <c:pt idx="24">
                        <c:v>1991</c:v>
                      </c:pt>
                      <c:pt idx="25">
                        <c:v>1992</c:v>
                      </c:pt>
                      <c:pt idx="26">
                        <c:v>1993</c:v>
                      </c:pt>
                      <c:pt idx="27">
                        <c:v>1994</c:v>
                      </c:pt>
                      <c:pt idx="28">
                        <c:v>1995</c:v>
                      </c:pt>
                      <c:pt idx="29">
                        <c:v>1996</c:v>
                      </c:pt>
                      <c:pt idx="30">
                        <c:v>1997</c:v>
                      </c:pt>
                      <c:pt idx="31">
                        <c:v>1998</c:v>
                      </c:pt>
                      <c:pt idx="32">
                        <c:v>1999</c:v>
                      </c:pt>
                      <c:pt idx="33">
                        <c:v>2000</c:v>
                      </c:pt>
                      <c:pt idx="34">
                        <c:v>2001</c:v>
                      </c:pt>
                      <c:pt idx="35">
                        <c:v>2002</c:v>
                      </c:pt>
                      <c:pt idx="36">
                        <c:v>2003</c:v>
                      </c:pt>
                      <c:pt idx="37">
                        <c:v>2004</c:v>
                      </c:pt>
                      <c:pt idx="38">
                        <c:v>2005</c:v>
                      </c:pt>
                      <c:pt idx="39">
                        <c:v>2006</c:v>
                      </c:pt>
                      <c:pt idx="40">
                        <c:v>2007</c:v>
                      </c:pt>
                      <c:pt idx="41">
                        <c:v>2008</c:v>
                      </c:pt>
                      <c:pt idx="42">
                        <c:v>2009</c:v>
                      </c:pt>
                      <c:pt idx="43">
                        <c:v>2010</c:v>
                      </c:pt>
                      <c:pt idx="44">
                        <c:v>2011</c:v>
                      </c:pt>
                      <c:pt idx="45">
                        <c:v>2012</c:v>
                      </c:pt>
                      <c:pt idx="46">
                        <c:v>2013</c:v>
                      </c:pt>
                      <c:pt idx="47">
                        <c:v>2014</c:v>
                      </c:pt>
                      <c:pt idx="48">
                        <c:v>2015</c:v>
                      </c:pt>
                      <c:pt idx="49">
                        <c:v>2016</c:v>
                      </c:pt>
                      <c:pt idx="50">
                        <c:v>2017</c:v>
                      </c:pt>
                      <c:pt idx="51">
                        <c:v>2018</c:v>
                      </c:pt>
                      <c:pt idx="52">
                        <c:v>2019</c:v>
                      </c:pt>
                      <c:pt idx="53">
                        <c:v>2020</c:v>
                      </c:pt>
                      <c:pt idx="54">
                        <c:v>2021</c:v>
                      </c:pt>
                      <c:pt idx="55">
                        <c:v>2022</c:v>
                      </c:pt>
                      <c:pt idx="56">
                        <c:v>2023</c:v>
                      </c:pt>
                      <c:pt idx="57">
                        <c:v>2024</c:v>
                      </c:pt>
                      <c:pt idx="58">
                        <c:v>2025</c:v>
                      </c:pt>
                      <c:pt idx="59">
                        <c:v>2026</c:v>
                      </c:pt>
                      <c:pt idx="60">
                        <c:v>2027</c:v>
                      </c:pt>
                      <c:pt idx="61">
                        <c:v>2028</c:v>
                      </c:pt>
                      <c:pt idx="62">
                        <c:v>2029</c:v>
                      </c:pt>
                      <c:pt idx="63">
                        <c:v>2030</c:v>
                      </c:pt>
                      <c:pt idx="64">
                        <c:v>2031</c:v>
                      </c:pt>
                      <c:pt idx="65">
                        <c:v>2032</c:v>
                      </c:pt>
                      <c:pt idx="66">
                        <c:v>2033</c:v>
                      </c:pt>
                      <c:pt idx="67">
                        <c:v>2034</c:v>
                      </c:pt>
                      <c:pt idx="68">
                        <c:v>2035</c:v>
                      </c:pt>
                    </c:numCache>
                  </c:numRef>
                </c:val>
                <c:smooth val="0"/>
                <c:extLst>
                  <c:ext xmlns:c16="http://schemas.microsoft.com/office/drawing/2014/chart" uri="{C3380CC4-5D6E-409C-BE32-E72D297353CC}">
                    <c16:uniqueId val="{00000005-9444-4F98-B4CA-F2AA82D2FFBE}"/>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Renteneintrittsalter_Lebenserwa!$E$7:$E$14</c15:sqref>
                        </c15:formulaRef>
                      </c:ext>
                    </c:extLst>
                    <c:strCache>
                      <c:ptCount val="8"/>
                      <c:pt idx="0">
                        <c:v>fernere Lebenserwartung im Alter von 65 Jahren von Männern**</c:v>
                      </c:pt>
                      <c:pt idx="1">
                        <c:v>12,4</c:v>
                      </c:pt>
                      <c:pt idx="2">
                        <c:v>12,4</c:v>
                      </c:pt>
                      <c:pt idx="3">
                        <c:v>12,4</c:v>
                      </c:pt>
                      <c:pt idx="4">
                        <c:v>12,3</c:v>
                      </c:pt>
                      <c:pt idx="5">
                        <c:v>12,3</c:v>
                      </c:pt>
                      <c:pt idx="6">
                        <c:v>12,3</c:v>
                      </c:pt>
                      <c:pt idx="7">
                        <c:v>12,3</c:v>
                      </c:pt>
                    </c:strCache>
                  </c:strRef>
                </c:tx>
                <c:spPr>
                  <a:ln w="28575" cap="rnd">
                    <a:solidFill>
                      <a:schemeClr val="accent5"/>
                    </a:solidFill>
                    <a:round/>
                  </a:ln>
                  <a:effectLst/>
                </c:spPr>
                <c:marker>
                  <c:symbol val="none"/>
                </c:marker>
                <c:cat>
                  <c:strRef>
                    <c:extLst xmlns:c15="http://schemas.microsoft.com/office/drawing/2012/chart">
                      <c:ext xmlns:c15="http://schemas.microsoft.com/office/drawing/2012/chart" uri="{02D57815-91ED-43cb-92C2-25804820EDAC}">
                        <c15:formulaRef>
                          <c15:sqref>Renteneintrittsalter_Lebenserwa!$A$7:$A$83</c15:sqref>
                        </c15:formulaRef>
                      </c:ext>
                    </c:extLst>
                    <c:strCache>
                      <c:ptCount val="77"/>
                      <c:pt idx="0">
                        <c:v>Jahr</c:v>
                      </c:pt>
                      <c:pt idx="1">
                        <c:v>1960</c:v>
                      </c:pt>
                      <c:pt idx="2">
                        <c:v>1961</c:v>
                      </c:pt>
                      <c:pt idx="3">
                        <c:v>1962</c:v>
                      </c:pt>
                      <c:pt idx="4">
                        <c:v>1963</c:v>
                      </c:pt>
                      <c:pt idx="5">
                        <c:v>1964</c:v>
                      </c:pt>
                      <c:pt idx="6">
                        <c:v>1965</c:v>
                      </c:pt>
                      <c:pt idx="7">
                        <c:v>1966</c:v>
                      </c:pt>
                      <c:pt idx="8">
                        <c:v>1967</c:v>
                      </c:pt>
                      <c:pt idx="9">
                        <c:v>1968</c:v>
                      </c:pt>
                      <c:pt idx="10">
                        <c:v>1969</c:v>
                      </c:pt>
                      <c:pt idx="11">
                        <c:v>1970</c:v>
                      </c:pt>
                      <c:pt idx="12">
                        <c:v>1971</c:v>
                      </c:pt>
                      <c:pt idx="13">
                        <c:v>1972</c:v>
                      </c:pt>
                      <c:pt idx="14">
                        <c:v>1973</c:v>
                      </c:pt>
                      <c:pt idx="15">
                        <c:v>1974</c:v>
                      </c:pt>
                      <c:pt idx="16">
                        <c:v>1975</c:v>
                      </c:pt>
                      <c:pt idx="17">
                        <c:v>1976</c:v>
                      </c:pt>
                      <c:pt idx="18">
                        <c:v>1977</c:v>
                      </c:pt>
                      <c:pt idx="19">
                        <c:v>1978</c:v>
                      </c:pt>
                      <c:pt idx="20">
                        <c:v>1979</c:v>
                      </c:pt>
                      <c:pt idx="21">
                        <c:v>1980</c:v>
                      </c:pt>
                      <c:pt idx="22">
                        <c:v>1981</c:v>
                      </c:pt>
                      <c:pt idx="23">
                        <c:v>1982</c:v>
                      </c:pt>
                      <c:pt idx="24">
                        <c:v>1983</c:v>
                      </c:pt>
                      <c:pt idx="25">
                        <c:v>1984</c:v>
                      </c:pt>
                      <c:pt idx="26">
                        <c:v>1985</c:v>
                      </c:pt>
                      <c:pt idx="27">
                        <c:v>1986</c:v>
                      </c:pt>
                      <c:pt idx="28">
                        <c:v>1987</c:v>
                      </c:pt>
                      <c:pt idx="29">
                        <c:v>1988</c:v>
                      </c:pt>
                      <c:pt idx="30">
                        <c:v>1989</c:v>
                      </c:pt>
                      <c:pt idx="31">
                        <c:v>1990</c:v>
                      </c:pt>
                      <c:pt idx="32">
                        <c:v>1991</c:v>
                      </c:pt>
                      <c:pt idx="33">
                        <c:v>1992</c:v>
                      </c:pt>
                      <c:pt idx="34">
                        <c:v>1993</c:v>
                      </c:pt>
                      <c:pt idx="35">
                        <c:v>1994</c:v>
                      </c:pt>
                      <c:pt idx="36">
                        <c:v>1995</c:v>
                      </c:pt>
                      <c:pt idx="37">
                        <c:v>1996</c:v>
                      </c:pt>
                      <c:pt idx="38">
                        <c:v>1997</c:v>
                      </c:pt>
                      <c:pt idx="39">
                        <c:v>1998</c:v>
                      </c:pt>
                      <c:pt idx="40">
                        <c:v>1999</c:v>
                      </c:pt>
                      <c:pt idx="41">
                        <c:v>2000</c:v>
                      </c:pt>
                      <c:pt idx="42">
                        <c:v>2001</c:v>
                      </c:pt>
                      <c:pt idx="43">
                        <c:v>2002</c:v>
                      </c:pt>
                      <c:pt idx="44">
                        <c:v>2003</c:v>
                      </c:pt>
                      <c:pt idx="45">
                        <c:v>2004</c:v>
                      </c:pt>
                      <c:pt idx="46">
                        <c:v>2005</c:v>
                      </c:pt>
                      <c:pt idx="47">
                        <c:v>2006</c:v>
                      </c:pt>
                      <c:pt idx="48">
                        <c:v>2007</c:v>
                      </c:pt>
                      <c:pt idx="49">
                        <c:v>2008</c:v>
                      </c:pt>
                      <c:pt idx="50">
                        <c:v>2009</c:v>
                      </c:pt>
                      <c:pt idx="51">
                        <c:v>2010</c:v>
                      </c:pt>
                      <c:pt idx="52">
                        <c:v>2011</c:v>
                      </c:pt>
                      <c:pt idx="53">
                        <c:v>2012</c:v>
                      </c:pt>
                      <c:pt idx="54">
                        <c:v>2013</c:v>
                      </c:pt>
                      <c:pt idx="55">
                        <c:v>2014</c:v>
                      </c:pt>
                      <c:pt idx="56">
                        <c:v>2015</c:v>
                      </c:pt>
                      <c:pt idx="57">
                        <c:v>2016</c:v>
                      </c:pt>
                      <c:pt idx="58">
                        <c:v>2017</c:v>
                      </c:pt>
                      <c:pt idx="59">
                        <c:v>2018</c:v>
                      </c:pt>
                      <c:pt idx="60">
                        <c:v>2019</c:v>
                      </c:pt>
                      <c:pt idx="61">
                        <c:v>2020</c:v>
                      </c:pt>
                      <c:pt idx="62">
                        <c:v>2021</c:v>
                      </c:pt>
                      <c:pt idx="63">
                        <c:v>2022</c:v>
                      </c:pt>
                      <c:pt idx="64">
                        <c:v>2023</c:v>
                      </c:pt>
                      <c:pt idx="65">
                        <c:v>2024</c:v>
                      </c:pt>
                      <c:pt idx="66">
                        <c:v>2025</c:v>
                      </c:pt>
                      <c:pt idx="67">
                        <c:v>2026</c:v>
                      </c:pt>
                      <c:pt idx="68">
                        <c:v>2027</c:v>
                      </c:pt>
                      <c:pt idx="69">
                        <c:v>2028</c:v>
                      </c:pt>
                      <c:pt idx="70">
                        <c:v>2029</c:v>
                      </c:pt>
                      <c:pt idx="71">
                        <c:v>2030</c:v>
                      </c:pt>
                      <c:pt idx="72">
                        <c:v>2031</c:v>
                      </c:pt>
                      <c:pt idx="73">
                        <c:v>2032</c:v>
                      </c:pt>
                      <c:pt idx="74">
                        <c:v>2033</c:v>
                      </c:pt>
                      <c:pt idx="75">
                        <c:v>2034</c:v>
                      </c:pt>
                      <c:pt idx="76">
                        <c:v>2035</c:v>
                      </c:pt>
                    </c:strCache>
                  </c:strRef>
                </c:cat>
                <c:val>
                  <c:numRef>
                    <c:extLst xmlns:c15="http://schemas.microsoft.com/office/drawing/2012/chart">
                      <c:ext xmlns:c15="http://schemas.microsoft.com/office/drawing/2012/chart" uri="{02D57815-91ED-43cb-92C2-25804820EDAC}">
                        <c15:formulaRef>
                          <c15:sqref>Renteneintrittsalter_Lebenserwa!$E$15:$E$83</c15:sqref>
                        </c15:formulaRef>
                      </c:ext>
                    </c:extLst>
                    <c:numCache>
                      <c:formatCode>General</c:formatCode>
                      <c:ptCount val="69"/>
                      <c:pt idx="0">
                        <c:v>12.2</c:v>
                      </c:pt>
                      <c:pt idx="1">
                        <c:v>12.1</c:v>
                      </c:pt>
                      <c:pt idx="2">
                        <c:v>11.9</c:v>
                      </c:pt>
                      <c:pt idx="3">
                        <c:v>11.8</c:v>
                      </c:pt>
                      <c:pt idx="4">
                        <c:v>11.9</c:v>
                      </c:pt>
                      <c:pt idx="5">
                        <c:v>12.1</c:v>
                      </c:pt>
                      <c:pt idx="6">
                        <c:v>12.1</c:v>
                      </c:pt>
                      <c:pt idx="7">
                        <c:v>12.2</c:v>
                      </c:pt>
                      <c:pt idx="8">
                        <c:v>12.2</c:v>
                      </c:pt>
                      <c:pt idx="9">
                        <c:v>12.3</c:v>
                      </c:pt>
                      <c:pt idx="10">
                        <c:v>12.4</c:v>
                      </c:pt>
                      <c:pt idx="11">
                        <c:v>12.6</c:v>
                      </c:pt>
                      <c:pt idx="12">
                        <c:v>12.8</c:v>
                      </c:pt>
                      <c:pt idx="13">
                        <c:v>12.9</c:v>
                      </c:pt>
                      <c:pt idx="14">
                        <c:v>13</c:v>
                      </c:pt>
                      <c:pt idx="15">
                        <c:v>13.1</c:v>
                      </c:pt>
                      <c:pt idx="16">
                        <c:v>13.2</c:v>
                      </c:pt>
                      <c:pt idx="17">
                        <c:v>13.4</c:v>
                      </c:pt>
                      <c:pt idx="18">
                        <c:v>13.5</c:v>
                      </c:pt>
                      <c:pt idx="19">
                        <c:v>13.7</c:v>
                      </c:pt>
                      <c:pt idx="20">
                        <c:v>13.8</c:v>
                      </c:pt>
                      <c:pt idx="21">
                        <c:v>14.1</c:v>
                      </c:pt>
                      <c:pt idx="22">
                        <c:v>14.1</c:v>
                      </c:pt>
                      <c:pt idx="23">
                        <c:v>14.2</c:v>
                      </c:pt>
                      <c:pt idx="24">
                        <c:v>14.3</c:v>
                      </c:pt>
                      <c:pt idx="25">
                        <c:v>14.5</c:v>
                      </c:pt>
                      <c:pt idx="26">
                        <c:v>14.3</c:v>
                      </c:pt>
                      <c:pt idx="27">
                        <c:v>14.5</c:v>
                      </c:pt>
                      <c:pt idx="28">
                        <c:v>14.6</c:v>
                      </c:pt>
                      <c:pt idx="29">
                        <c:v>14.8</c:v>
                      </c:pt>
                      <c:pt idx="30">
                        <c:v>14.9</c:v>
                      </c:pt>
                      <c:pt idx="31">
                        <c:v>15.1</c:v>
                      </c:pt>
                      <c:pt idx="32">
                        <c:v>15.4</c:v>
                      </c:pt>
                      <c:pt idx="33">
                        <c:v>15.6</c:v>
                      </c:pt>
                      <c:pt idx="34">
                        <c:v>15.8</c:v>
                      </c:pt>
                      <c:pt idx="35">
                        <c:v>15.9</c:v>
                      </c:pt>
                      <c:pt idx="36">
                        <c:v>16.100000000000001</c:v>
                      </c:pt>
                      <c:pt idx="37">
                        <c:v>16.3</c:v>
                      </c:pt>
                      <c:pt idx="38">
                        <c:v>16.5</c:v>
                      </c:pt>
                      <c:pt idx="39">
                        <c:v>16.8</c:v>
                      </c:pt>
                      <c:pt idx="40">
                        <c:v>16.899999999999999</c:v>
                      </c:pt>
                      <c:pt idx="41">
                        <c:v>17.100000000000001</c:v>
                      </c:pt>
                      <c:pt idx="42">
                        <c:v>17.2</c:v>
                      </c:pt>
                      <c:pt idx="43">
                        <c:v>17.3</c:v>
                      </c:pt>
                      <c:pt idx="44">
                        <c:v>17.5</c:v>
                      </c:pt>
                      <c:pt idx="45">
                        <c:v>17.5</c:v>
                      </c:pt>
                      <c:pt idx="46">
                        <c:v>17.600000000000001</c:v>
                      </c:pt>
                      <c:pt idx="47">
                        <c:v>17.7</c:v>
                      </c:pt>
                      <c:pt idx="48">
                        <c:v>17.7</c:v>
                      </c:pt>
                      <c:pt idx="49">
                        <c:v>17.8</c:v>
                      </c:pt>
                      <c:pt idx="50">
                        <c:v>17.8</c:v>
                      </c:pt>
                      <c:pt idx="51">
                        <c:v>17.899999999999999</c:v>
                      </c:pt>
                      <c:pt idx="52">
                        <c:v>18</c:v>
                      </c:pt>
                      <c:pt idx="53">
                        <c:v>18.100000000000001</c:v>
                      </c:pt>
                      <c:pt idx="54">
                        <c:v>18.2</c:v>
                      </c:pt>
                      <c:pt idx="55">
                        <c:v>18.399999999999999</c:v>
                      </c:pt>
                      <c:pt idx="56">
                        <c:v>18.5</c:v>
                      </c:pt>
                      <c:pt idx="57">
                        <c:v>18.600000000000001</c:v>
                      </c:pt>
                      <c:pt idx="58">
                        <c:v>18.7</c:v>
                      </c:pt>
                      <c:pt idx="59">
                        <c:v>18.8</c:v>
                      </c:pt>
                      <c:pt idx="60">
                        <c:v>19</c:v>
                      </c:pt>
                      <c:pt idx="61">
                        <c:v>19.100000000000001</c:v>
                      </c:pt>
                      <c:pt idx="62">
                        <c:v>19.2</c:v>
                      </c:pt>
                      <c:pt idx="63">
                        <c:v>19.3</c:v>
                      </c:pt>
                      <c:pt idx="64">
                        <c:v>19.399999999999999</c:v>
                      </c:pt>
                      <c:pt idx="65">
                        <c:v>19.600000000000001</c:v>
                      </c:pt>
                      <c:pt idx="66">
                        <c:v>19.7</c:v>
                      </c:pt>
                      <c:pt idx="67">
                        <c:v>19.8</c:v>
                      </c:pt>
                      <c:pt idx="68">
                        <c:v>19.899999999999999</c:v>
                      </c:pt>
                    </c:numCache>
                  </c:numRef>
                </c:val>
                <c:smooth val="0"/>
                <c:extLst xmlns:c15="http://schemas.microsoft.com/office/drawing/2012/chart">
                  <c:ext xmlns:c16="http://schemas.microsoft.com/office/drawing/2014/chart" uri="{C3380CC4-5D6E-409C-BE32-E72D297353CC}">
                    <c16:uniqueId val="{00000006-9444-4F98-B4CA-F2AA82D2FFBE}"/>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Renteneintrittsalter_Lebenserwa!$F$7:$F$14</c15:sqref>
                        </c15:formulaRef>
                      </c:ext>
                    </c:extLst>
                    <c:strCache>
                      <c:ptCount val="8"/>
                      <c:pt idx="0">
                        <c:v>fernere Lebenserwartung im Alter von 65 Jahren von Frauen**</c:v>
                      </c:pt>
                      <c:pt idx="1">
                        <c:v>14,3</c:v>
                      </c:pt>
                      <c:pt idx="2">
                        <c:v>14,5</c:v>
                      </c:pt>
                      <c:pt idx="3">
                        <c:v>14,6</c:v>
                      </c:pt>
                      <c:pt idx="4">
                        <c:v>14,7</c:v>
                      </c:pt>
                      <c:pt idx="5">
                        <c:v>14,9</c:v>
                      </c:pt>
                      <c:pt idx="6">
                        <c:v>14,9</c:v>
                      </c:pt>
                      <c:pt idx="7">
                        <c:v>15,1</c:v>
                      </c:pt>
                    </c:strCache>
                  </c:strRef>
                </c:tx>
                <c:spPr>
                  <a:ln w="28575" cap="rnd">
                    <a:solidFill>
                      <a:schemeClr val="accent6"/>
                    </a:solidFill>
                    <a:round/>
                  </a:ln>
                  <a:effectLst/>
                </c:spPr>
                <c:marker>
                  <c:symbol val="none"/>
                </c:marker>
                <c:cat>
                  <c:strRef>
                    <c:extLst xmlns:c15="http://schemas.microsoft.com/office/drawing/2012/chart">
                      <c:ext xmlns:c15="http://schemas.microsoft.com/office/drawing/2012/chart" uri="{02D57815-91ED-43cb-92C2-25804820EDAC}">
                        <c15:formulaRef>
                          <c15:sqref>Renteneintrittsalter_Lebenserwa!$A$7:$A$83</c15:sqref>
                        </c15:formulaRef>
                      </c:ext>
                    </c:extLst>
                    <c:strCache>
                      <c:ptCount val="77"/>
                      <c:pt idx="0">
                        <c:v>Jahr</c:v>
                      </c:pt>
                      <c:pt idx="1">
                        <c:v>1960</c:v>
                      </c:pt>
                      <c:pt idx="2">
                        <c:v>1961</c:v>
                      </c:pt>
                      <c:pt idx="3">
                        <c:v>1962</c:v>
                      </c:pt>
                      <c:pt idx="4">
                        <c:v>1963</c:v>
                      </c:pt>
                      <c:pt idx="5">
                        <c:v>1964</c:v>
                      </c:pt>
                      <c:pt idx="6">
                        <c:v>1965</c:v>
                      </c:pt>
                      <c:pt idx="7">
                        <c:v>1966</c:v>
                      </c:pt>
                      <c:pt idx="8">
                        <c:v>1967</c:v>
                      </c:pt>
                      <c:pt idx="9">
                        <c:v>1968</c:v>
                      </c:pt>
                      <c:pt idx="10">
                        <c:v>1969</c:v>
                      </c:pt>
                      <c:pt idx="11">
                        <c:v>1970</c:v>
                      </c:pt>
                      <c:pt idx="12">
                        <c:v>1971</c:v>
                      </c:pt>
                      <c:pt idx="13">
                        <c:v>1972</c:v>
                      </c:pt>
                      <c:pt idx="14">
                        <c:v>1973</c:v>
                      </c:pt>
                      <c:pt idx="15">
                        <c:v>1974</c:v>
                      </c:pt>
                      <c:pt idx="16">
                        <c:v>1975</c:v>
                      </c:pt>
                      <c:pt idx="17">
                        <c:v>1976</c:v>
                      </c:pt>
                      <c:pt idx="18">
                        <c:v>1977</c:v>
                      </c:pt>
                      <c:pt idx="19">
                        <c:v>1978</c:v>
                      </c:pt>
                      <c:pt idx="20">
                        <c:v>1979</c:v>
                      </c:pt>
                      <c:pt idx="21">
                        <c:v>1980</c:v>
                      </c:pt>
                      <c:pt idx="22">
                        <c:v>1981</c:v>
                      </c:pt>
                      <c:pt idx="23">
                        <c:v>1982</c:v>
                      </c:pt>
                      <c:pt idx="24">
                        <c:v>1983</c:v>
                      </c:pt>
                      <c:pt idx="25">
                        <c:v>1984</c:v>
                      </c:pt>
                      <c:pt idx="26">
                        <c:v>1985</c:v>
                      </c:pt>
                      <c:pt idx="27">
                        <c:v>1986</c:v>
                      </c:pt>
                      <c:pt idx="28">
                        <c:v>1987</c:v>
                      </c:pt>
                      <c:pt idx="29">
                        <c:v>1988</c:v>
                      </c:pt>
                      <c:pt idx="30">
                        <c:v>1989</c:v>
                      </c:pt>
                      <c:pt idx="31">
                        <c:v>1990</c:v>
                      </c:pt>
                      <c:pt idx="32">
                        <c:v>1991</c:v>
                      </c:pt>
                      <c:pt idx="33">
                        <c:v>1992</c:v>
                      </c:pt>
                      <c:pt idx="34">
                        <c:v>1993</c:v>
                      </c:pt>
                      <c:pt idx="35">
                        <c:v>1994</c:v>
                      </c:pt>
                      <c:pt idx="36">
                        <c:v>1995</c:v>
                      </c:pt>
                      <c:pt idx="37">
                        <c:v>1996</c:v>
                      </c:pt>
                      <c:pt idx="38">
                        <c:v>1997</c:v>
                      </c:pt>
                      <c:pt idx="39">
                        <c:v>1998</c:v>
                      </c:pt>
                      <c:pt idx="40">
                        <c:v>1999</c:v>
                      </c:pt>
                      <c:pt idx="41">
                        <c:v>2000</c:v>
                      </c:pt>
                      <c:pt idx="42">
                        <c:v>2001</c:v>
                      </c:pt>
                      <c:pt idx="43">
                        <c:v>2002</c:v>
                      </c:pt>
                      <c:pt idx="44">
                        <c:v>2003</c:v>
                      </c:pt>
                      <c:pt idx="45">
                        <c:v>2004</c:v>
                      </c:pt>
                      <c:pt idx="46">
                        <c:v>2005</c:v>
                      </c:pt>
                      <c:pt idx="47">
                        <c:v>2006</c:v>
                      </c:pt>
                      <c:pt idx="48">
                        <c:v>2007</c:v>
                      </c:pt>
                      <c:pt idx="49">
                        <c:v>2008</c:v>
                      </c:pt>
                      <c:pt idx="50">
                        <c:v>2009</c:v>
                      </c:pt>
                      <c:pt idx="51">
                        <c:v>2010</c:v>
                      </c:pt>
                      <c:pt idx="52">
                        <c:v>2011</c:v>
                      </c:pt>
                      <c:pt idx="53">
                        <c:v>2012</c:v>
                      </c:pt>
                      <c:pt idx="54">
                        <c:v>2013</c:v>
                      </c:pt>
                      <c:pt idx="55">
                        <c:v>2014</c:v>
                      </c:pt>
                      <c:pt idx="56">
                        <c:v>2015</c:v>
                      </c:pt>
                      <c:pt idx="57">
                        <c:v>2016</c:v>
                      </c:pt>
                      <c:pt idx="58">
                        <c:v>2017</c:v>
                      </c:pt>
                      <c:pt idx="59">
                        <c:v>2018</c:v>
                      </c:pt>
                      <c:pt idx="60">
                        <c:v>2019</c:v>
                      </c:pt>
                      <c:pt idx="61">
                        <c:v>2020</c:v>
                      </c:pt>
                      <c:pt idx="62">
                        <c:v>2021</c:v>
                      </c:pt>
                      <c:pt idx="63">
                        <c:v>2022</c:v>
                      </c:pt>
                      <c:pt idx="64">
                        <c:v>2023</c:v>
                      </c:pt>
                      <c:pt idx="65">
                        <c:v>2024</c:v>
                      </c:pt>
                      <c:pt idx="66">
                        <c:v>2025</c:v>
                      </c:pt>
                      <c:pt idx="67">
                        <c:v>2026</c:v>
                      </c:pt>
                      <c:pt idx="68">
                        <c:v>2027</c:v>
                      </c:pt>
                      <c:pt idx="69">
                        <c:v>2028</c:v>
                      </c:pt>
                      <c:pt idx="70">
                        <c:v>2029</c:v>
                      </c:pt>
                      <c:pt idx="71">
                        <c:v>2030</c:v>
                      </c:pt>
                      <c:pt idx="72">
                        <c:v>2031</c:v>
                      </c:pt>
                      <c:pt idx="73">
                        <c:v>2032</c:v>
                      </c:pt>
                      <c:pt idx="74">
                        <c:v>2033</c:v>
                      </c:pt>
                      <c:pt idx="75">
                        <c:v>2034</c:v>
                      </c:pt>
                      <c:pt idx="76">
                        <c:v>2035</c:v>
                      </c:pt>
                    </c:strCache>
                  </c:strRef>
                </c:cat>
                <c:val>
                  <c:numRef>
                    <c:extLst xmlns:c15="http://schemas.microsoft.com/office/drawing/2012/chart">
                      <c:ext xmlns:c15="http://schemas.microsoft.com/office/drawing/2012/chart" uri="{02D57815-91ED-43cb-92C2-25804820EDAC}">
                        <c15:formulaRef>
                          <c15:sqref>Renteneintrittsalter_Lebenserwa!$F$15:$F$83</c15:sqref>
                        </c15:formulaRef>
                      </c:ext>
                    </c:extLst>
                    <c:numCache>
                      <c:formatCode>General</c:formatCode>
                      <c:ptCount val="69"/>
                      <c:pt idx="0">
                        <c:v>15</c:v>
                      </c:pt>
                      <c:pt idx="1">
                        <c:v>15</c:v>
                      </c:pt>
                      <c:pt idx="2">
                        <c:v>14.9</c:v>
                      </c:pt>
                      <c:pt idx="3">
                        <c:v>14.9</c:v>
                      </c:pt>
                      <c:pt idx="4">
                        <c:v>15</c:v>
                      </c:pt>
                      <c:pt idx="5">
                        <c:v>15.2</c:v>
                      </c:pt>
                      <c:pt idx="6">
                        <c:v>15.3</c:v>
                      </c:pt>
                      <c:pt idx="7">
                        <c:v>15.5</c:v>
                      </c:pt>
                      <c:pt idx="8">
                        <c:v>15.5</c:v>
                      </c:pt>
                      <c:pt idx="9">
                        <c:v>15.7</c:v>
                      </c:pt>
                      <c:pt idx="10">
                        <c:v>15.9</c:v>
                      </c:pt>
                      <c:pt idx="11">
                        <c:v>16.100000000000001</c:v>
                      </c:pt>
                      <c:pt idx="12">
                        <c:v>16.399999999999999</c:v>
                      </c:pt>
                      <c:pt idx="13">
                        <c:v>16.5</c:v>
                      </c:pt>
                      <c:pt idx="14">
                        <c:v>16.600000000000001</c:v>
                      </c:pt>
                      <c:pt idx="15">
                        <c:v>16.8</c:v>
                      </c:pt>
                      <c:pt idx="16">
                        <c:v>16.899999999999999</c:v>
                      </c:pt>
                      <c:pt idx="17">
                        <c:v>17.100000000000001</c:v>
                      </c:pt>
                      <c:pt idx="18">
                        <c:v>17.3</c:v>
                      </c:pt>
                      <c:pt idx="19">
                        <c:v>17.5</c:v>
                      </c:pt>
                      <c:pt idx="20">
                        <c:v>17.600000000000001</c:v>
                      </c:pt>
                      <c:pt idx="21">
                        <c:v>17.8</c:v>
                      </c:pt>
                      <c:pt idx="22">
                        <c:v>18</c:v>
                      </c:pt>
                      <c:pt idx="23">
                        <c:v>18</c:v>
                      </c:pt>
                      <c:pt idx="24">
                        <c:v>18.100000000000001</c:v>
                      </c:pt>
                      <c:pt idx="25">
                        <c:v>18.2</c:v>
                      </c:pt>
                      <c:pt idx="26">
                        <c:v>18</c:v>
                      </c:pt>
                      <c:pt idx="27">
                        <c:v>18.2</c:v>
                      </c:pt>
                      <c:pt idx="28">
                        <c:v>18.3</c:v>
                      </c:pt>
                      <c:pt idx="29">
                        <c:v>18.5</c:v>
                      </c:pt>
                      <c:pt idx="30">
                        <c:v>18.7</c:v>
                      </c:pt>
                      <c:pt idx="31">
                        <c:v>18.899999999999999</c:v>
                      </c:pt>
                      <c:pt idx="32">
                        <c:v>19.100000000000001</c:v>
                      </c:pt>
                      <c:pt idx="33">
                        <c:v>19.3</c:v>
                      </c:pt>
                      <c:pt idx="34">
                        <c:v>19.399999999999999</c:v>
                      </c:pt>
                      <c:pt idx="35">
                        <c:v>19.600000000000001</c:v>
                      </c:pt>
                      <c:pt idx="36">
                        <c:v>19.600000000000001</c:v>
                      </c:pt>
                      <c:pt idx="37">
                        <c:v>19.8</c:v>
                      </c:pt>
                      <c:pt idx="38">
                        <c:v>19.899999999999999</c:v>
                      </c:pt>
                      <c:pt idx="39">
                        <c:v>20.2</c:v>
                      </c:pt>
                      <c:pt idx="40">
                        <c:v>20.3</c:v>
                      </c:pt>
                      <c:pt idx="41">
                        <c:v>20.399999999999999</c:v>
                      </c:pt>
                      <c:pt idx="42">
                        <c:v>20.5</c:v>
                      </c:pt>
                      <c:pt idx="43">
                        <c:v>20.6</c:v>
                      </c:pt>
                      <c:pt idx="44">
                        <c:v>20.7</c:v>
                      </c:pt>
                      <c:pt idx="45">
                        <c:v>20.7</c:v>
                      </c:pt>
                      <c:pt idx="46">
                        <c:v>20.8</c:v>
                      </c:pt>
                      <c:pt idx="47">
                        <c:v>20.9</c:v>
                      </c:pt>
                      <c:pt idx="48">
                        <c:v>20.9</c:v>
                      </c:pt>
                      <c:pt idx="49">
                        <c:v>21</c:v>
                      </c:pt>
                      <c:pt idx="50">
                        <c:v>21</c:v>
                      </c:pt>
                      <c:pt idx="51">
                        <c:v>21.1</c:v>
                      </c:pt>
                      <c:pt idx="52">
                        <c:v>21.2</c:v>
                      </c:pt>
                      <c:pt idx="53">
                        <c:v>21.4</c:v>
                      </c:pt>
                      <c:pt idx="54">
                        <c:v>21.5</c:v>
                      </c:pt>
                      <c:pt idx="55">
                        <c:v>21.7</c:v>
                      </c:pt>
                      <c:pt idx="56">
                        <c:v>21.8</c:v>
                      </c:pt>
                      <c:pt idx="57">
                        <c:v>22</c:v>
                      </c:pt>
                      <c:pt idx="58">
                        <c:v>22.1</c:v>
                      </c:pt>
                      <c:pt idx="59">
                        <c:v>22.3</c:v>
                      </c:pt>
                      <c:pt idx="60">
                        <c:v>22.4</c:v>
                      </c:pt>
                      <c:pt idx="61">
                        <c:v>22.6</c:v>
                      </c:pt>
                      <c:pt idx="62">
                        <c:v>22.7</c:v>
                      </c:pt>
                      <c:pt idx="63">
                        <c:v>22.9</c:v>
                      </c:pt>
                      <c:pt idx="64">
                        <c:v>23</c:v>
                      </c:pt>
                      <c:pt idx="65">
                        <c:v>23.2</c:v>
                      </c:pt>
                      <c:pt idx="66">
                        <c:v>23.3</c:v>
                      </c:pt>
                      <c:pt idx="67">
                        <c:v>23.5</c:v>
                      </c:pt>
                      <c:pt idx="68">
                        <c:v>23.7</c:v>
                      </c:pt>
                    </c:numCache>
                  </c:numRef>
                </c:val>
                <c:smooth val="0"/>
                <c:extLst xmlns:c15="http://schemas.microsoft.com/office/drawing/2012/chart">
                  <c:ext xmlns:c16="http://schemas.microsoft.com/office/drawing/2014/chart" uri="{C3380CC4-5D6E-409C-BE32-E72D297353CC}">
                    <c16:uniqueId val="{00000007-9444-4F98-B4CA-F2AA82D2FFBE}"/>
                  </c:ext>
                </c:extLst>
              </c15:ser>
            </c15:filteredLineSeries>
            <c15:filteredLineSeries>
              <c15:ser>
                <c:idx val="8"/>
                <c:order val="8"/>
                <c:tx>
                  <c:strRef>
                    <c:extLst xmlns:c15="http://schemas.microsoft.com/office/drawing/2012/chart">
                      <c:ext xmlns:c15="http://schemas.microsoft.com/office/drawing/2012/chart" uri="{02D57815-91ED-43cb-92C2-25804820EDAC}">
                        <c15:formulaRef>
                          <c15:sqref>Renteneintrittsalter_Lebenserwa!$I$7:$I$14</c15:sqref>
                        </c15:formulaRef>
                      </c:ext>
                    </c:extLst>
                    <c:strCache>
                      <c:ptCount val="8"/>
                      <c:pt idx="0">
                        <c:v>Prozentualer Anstieg Lebenserwartung Männer </c:v>
                      </c:pt>
                      <c:pt idx="2">
                        <c:v>1</c:v>
                      </c:pt>
                      <c:pt idx="3">
                        <c:v>1</c:v>
                      </c:pt>
                      <c:pt idx="4">
                        <c:v>0,991935484</c:v>
                      </c:pt>
                      <c:pt idx="5">
                        <c:v>1</c:v>
                      </c:pt>
                      <c:pt idx="6">
                        <c:v>1</c:v>
                      </c:pt>
                      <c:pt idx="7">
                        <c:v>1</c:v>
                      </c:pt>
                    </c:strCache>
                  </c:strRef>
                </c:tx>
                <c:spPr>
                  <a:ln w="28575" cap="rnd">
                    <a:solidFill>
                      <a:schemeClr val="accent3">
                        <a:lumMod val="60000"/>
                      </a:schemeClr>
                    </a:solidFill>
                    <a:round/>
                  </a:ln>
                  <a:effectLst/>
                </c:spPr>
                <c:marker>
                  <c:symbol val="none"/>
                </c:marker>
                <c:cat>
                  <c:strRef>
                    <c:extLst xmlns:c15="http://schemas.microsoft.com/office/drawing/2012/chart">
                      <c:ext xmlns:c15="http://schemas.microsoft.com/office/drawing/2012/chart" uri="{02D57815-91ED-43cb-92C2-25804820EDAC}">
                        <c15:formulaRef>
                          <c15:sqref>Renteneintrittsalter_Lebenserwa!$A$7:$A$83</c15:sqref>
                        </c15:formulaRef>
                      </c:ext>
                    </c:extLst>
                    <c:strCache>
                      <c:ptCount val="77"/>
                      <c:pt idx="0">
                        <c:v>Jahr</c:v>
                      </c:pt>
                      <c:pt idx="1">
                        <c:v>1960</c:v>
                      </c:pt>
                      <c:pt idx="2">
                        <c:v>1961</c:v>
                      </c:pt>
                      <c:pt idx="3">
                        <c:v>1962</c:v>
                      </c:pt>
                      <c:pt idx="4">
                        <c:v>1963</c:v>
                      </c:pt>
                      <c:pt idx="5">
                        <c:v>1964</c:v>
                      </c:pt>
                      <c:pt idx="6">
                        <c:v>1965</c:v>
                      </c:pt>
                      <c:pt idx="7">
                        <c:v>1966</c:v>
                      </c:pt>
                      <c:pt idx="8">
                        <c:v>1967</c:v>
                      </c:pt>
                      <c:pt idx="9">
                        <c:v>1968</c:v>
                      </c:pt>
                      <c:pt idx="10">
                        <c:v>1969</c:v>
                      </c:pt>
                      <c:pt idx="11">
                        <c:v>1970</c:v>
                      </c:pt>
                      <c:pt idx="12">
                        <c:v>1971</c:v>
                      </c:pt>
                      <c:pt idx="13">
                        <c:v>1972</c:v>
                      </c:pt>
                      <c:pt idx="14">
                        <c:v>1973</c:v>
                      </c:pt>
                      <c:pt idx="15">
                        <c:v>1974</c:v>
                      </c:pt>
                      <c:pt idx="16">
                        <c:v>1975</c:v>
                      </c:pt>
                      <c:pt idx="17">
                        <c:v>1976</c:v>
                      </c:pt>
                      <c:pt idx="18">
                        <c:v>1977</c:v>
                      </c:pt>
                      <c:pt idx="19">
                        <c:v>1978</c:v>
                      </c:pt>
                      <c:pt idx="20">
                        <c:v>1979</c:v>
                      </c:pt>
                      <c:pt idx="21">
                        <c:v>1980</c:v>
                      </c:pt>
                      <c:pt idx="22">
                        <c:v>1981</c:v>
                      </c:pt>
                      <c:pt idx="23">
                        <c:v>1982</c:v>
                      </c:pt>
                      <c:pt idx="24">
                        <c:v>1983</c:v>
                      </c:pt>
                      <c:pt idx="25">
                        <c:v>1984</c:v>
                      </c:pt>
                      <c:pt idx="26">
                        <c:v>1985</c:v>
                      </c:pt>
                      <c:pt idx="27">
                        <c:v>1986</c:v>
                      </c:pt>
                      <c:pt idx="28">
                        <c:v>1987</c:v>
                      </c:pt>
                      <c:pt idx="29">
                        <c:v>1988</c:v>
                      </c:pt>
                      <c:pt idx="30">
                        <c:v>1989</c:v>
                      </c:pt>
                      <c:pt idx="31">
                        <c:v>1990</c:v>
                      </c:pt>
                      <c:pt idx="32">
                        <c:v>1991</c:v>
                      </c:pt>
                      <c:pt idx="33">
                        <c:v>1992</c:v>
                      </c:pt>
                      <c:pt idx="34">
                        <c:v>1993</c:v>
                      </c:pt>
                      <c:pt idx="35">
                        <c:v>1994</c:v>
                      </c:pt>
                      <c:pt idx="36">
                        <c:v>1995</c:v>
                      </c:pt>
                      <c:pt idx="37">
                        <c:v>1996</c:v>
                      </c:pt>
                      <c:pt idx="38">
                        <c:v>1997</c:v>
                      </c:pt>
                      <c:pt idx="39">
                        <c:v>1998</c:v>
                      </c:pt>
                      <c:pt idx="40">
                        <c:v>1999</c:v>
                      </c:pt>
                      <c:pt idx="41">
                        <c:v>2000</c:v>
                      </c:pt>
                      <c:pt idx="42">
                        <c:v>2001</c:v>
                      </c:pt>
                      <c:pt idx="43">
                        <c:v>2002</c:v>
                      </c:pt>
                      <c:pt idx="44">
                        <c:v>2003</c:v>
                      </c:pt>
                      <c:pt idx="45">
                        <c:v>2004</c:v>
                      </c:pt>
                      <c:pt idx="46">
                        <c:v>2005</c:v>
                      </c:pt>
                      <c:pt idx="47">
                        <c:v>2006</c:v>
                      </c:pt>
                      <c:pt idx="48">
                        <c:v>2007</c:v>
                      </c:pt>
                      <c:pt idx="49">
                        <c:v>2008</c:v>
                      </c:pt>
                      <c:pt idx="50">
                        <c:v>2009</c:v>
                      </c:pt>
                      <c:pt idx="51">
                        <c:v>2010</c:v>
                      </c:pt>
                      <c:pt idx="52">
                        <c:v>2011</c:v>
                      </c:pt>
                      <c:pt idx="53">
                        <c:v>2012</c:v>
                      </c:pt>
                      <c:pt idx="54">
                        <c:v>2013</c:v>
                      </c:pt>
                      <c:pt idx="55">
                        <c:v>2014</c:v>
                      </c:pt>
                      <c:pt idx="56">
                        <c:v>2015</c:v>
                      </c:pt>
                      <c:pt idx="57">
                        <c:v>2016</c:v>
                      </c:pt>
                      <c:pt idx="58">
                        <c:v>2017</c:v>
                      </c:pt>
                      <c:pt idx="59">
                        <c:v>2018</c:v>
                      </c:pt>
                      <c:pt idx="60">
                        <c:v>2019</c:v>
                      </c:pt>
                      <c:pt idx="61">
                        <c:v>2020</c:v>
                      </c:pt>
                      <c:pt idx="62">
                        <c:v>2021</c:v>
                      </c:pt>
                      <c:pt idx="63">
                        <c:v>2022</c:v>
                      </c:pt>
                      <c:pt idx="64">
                        <c:v>2023</c:v>
                      </c:pt>
                      <c:pt idx="65">
                        <c:v>2024</c:v>
                      </c:pt>
                      <c:pt idx="66">
                        <c:v>2025</c:v>
                      </c:pt>
                      <c:pt idx="67">
                        <c:v>2026</c:v>
                      </c:pt>
                      <c:pt idx="68">
                        <c:v>2027</c:v>
                      </c:pt>
                      <c:pt idx="69">
                        <c:v>2028</c:v>
                      </c:pt>
                      <c:pt idx="70">
                        <c:v>2029</c:v>
                      </c:pt>
                      <c:pt idx="71">
                        <c:v>2030</c:v>
                      </c:pt>
                      <c:pt idx="72">
                        <c:v>2031</c:v>
                      </c:pt>
                      <c:pt idx="73">
                        <c:v>2032</c:v>
                      </c:pt>
                      <c:pt idx="74">
                        <c:v>2033</c:v>
                      </c:pt>
                      <c:pt idx="75">
                        <c:v>2034</c:v>
                      </c:pt>
                      <c:pt idx="76">
                        <c:v>2035</c:v>
                      </c:pt>
                    </c:strCache>
                  </c:strRef>
                </c:cat>
                <c:val>
                  <c:numRef>
                    <c:extLst xmlns:c15="http://schemas.microsoft.com/office/drawing/2012/chart">
                      <c:ext xmlns:c15="http://schemas.microsoft.com/office/drawing/2012/chart" uri="{02D57815-91ED-43cb-92C2-25804820EDAC}">
                        <c15:formulaRef>
                          <c15:sqref>Renteneintrittsalter_Lebenserwa!$I$15:$I$83</c15:sqref>
                        </c15:formulaRef>
                      </c:ext>
                    </c:extLst>
                    <c:numCache>
                      <c:formatCode>General</c:formatCode>
                      <c:ptCount val="69"/>
                      <c:pt idx="0">
                        <c:v>0.99186991899999999</c:v>
                      </c:pt>
                      <c:pt idx="1">
                        <c:v>0.99180327899999998</c:v>
                      </c:pt>
                      <c:pt idx="2">
                        <c:v>0.983471074</c:v>
                      </c:pt>
                      <c:pt idx="3">
                        <c:v>0.99159663899999995</c:v>
                      </c:pt>
                      <c:pt idx="4">
                        <c:v>1.008474576</c:v>
                      </c:pt>
                      <c:pt idx="5">
                        <c:v>1.016806723</c:v>
                      </c:pt>
                      <c:pt idx="6">
                        <c:v>1</c:v>
                      </c:pt>
                      <c:pt idx="7">
                        <c:v>1.0082644629999999</c:v>
                      </c:pt>
                      <c:pt idx="8">
                        <c:v>1</c:v>
                      </c:pt>
                      <c:pt idx="9">
                        <c:v>1.008196721</c:v>
                      </c:pt>
                      <c:pt idx="10">
                        <c:v>1.008130081</c:v>
                      </c:pt>
                      <c:pt idx="11">
                        <c:v>1.016129032</c:v>
                      </c:pt>
                      <c:pt idx="12">
                        <c:v>1.015873016</c:v>
                      </c:pt>
                      <c:pt idx="13">
                        <c:v>1.0078125</c:v>
                      </c:pt>
                      <c:pt idx="14">
                        <c:v>1.007751938</c:v>
                      </c:pt>
                      <c:pt idx="15">
                        <c:v>1.007692308</c:v>
                      </c:pt>
                      <c:pt idx="16">
                        <c:v>1.007633588</c:v>
                      </c:pt>
                      <c:pt idx="17">
                        <c:v>1.0151515149999999</c:v>
                      </c:pt>
                      <c:pt idx="18">
                        <c:v>1.0074626870000001</c:v>
                      </c:pt>
                      <c:pt idx="19">
                        <c:v>1.014814815</c:v>
                      </c:pt>
                      <c:pt idx="20">
                        <c:v>1.0072992700000001</c:v>
                      </c:pt>
                      <c:pt idx="21">
                        <c:v>1.0217391300000001</c:v>
                      </c:pt>
                      <c:pt idx="22">
                        <c:v>1</c:v>
                      </c:pt>
                      <c:pt idx="23">
                        <c:v>1.0070921989999999</c:v>
                      </c:pt>
                      <c:pt idx="24">
                        <c:v>1.0070422539999999</c:v>
                      </c:pt>
                      <c:pt idx="25">
                        <c:v>1.0139860140000001</c:v>
                      </c:pt>
                      <c:pt idx="26">
                        <c:v>0.98620689699999997</c:v>
                      </c:pt>
                      <c:pt idx="27">
                        <c:v>1.0139860140000001</c:v>
                      </c:pt>
                      <c:pt idx="28">
                        <c:v>1.0068965519999999</c:v>
                      </c:pt>
                      <c:pt idx="29">
                        <c:v>1.0136986299999999</c:v>
                      </c:pt>
                      <c:pt idx="30">
                        <c:v>1.006756757</c:v>
                      </c:pt>
                      <c:pt idx="31">
                        <c:v>1.0134228190000001</c:v>
                      </c:pt>
                      <c:pt idx="32">
                        <c:v>1.0198675500000001</c:v>
                      </c:pt>
                      <c:pt idx="33">
                        <c:v>1.012987013</c:v>
                      </c:pt>
                      <c:pt idx="34">
                        <c:v>1.0128205130000001</c:v>
                      </c:pt>
                      <c:pt idx="35">
                        <c:v>1.0063291139999999</c:v>
                      </c:pt>
                      <c:pt idx="36">
                        <c:v>1.0125786160000001</c:v>
                      </c:pt>
                      <c:pt idx="37">
                        <c:v>1.01242236</c:v>
                      </c:pt>
                      <c:pt idx="38">
                        <c:v>1.0122699390000001</c:v>
                      </c:pt>
                      <c:pt idx="39">
                        <c:v>1.018181818</c:v>
                      </c:pt>
                      <c:pt idx="40">
                        <c:v>1.005952381</c:v>
                      </c:pt>
                      <c:pt idx="41">
                        <c:v>1.01183432</c:v>
                      </c:pt>
                      <c:pt idx="42">
                        <c:v>1.005847953</c:v>
                      </c:pt>
                      <c:pt idx="43">
                        <c:v>1.0058139530000001</c:v>
                      </c:pt>
                      <c:pt idx="44">
                        <c:v>1.0115606939999999</c:v>
                      </c:pt>
                      <c:pt idx="45">
                        <c:v>1</c:v>
                      </c:pt>
                      <c:pt idx="46">
                        <c:v>1.0057142859999999</c:v>
                      </c:pt>
                      <c:pt idx="47">
                        <c:v>1.005681818</c:v>
                      </c:pt>
                      <c:pt idx="48">
                        <c:v>1</c:v>
                      </c:pt>
                      <c:pt idx="49">
                        <c:v>1.0056497179999999</c:v>
                      </c:pt>
                      <c:pt idx="50">
                        <c:v>1</c:v>
                      </c:pt>
                      <c:pt idx="51">
                        <c:v>1.0056179780000001</c:v>
                      </c:pt>
                      <c:pt idx="52">
                        <c:v>1.006381499</c:v>
                      </c:pt>
                    </c:numCache>
                  </c:numRef>
                </c:val>
                <c:smooth val="0"/>
                <c:extLst xmlns:c15="http://schemas.microsoft.com/office/drawing/2012/chart">
                  <c:ext xmlns:c16="http://schemas.microsoft.com/office/drawing/2014/chart" uri="{C3380CC4-5D6E-409C-BE32-E72D297353CC}">
                    <c16:uniqueId val="{00000008-9444-4F98-B4CA-F2AA82D2FFBE}"/>
                  </c:ext>
                </c:extLst>
              </c15:ser>
            </c15:filteredLineSeries>
            <c15:filteredLineSeries>
              <c15:ser>
                <c:idx val="9"/>
                <c:order val="9"/>
                <c:tx>
                  <c:strRef>
                    <c:extLst xmlns:c15="http://schemas.microsoft.com/office/drawing/2012/chart">
                      <c:ext xmlns:c15="http://schemas.microsoft.com/office/drawing/2012/chart" uri="{02D57815-91ED-43cb-92C2-25804820EDAC}">
                        <c15:formulaRef>
                          <c15:sqref>Renteneintrittsalter_Lebenserwa!$J$7:$J$14</c15:sqref>
                        </c15:formulaRef>
                      </c:ext>
                    </c:extLst>
                    <c:strCache>
                      <c:ptCount val="8"/>
                      <c:pt idx="0">
                        <c:v>Prozentualer Anstieg Lebenserwartung Männer </c:v>
                      </c:pt>
                      <c:pt idx="2">
                        <c:v>1,013986014</c:v>
                      </c:pt>
                      <c:pt idx="3">
                        <c:v>1,006896552</c:v>
                      </c:pt>
                      <c:pt idx="4">
                        <c:v>1,006849315</c:v>
                      </c:pt>
                      <c:pt idx="5">
                        <c:v>1,013605442</c:v>
                      </c:pt>
                      <c:pt idx="6">
                        <c:v>1</c:v>
                      </c:pt>
                      <c:pt idx="7">
                        <c:v>1,013422819</c:v>
                      </c:pt>
                    </c:strCache>
                  </c:strRef>
                </c:tx>
                <c:spPr>
                  <a:ln w="28575" cap="rnd">
                    <a:solidFill>
                      <a:schemeClr val="accent4">
                        <a:lumMod val="60000"/>
                      </a:schemeClr>
                    </a:solidFill>
                    <a:round/>
                  </a:ln>
                  <a:effectLst/>
                </c:spPr>
                <c:marker>
                  <c:symbol val="none"/>
                </c:marker>
                <c:cat>
                  <c:strRef>
                    <c:extLst xmlns:c15="http://schemas.microsoft.com/office/drawing/2012/chart">
                      <c:ext xmlns:c15="http://schemas.microsoft.com/office/drawing/2012/chart" uri="{02D57815-91ED-43cb-92C2-25804820EDAC}">
                        <c15:formulaRef>
                          <c15:sqref>Renteneintrittsalter_Lebenserwa!$A$7:$A$83</c15:sqref>
                        </c15:formulaRef>
                      </c:ext>
                    </c:extLst>
                    <c:strCache>
                      <c:ptCount val="77"/>
                      <c:pt idx="0">
                        <c:v>Jahr</c:v>
                      </c:pt>
                      <c:pt idx="1">
                        <c:v>1960</c:v>
                      </c:pt>
                      <c:pt idx="2">
                        <c:v>1961</c:v>
                      </c:pt>
                      <c:pt idx="3">
                        <c:v>1962</c:v>
                      </c:pt>
                      <c:pt idx="4">
                        <c:v>1963</c:v>
                      </c:pt>
                      <c:pt idx="5">
                        <c:v>1964</c:v>
                      </c:pt>
                      <c:pt idx="6">
                        <c:v>1965</c:v>
                      </c:pt>
                      <c:pt idx="7">
                        <c:v>1966</c:v>
                      </c:pt>
                      <c:pt idx="8">
                        <c:v>1967</c:v>
                      </c:pt>
                      <c:pt idx="9">
                        <c:v>1968</c:v>
                      </c:pt>
                      <c:pt idx="10">
                        <c:v>1969</c:v>
                      </c:pt>
                      <c:pt idx="11">
                        <c:v>1970</c:v>
                      </c:pt>
                      <c:pt idx="12">
                        <c:v>1971</c:v>
                      </c:pt>
                      <c:pt idx="13">
                        <c:v>1972</c:v>
                      </c:pt>
                      <c:pt idx="14">
                        <c:v>1973</c:v>
                      </c:pt>
                      <c:pt idx="15">
                        <c:v>1974</c:v>
                      </c:pt>
                      <c:pt idx="16">
                        <c:v>1975</c:v>
                      </c:pt>
                      <c:pt idx="17">
                        <c:v>1976</c:v>
                      </c:pt>
                      <c:pt idx="18">
                        <c:v>1977</c:v>
                      </c:pt>
                      <c:pt idx="19">
                        <c:v>1978</c:v>
                      </c:pt>
                      <c:pt idx="20">
                        <c:v>1979</c:v>
                      </c:pt>
                      <c:pt idx="21">
                        <c:v>1980</c:v>
                      </c:pt>
                      <c:pt idx="22">
                        <c:v>1981</c:v>
                      </c:pt>
                      <c:pt idx="23">
                        <c:v>1982</c:v>
                      </c:pt>
                      <c:pt idx="24">
                        <c:v>1983</c:v>
                      </c:pt>
                      <c:pt idx="25">
                        <c:v>1984</c:v>
                      </c:pt>
                      <c:pt idx="26">
                        <c:v>1985</c:v>
                      </c:pt>
                      <c:pt idx="27">
                        <c:v>1986</c:v>
                      </c:pt>
                      <c:pt idx="28">
                        <c:v>1987</c:v>
                      </c:pt>
                      <c:pt idx="29">
                        <c:v>1988</c:v>
                      </c:pt>
                      <c:pt idx="30">
                        <c:v>1989</c:v>
                      </c:pt>
                      <c:pt idx="31">
                        <c:v>1990</c:v>
                      </c:pt>
                      <c:pt idx="32">
                        <c:v>1991</c:v>
                      </c:pt>
                      <c:pt idx="33">
                        <c:v>1992</c:v>
                      </c:pt>
                      <c:pt idx="34">
                        <c:v>1993</c:v>
                      </c:pt>
                      <c:pt idx="35">
                        <c:v>1994</c:v>
                      </c:pt>
                      <c:pt idx="36">
                        <c:v>1995</c:v>
                      </c:pt>
                      <c:pt idx="37">
                        <c:v>1996</c:v>
                      </c:pt>
                      <c:pt idx="38">
                        <c:v>1997</c:v>
                      </c:pt>
                      <c:pt idx="39">
                        <c:v>1998</c:v>
                      </c:pt>
                      <c:pt idx="40">
                        <c:v>1999</c:v>
                      </c:pt>
                      <c:pt idx="41">
                        <c:v>2000</c:v>
                      </c:pt>
                      <c:pt idx="42">
                        <c:v>2001</c:v>
                      </c:pt>
                      <c:pt idx="43">
                        <c:v>2002</c:v>
                      </c:pt>
                      <c:pt idx="44">
                        <c:v>2003</c:v>
                      </c:pt>
                      <c:pt idx="45">
                        <c:v>2004</c:v>
                      </c:pt>
                      <c:pt idx="46">
                        <c:v>2005</c:v>
                      </c:pt>
                      <c:pt idx="47">
                        <c:v>2006</c:v>
                      </c:pt>
                      <c:pt idx="48">
                        <c:v>2007</c:v>
                      </c:pt>
                      <c:pt idx="49">
                        <c:v>2008</c:v>
                      </c:pt>
                      <c:pt idx="50">
                        <c:v>2009</c:v>
                      </c:pt>
                      <c:pt idx="51">
                        <c:v>2010</c:v>
                      </c:pt>
                      <c:pt idx="52">
                        <c:v>2011</c:v>
                      </c:pt>
                      <c:pt idx="53">
                        <c:v>2012</c:v>
                      </c:pt>
                      <c:pt idx="54">
                        <c:v>2013</c:v>
                      </c:pt>
                      <c:pt idx="55">
                        <c:v>2014</c:v>
                      </c:pt>
                      <c:pt idx="56">
                        <c:v>2015</c:v>
                      </c:pt>
                      <c:pt idx="57">
                        <c:v>2016</c:v>
                      </c:pt>
                      <c:pt idx="58">
                        <c:v>2017</c:v>
                      </c:pt>
                      <c:pt idx="59">
                        <c:v>2018</c:v>
                      </c:pt>
                      <c:pt idx="60">
                        <c:v>2019</c:v>
                      </c:pt>
                      <c:pt idx="61">
                        <c:v>2020</c:v>
                      </c:pt>
                      <c:pt idx="62">
                        <c:v>2021</c:v>
                      </c:pt>
                      <c:pt idx="63">
                        <c:v>2022</c:v>
                      </c:pt>
                      <c:pt idx="64">
                        <c:v>2023</c:v>
                      </c:pt>
                      <c:pt idx="65">
                        <c:v>2024</c:v>
                      </c:pt>
                      <c:pt idx="66">
                        <c:v>2025</c:v>
                      </c:pt>
                      <c:pt idx="67">
                        <c:v>2026</c:v>
                      </c:pt>
                      <c:pt idx="68">
                        <c:v>2027</c:v>
                      </c:pt>
                      <c:pt idx="69">
                        <c:v>2028</c:v>
                      </c:pt>
                      <c:pt idx="70">
                        <c:v>2029</c:v>
                      </c:pt>
                      <c:pt idx="71">
                        <c:v>2030</c:v>
                      </c:pt>
                      <c:pt idx="72">
                        <c:v>2031</c:v>
                      </c:pt>
                      <c:pt idx="73">
                        <c:v>2032</c:v>
                      </c:pt>
                      <c:pt idx="74">
                        <c:v>2033</c:v>
                      </c:pt>
                      <c:pt idx="75">
                        <c:v>2034</c:v>
                      </c:pt>
                      <c:pt idx="76">
                        <c:v>2035</c:v>
                      </c:pt>
                    </c:strCache>
                  </c:strRef>
                </c:cat>
                <c:val>
                  <c:numRef>
                    <c:extLst xmlns:c15="http://schemas.microsoft.com/office/drawing/2012/chart">
                      <c:ext xmlns:c15="http://schemas.microsoft.com/office/drawing/2012/chart" uri="{02D57815-91ED-43cb-92C2-25804820EDAC}">
                        <c15:formulaRef>
                          <c15:sqref>Renteneintrittsalter_Lebenserwa!$J$15:$J$83</c15:sqref>
                        </c15:formulaRef>
                      </c:ext>
                    </c:extLst>
                    <c:numCache>
                      <c:formatCode>General</c:formatCode>
                      <c:ptCount val="69"/>
                      <c:pt idx="0">
                        <c:v>0.99337748299999995</c:v>
                      </c:pt>
                      <c:pt idx="1">
                        <c:v>1</c:v>
                      </c:pt>
                      <c:pt idx="2">
                        <c:v>0.99333333300000004</c:v>
                      </c:pt>
                      <c:pt idx="3">
                        <c:v>1</c:v>
                      </c:pt>
                      <c:pt idx="4">
                        <c:v>1.006711409</c:v>
                      </c:pt>
                      <c:pt idx="5">
                        <c:v>1.0133333330000001</c:v>
                      </c:pt>
                      <c:pt idx="6">
                        <c:v>1.0065789469999999</c:v>
                      </c:pt>
                      <c:pt idx="7">
                        <c:v>1.0130718949999999</c:v>
                      </c:pt>
                      <c:pt idx="8">
                        <c:v>1</c:v>
                      </c:pt>
                      <c:pt idx="9">
                        <c:v>1.0129032259999999</c:v>
                      </c:pt>
                      <c:pt idx="10">
                        <c:v>1.012738854</c:v>
                      </c:pt>
                      <c:pt idx="11">
                        <c:v>1.0125786160000001</c:v>
                      </c:pt>
                      <c:pt idx="12">
                        <c:v>1.0186335399999999</c:v>
                      </c:pt>
                      <c:pt idx="13">
                        <c:v>1.006097561</c:v>
                      </c:pt>
                      <c:pt idx="14">
                        <c:v>1.0060606059999999</c:v>
                      </c:pt>
                      <c:pt idx="15">
                        <c:v>1.012048193</c:v>
                      </c:pt>
                      <c:pt idx="16">
                        <c:v>1.005952381</c:v>
                      </c:pt>
                      <c:pt idx="17">
                        <c:v>1.01183432</c:v>
                      </c:pt>
                      <c:pt idx="18">
                        <c:v>1.0116959059999999</c:v>
                      </c:pt>
                      <c:pt idx="19">
                        <c:v>1.0115606939999999</c:v>
                      </c:pt>
                      <c:pt idx="20">
                        <c:v>1.0057142859999999</c:v>
                      </c:pt>
                      <c:pt idx="21">
                        <c:v>1.011363636</c:v>
                      </c:pt>
                      <c:pt idx="22">
                        <c:v>1.0112359550000001</c:v>
                      </c:pt>
                      <c:pt idx="23">
                        <c:v>1</c:v>
                      </c:pt>
                      <c:pt idx="24">
                        <c:v>1.005555556</c:v>
                      </c:pt>
                      <c:pt idx="25">
                        <c:v>1.0055248619999999</c:v>
                      </c:pt>
                      <c:pt idx="26">
                        <c:v>0.98901098899999995</c:v>
                      </c:pt>
                      <c:pt idx="27">
                        <c:v>1.011111111</c:v>
                      </c:pt>
                      <c:pt idx="28">
                        <c:v>1.0054945049999999</c:v>
                      </c:pt>
                      <c:pt idx="29">
                        <c:v>1.0109289619999999</c:v>
                      </c:pt>
                      <c:pt idx="30">
                        <c:v>1.010810811</c:v>
                      </c:pt>
                      <c:pt idx="31">
                        <c:v>1.0106951870000001</c:v>
                      </c:pt>
                      <c:pt idx="32">
                        <c:v>1.0105820109999999</c:v>
                      </c:pt>
                      <c:pt idx="33">
                        <c:v>1.0104712039999999</c:v>
                      </c:pt>
                      <c:pt idx="34">
                        <c:v>1.0051813469999999</c:v>
                      </c:pt>
                      <c:pt idx="35">
                        <c:v>1.010309278</c:v>
                      </c:pt>
                      <c:pt idx="36">
                        <c:v>1</c:v>
                      </c:pt>
                      <c:pt idx="37">
                        <c:v>1.010204082</c:v>
                      </c:pt>
                      <c:pt idx="38">
                        <c:v>1.005050505</c:v>
                      </c:pt>
                      <c:pt idx="39">
                        <c:v>1.0150753770000001</c:v>
                      </c:pt>
                      <c:pt idx="40">
                        <c:v>1.0049504950000001</c:v>
                      </c:pt>
                      <c:pt idx="41">
                        <c:v>1.004926108</c:v>
                      </c:pt>
                      <c:pt idx="42">
                        <c:v>1.0049019610000001</c:v>
                      </c:pt>
                      <c:pt idx="43">
                        <c:v>1.004878049</c:v>
                      </c:pt>
                      <c:pt idx="44">
                        <c:v>1.004854369</c:v>
                      </c:pt>
                      <c:pt idx="45">
                        <c:v>1</c:v>
                      </c:pt>
                      <c:pt idx="46">
                        <c:v>1.0048309179999999</c:v>
                      </c:pt>
                      <c:pt idx="47">
                        <c:v>1.004807692</c:v>
                      </c:pt>
                      <c:pt idx="48">
                        <c:v>1</c:v>
                      </c:pt>
                      <c:pt idx="49">
                        <c:v>1.0047846890000001</c:v>
                      </c:pt>
                      <c:pt idx="50">
                        <c:v>1</c:v>
                      </c:pt>
                      <c:pt idx="51">
                        <c:v>1.0047619050000001</c:v>
                      </c:pt>
                      <c:pt idx="52">
                        <c:v>1.006746315</c:v>
                      </c:pt>
                    </c:numCache>
                  </c:numRef>
                </c:val>
                <c:smooth val="0"/>
                <c:extLst xmlns:c15="http://schemas.microsoft.com/office/drawing/2012/chart">
                  <c:ext xmlns:c16="http://schemas.microsoft.com/office/drawing/2014/chart" uri="{C3380CC4-5D6E-409C-BE32-E72D297353CC}">
                    <c16:uniqueId val="{00000009-9444-4F98-B4CA-F2AA82D2FFBE}"/>
                  </c:ext>
                </c:extLst>
              </c15:ser>
            </c15:filteredLineSeries>
            <c15:filteredLineSeries>
              <c15:ser>
                <c:idx val="10"/>
                <c:order val="10"/>
                <c:tx>
                  <c:strRef>
                    <c:extLst xmlns:c15="http://schemas.microsoft.com/office/drawing/2012/chart">
                      <c:ext xmlns:c15="http://schemas.microsoft.com/office/drawing/2012/chart" uri="{02D57815-91ED-43cb-92C2-25804820EDAC}">
                        <c15:formulaRef>
                          <c15:sqref>Renteneintrittsalter_Lebenserwa!$K$7:$K$14</c15:sqref>
                        </c15:formulaRef>
                      </c:ext>
                    </c:extLst>
                    <c:strCache>
                      <c:ptCount val="8"/>
                      <c:pt idx="0">
                        <c:v>Prozentualer Anstieg Lebenserwartung Männer </c:v>
                      </c:pt>
                      <c:pt idx="2">
                        <c:v>1,013986014</c:v>
                      </c:pt>
                      <c:pt idx="3">
                        <c:v>1,006896552</c:v>
                      </c:pt>
                      <c:pt idx="4">
                        <c:v>1,006849315</c:v>
                      </c:pt>
                      <c:pt idx="5">
                        <c:v>1,013605442</c:v>
                      </c:pt>
                      <c:pt idx="6">
                        <c:v>1</c:v>
                      </c:pt>
                      <c:pt idx="7">
                        <c:v>1,013422819</c:v>
                      </c:pt>
                    </c:strCache>
                  </c:strRef>
                </c:tx>
                <c:spPr>
                  <a:ln w="28575" cap="rnd">
                    <a:solidFill>
                      <a:schemeClr val="accent5">
                        <a:lumMod val="60000"/>
                      </a:schemeClr>
                    </a:solidFill>
                    <a:round/>
                  </a:ln>
                  <a:effectLst/>
                </c:spPr>
                <c:marker>
                  <c:symbol val="none"/>
                </c:marker>
                <c:cat>
                  <c:strRef>
                    <c:extLst xmlns:c15="http://schemas.microsoft.com/office/drawing/2012/chart">
                      <c:ext xmlns:c15="http://schemas.microsoft.com/office/drawing/2012/chart" uri="{02D57815-91ED-43cb-92C2-25804820EDAC}">
                        <c15:formulaRef>
                          <c15:sqref>Renteneintrittsalter_Lebenserwa!$A$7:$A$83</c15:sqref>
                        </c15:formulaRef>
                      </c:ext>
                    </c:extLst>
                    <c:strCache>
                      <c:ptCount val="77"/>
                      <c:pt idx="0">
                        <c:v>Jahr</c:v>
                      </c:pt>
                      <c:pt idx="1">
                        <c:v>1960</c:v>
                      </c:pt>
                      <c:pt idx="2">
                        <c:v>1961</c:v>
                      </c:pt>
                      <c:pt idx="3">
                        <c:v>1962</c:v>
                      </c:pt>
                      <c:pt idx="4">
                        <c:v>1963</c:v>
                      </c:pt>
                      <c:pt idx="5">
                        <c:v>1964</c:v>
                      </c:pt>
                      <c:pt idx="6">
                        <c:v>1965</c:v>
                      </c:pt>
                      <c:pt idx="7">
                        <c:v>1966</c:v>
                      </c:pt>
                      <c:pt idx="8">
                        <c:v>1967</c:v>
                      </c:pt>
                      <c:pt idx="9">
                        <c:v>1968</c:v>
                      </c:pt>
                      <c:pt idx="10">
                        <c:v>1969</c:v>
                      </c:pt>
                      <c:pt idx="11">
                        <c:v>1970</c:v>
                      </c:pt>
                      <c:pt idx="12">
                        <c:v>1971</c:v>
                      </c:pt>
                      <c:pt idx="13">
                        <c:v>1972</c:v>
                      </c:pt>
                      <c:pt idx="14">
                        <c:v>1973</c:v>
                      </c:pt>
                      <c:pt idx="15">
                        <c:v>1974</c:v>
                      </c:pt>
                      <c:pt idx="16">
                        <c:v>1975</c:v>
                      </c:pt>
                      <c:pt idx="17">
                        <c:v>1976</c:v>
                      </c:pt>
                      <c:pt idx="18">
                        <c:v>1977</c:v>
                      </c:pt>
                      <c:pt idx="19">
                        <c:v>1978</c:v>
                      </c:pt>
                      <c:pt idx="20">
                        <c:v>1979</c:v>
                      </c:pt>
                      <c:pt idx="21">
                        <c:v>1980</c:v>
                      </c:pt>
                      <c:pt idx="22">
                        <c:v>1981</c:v>
                      </c:pt>
                      <c:pt idx="23">
                        <c:v>1982</c:v>
                      </c:pt>
                      <c:pt idx="24">
                        <c:v>1983</c:v>
                      </c:pt>
                      <c:pt idx="25">
                        <c:v>1984</c:v>
                      </c:pt>
                      <c:pt idx="26">
                        <c:v>1985</c:v>
                      </c:pt>
                      <c:pt idx="27">
                        <c:v>1986</c:v>
                      </c:pt>
                      <c:pt idx="28">
                        <c:v>1987</c:v>
                      </c:pt>
                      <c:pt idx="29">
                        <c:v>1988</c:v>
                      </c:pt>
                      <c:pt idx="30">
                        <c:v>1989</c:v>
                      </c:pt>
                      <c:pt idx="31">
                        <c:v>1990</c:v>
                      </c:pt>
                      <c:pt idx="32">
                        <c:v>1991</c:v>
                      </c:pt>
                      <c:pt idx="33">
                        <c:v>1992</c:v>
                      </c:pt>
                      <c:pt idx="34">
                        <c:v>1993</c:v>
                      </c:pt>
                      <c:pt idx="35">
                        <c:v>1994</c:v>
                      </c:pt>
                      <c:pt idx="36">
                        <c:v>1995</c:v>
                      </c:pt>
                      <c:pt idx="37">
                        <c:v>1996</c:v>
                      </c:pt>
                      <c:pt idx="38">
                        <c:v>1997</c:v>
                      </c:pt>
                      <c:pt idx="39">
                        <c:v>1998</c:v>
                      </c:pt>
                      <c:pt idx="40">
                        <c:v>1999</c:v>
                      </c:pt>
                      <c:pt idx="41">
                        <c:v>2000</c:v>
                      </c:pt>
                      <c:pt idx="42">
                        <c:v>2001</c:v>
                      </c:pt>
                      <c:pt idx="43">
                        <c:v>2002</c:v>
                      </c:pt>
                      <c:pt idx="44">
                        <c:v>2003</c:v>
                      </c:pt>
                      <c:pt idx="45">
                        <c:v>2004</c:v>
                      </c:pt>
                      <c:pt idx="46">
                        <c:v>2005</c:v>
                      </c:pt>
                      <c:pt idx="47">
                        <c:v>2006</c:v>
                      </c:pt>
                      <c:pt idx="48">
                        <c:v>2007</c:v>
                      </c:pt>
                      <c:pt idx="49">
                        <c:v>2008</c:v>
                      </c:pt>
                      <c:pt idx="50">
                        <c:v>2009</c:v>
                      </c:pt>
                      <c:pt idx="51">
                        <c:v>2010</c:v>
                      </c:pt>
                      <c:pt idx="52">
                        <c:v>2011</c:v>
                      </c:pt>
                      <c:pt idx="53">
                        <c:v>2012</c:v>
                      </c:pt>
                      <c:pt idx="54">
                        <c:v>2013</c:v>
                      </c:pt>
                      <c:pt idx="55">
                        <c:v>2014</c:v>
                      </c:pt>
                      <c:pt idx="56">
                        <c:v>2015</c:v>
                      </c:pt>
                      <c:pt idx="57">
                        <c:v>2016</c:v>
                      </c:pt>
                      <c:pt idx="58">
                        <c:v>2017</c:v>
                      </c:pt>
                      <c:pt idx="59">
                        <c:v>2018</c:v>
                      </c:pt>
                      <c:pt idx="60">
                        <c:v>2019</c:v>
                      </c:pt>
                      <c:pt idx="61">
                        <c:v>2020</c:v>
                      </c:pt>
                      <c:pt idx="62">
                        <c:v>2021</c:v>
                      </c:pt>
                      <c:pt idx="63">
                        <c:v>2022</c:v>
                      </c:pt>
                      <c:pt idx="64">
                        <c:v>2023</c:v>
                      </c:pt>
                      <c:pt idx="65">
                        <c:v>2024</c:v>
                      </c:pt>
                      <c:pt idx="66">
                        <c:v>2025</c:v>
                      </c:pt>
                      <c:pt idx="67">
                        <c:v>2026</c:v>
                      </c:pt>
                      <c:pt idx="68">
                        <c:v>2027</c:v>
                      </c:pt>
                      <c:pt idx="69">
                        <c:v>2028</c:v>
                      </c:pt>
                      <c:pt idx="70">
                        <c:v>2029</c:v>
                      </c:pt>
                      <c:pt idx="71">
                        <c:v>2030</c:v>
                      </c:pt>
                      <c:pt idx="72">
                        <c:v>2031</c:v>
                      </c:pt>
                      <c:pt idx="73">
                        <c:v>2032</c:v>
                      </c:pt>
                      <c:pt idx="74">
                        <c:v>2033</c:v>
                      </c:pt>
                      <c:pt idx="75">
                        <c:v>2034</c:v>
                      </c:pt>
                      <c:pt idx="76">
                        <c:v>2035</c:v>
                      </c:pt>
                    </c:strCache>
                  </c:strRef>
                </c:cat>
                <c:val>
                  <c:numRef>
                    <c:extLst xmlns:c15="http://schemas.microsoft.com/office/drawing/2012/chart">
                      <c:ext xmlns:c15="http://schemas.microsoft.com/office/drawing/2012/chart" uri="{02D57815-91ED-43cb-92C2-25804820EDAC}">
                        <c15:formulaRef>
                          <c15:sqref>Renteneintrittsalter_Lebenserwa!$K$15:$K$83</c15:sqref>
                        </c15:formulaRef>
                      </c:ext>
                    </c:extLst>
                    <c:numCache>
                      <c:formatCode>General</c:formatCode>
                      <c:ptCount val="69"/>
                    </c:numCache>
                  </c:numRef>
                </c:val>
                <c:smooth val="0"/>
                <c:extLst xmlns:c15="http://schemas.microsoft.com/office/drawing/2012/chart">
                  <c:ext xmlns:c16="http://schemas.microsoft.com/office/drawing/2014/chart" uri="{C3380CC4-5D6E-409C-BE32-E72D297353CC}">
                    <c16:uniqueId val="{0000000A-9444-4F98-B4CA-F2AA82D2FFBE}"/>
                  </c:ext>
                </c:extLst>
              </c15:ser>
            </c15:filteredLineSeries>
            <c15:filteredLineSeries>
              <c15:ser>
                <c:idx val="11"/>
                <c:order val="11"/>
                <c:tx>
                  <c:strRef>
                    <c:extLst xmlns:c15="http://schemas.microsoft.com/office/drawing/2012/chart">
                      <c:ext xmlns:c15="http://schemas.microsoft.com/office/drawing/2012/chart" uri="{02D57815-91ED-43cb-92C2-25804820EDAC}">
                        <c15:formulaRef>
                          <c15:sqref>Renteneintrittsalter_Lebenserwa!$L$7:$L$14</c15:sqref>
                        </c15:formulaRef>
                      </c:ext>
                    </c:extLst>
                    <c:strCache>
                      <c:ptCount val="8"/>
                      <c:pt idx="0">
                        <c:v>* bis einschließlich 1992 früheres Bundesgebiet</c:v>
                      </c:pt>
                      <c:pt idx="1">
                        <c:v>** Jahresangabe bezieht sich auf das Ende der Bezugsperiode (z. B. 2018 für 2016/2018)</c:v>
                      </c:pt>
                      <c:pt idx="3">
                        <c:v>*** Unter Herausrechnung der Fälle der "neuen Mütterrenten" in den Jahren 2014 und 2015:</c:v>
                      </c:pt>
                      <c:pt idx="4">
                        <c:v>        Viele westdeutsche Frauen im Alter ab 65 Jahren haben durch die Anerkennung</c:v>
                      </c:pt>
                      <c:pt idx="5">
                        <c:v>        eines weiteren Kindererziehungsjahres pro Kind mit Geburt vor 1992 die Wartezeit </c:v>
                      </c:pt>
                      <c:pt idx="6">
                        <c:v>        von 5 Jahren für einen erstmaligen Rentenanspruch erlangt. Dieser Effekt verfälscht</c:v>
                      </c:pt>
                      <c:pt idx="7">
                        <c:v>       das durchschnittliche Zugangsalter in eine Altersrente.</c:v>
                      </c:pt>
                    </c:strCache>
                  </c:strRef>
                </c:tx>
                <c:spPr>
                  <a:ln w="28575" cap="rnd">
                    <a:solidFill>
                      <a:schemeClr val="accent6">
                        <a:lumMod val="60000"/>
                      </a:schemeClr>
                    </a:solidFill>
                    <a:round/>
                  </a:ln>
                  <a:effectLst/>
                </c:spPr>
                <c:marker>
                  <c:symbol val="none"/>
                </c:marker>
                <c:cat>
                  <c:strRef>
                    <c:extLst xmlns:c15="http://schemas.microsoft.com/office/drawing/2012/chart">
                      <c:ext xmlns:c15="http://schemas.microsoft.com/office/drawing/2012/chart" uri="{02D57815-91ED-43cb-92C2-25804820EDAC}">
                        <c15:formulaRef>
                          <c15:sqref>Renteneintrittsalter_Lebenserwa!$A$7:$A$83</c15:sqref>
                        </c15:formulaRef>
                      </c:ext>
                    </c:extLst>
                    <c:strCache>
                      <c:ptCount val="77"/>
                      <c:pt idx="0">
                        <c:v>Jahr</c:v>
                      </c:pt>
                      <c:pt idx="1">
                        <c:v>1960</c:v>
                      </c:pt>
                      <c:pt idx="2">
                        <c:v>1961</c:v>
                      </c:pt>
                      <c:pt idx="3">
                        <c:v>1962</c:v>
                      </c:pt>
                      <c:pt idx="4">
                        <c:v>1963</c:v>
                      </c:pt>
                      <c:pt idx="5">
                        <c:v>1964</c:v>
                      </c:pt>
                      <c:pt idx="6">
                        <c:v>1965</c:v>
                      </c:pt>
                      <c:pt idx="7">
                        <c:v>1966</c:v>
                      </c:pt>
                      <c:pt idx="8">
                        <c:v>1967</c:v>
                      </c:pt>
                      <c:pt idx="9">
                        <c:v>1968</c:v>
                      </c:pt>
                      <c:pt idx="10">
                        <c:v>1969</c:v>
                      </c:pt>
                      <c:pt idx="11">
                        <c:v>1970</c:v>
                      </c:pt>
                      <c:pt idx="12">
                        <c:v>1971</c:v>
                      </c:pt>
                      <c:pt idx="13">
                        <c:v>1972</c:v>
                      </c:pt>
                      <c:pt idx="14">
                        <c:v>1973</c:v>
                      </c:pt>
                      <c:pt idx="15">
                        <c:v>1974</c:v>
                      </c:pt>
                      <c:pt idx="16">
                        <c:v>1975</c:v>
                      </c:pt>
                      <c:pt idx="17">
                        <c:v>1976</c:v>
                      </c:pt>
                      <c:pt idx="18">
                        <c:v>1977</c:v>
                      </c:pt>
                      <c:pt idx="19">
                        <c:v>1978</c:v>
                      </c:pt>
                      <c:pt idx="20">
                        <c:v>1979</c:v>
                      </c:pt>
                      <c:pt idx="21">
                        <c:v>1980</c:v>
                      </c:pt>
                      <c:pt idx="22">
                        <c:v>1981</c:v>
                      </c:pt>
                      <c:pt idx="23">
                        <c:v>1982</c:v>
                      </c:pt>
                      <c:pt idx="24">
                        <c:v>1983</c:v>
                      </c:pt>
                      <c:pt idx="25">
                        <c:v>1984</c:v>
                      </c:pt>
                      <c:pt idx="26">
                        <c:v>1985</c:v>
                      </c:pt>
                      <c:pt idx="27">
                        <c:v>1986</c:v>
                      </c:pt>
                      <c:pt idx="28">
                        <c:v>1987</c:v>
                      </c:pt>
                      <c:pt idx="29">
                        <c:v>1988</c:v>
                      </c:pt>
                      <c:pt idx="30">
                        <c:v>1989</c:v>
                      </c:pt>
                      <c:pt idx="31">
                        <c:v>1990</c:v>
                      </c:pt>
                      <c:pt idx="32">
                        <c:v>1991</c:v>
                      </c:pt>
                      <c:pt idx="33">
                        <c:v>1992</c:v>
                      </c:pt>
                      <c:pt idx="34">
                        <c:v>1993</c:v>
                      </c:pt>
                      <c:pt idx="35">
                        <c:v>1994</c:v>
                      </c:pt>
                      <c:pt idx="36">
                        <c:v>1995</c:v>
                      </c:pt>
                      <c:pt idx="37">
                        <c:v>1996</c:v>
                      </c:pt>
                      <c:pt idx="38">
                        <c:v>1997</c:v>
                      </c:pt>
                      <c:pt idx="39">
                        <c:v>1998</c:v>
                      </c:pt>
                      <c:pt idx="40">
                        <c:v>1999</c:v>
                      </c:pt>
                      <c:pt idx="41">
                        <c:v>2000</c:v>
                      </c:pt>
                      <c:pt idx="42">
                        <c:v>2001</c:v>
                      </c:pt>
                      <c:pt idx="43">
                        <c:v>2002</c:v>
                      </c:pt>
                      <c:pt idx="44">
                        <c:v>2003</c:v>
                      </c:pt>
                      <c:pt idx="45">
                        <c:v>2004</c:v>
                      </c:pt>
                      <c:pt idx="46">
                        <c:v>2005</c:v>
                      </c:pt>
                      <c:pt idx="47">
                        <c:v>2006</c:v>
                      </c:pt>
                      <c:pt idx="48">
                        <c:v>2007</c:v>
                      </c:pt>
                      <c:pt idx="49">
                        <c:v>2008</c:v>
                      </c:pt>
                      <c:pt idx="50">
                        <c:v>2009</c:v>
                      </c:pt>
                      <c:pt idx="51">
                        <c:v>2010</c:v>
                      </c:pt>
                      <c:pt idx="52">
                        <c:v>2011</c:v>
                      </c:pt>
                      <c:pt idx="53">
                        <c:v>2012</c:v>
                      </c:pt>
                      <c:pt idx="54">
                        <c:v>2013</c:v>
                      </c:pt>
                      <c:pt idx="55">
                        <c:v>2014</c:v>
                      </c:pt>
                      <c:pt idx="56">
                        <c:v>2015</c:v>
                      </c:pt>
                      <c:pt idx="57">
                        <c:v>2016</c:v>
                      </c:pt>
                      <c:pt idx="58">
                        <c:v>2017</c:v>
                      </c:pt>
                      <c:pt idx="59">
                        <c:v>2018</c:v>
                      </c:pt>
                      <c:pt idx="60">
                        <c:v>2019</c:v>
                      </c:pt>
                      <c:pt idx="61">
                        <c:v>2020</c:v>
                      </c:pt>
                      <c:pt idx="62">
                        <c:v>2021</c:v>
                      </c:pt>
                      <c:pt idx="63">
                        <c:v>2022</c:v>
                      </c:pt>
                      <c:pt idx="64">
                        <c:v>2023</c:v>
                      </c:pt>
                      <c:pt idx="65">
                        <c:v>2024</c:v>
                      </c:pt>
                      <c:pt idx="66">
                        <c:v>2025</c:v>
                      </c:pt>
                      <c:pt idx="67">
                        <c:v>2026</c:v>
                      </c:pt>
                      <c:pt idx="68">
                        <c:v>2027</c:v>
                      </c:pt>
                      <c:pt idx="69">
                        <c:v>2028</c:v>
                      </c:pt>
                      <c:pt idx="70">
                        <c:v>2029</c:v>
                      </c:pt>
                      <c:pt idx="71">
                        <c:v>2030</c:v>
                      </c:pt>
                      <c:pt idx="72">
                        <c:v>2031</c:v>
                      </c:pt>
                      <c:pt idx="73">
                        <c:v>2032</c:v>
                      </c:pt>
                      <c:pt idx="74">
                        <c:v>2033</c:v>
                      </c:pt>
                      <c:pt idx="75">
                        <c:v>2034</c:v>
                      </c:pt>
                      <c:pt idx="76">
                        <c:v>2035</c:v>
                      </c:pt>
                    </c:strCache>
                  </c:strRef>
                </c:cat>
                <c:val>
                  <c:numRef>
                    <c:extLst xmlns:c15="http://schemas.microsoft.com/office/drawing/2012/chart">
                      <c:ext xmlns:c15="http://schemas.microsoft.com/office/drawing/2012/chart" uri="{02D57815-91ED-43cb-92C2-25804820EDAC}">
                        <c15:formulaRef>
                          <c15:sqref>Renteneintrittsalter_Lebenserwa!$L$15:$L$83</c15:sqref>
                        </c15:formulaRef>
                      </c:ext>
                    </c:extLst>
                    <c:numCache>
                      <c:formatCode>General</c:formatCode>
                      <c:ptCount val="69"/>
                    </c:numCache>
                  </c:numRef>
                </c:val>
                <c:smooth val="0"/>
                <c:extLst xmlns:c15="http://schemas.microsoft.com/office/drawing/2012/chart">
                  <c:ext xmlns:c16="http://schemas.microsoft.com/office/drawing/2014/chart" uri="{C3380CC4-5D6E-409C-BE32-E72D297353CC}">
                    <c16:uniqueId val="{0000000B-9444-4F98-B4CA-F2AA82D2FFBE}"/>
                  </c:ext>
                </c:extLst>
              </c15:ser>
            </c15:filteredLineSeries>
          </c:ext>
        </c:extLst>
      </c:lineChart>
      <c:catAx>
        <c:axId val="503742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503740904"/>
        <c:crosses val="autoZero"/>
        <c:auto val="1"/>
        <c:lblAlgn val="ctr"/>
        <c:lblOffset val="100"/>
        <c:noMultiLvlLbl val="0"/>
      </c:catAx>
      <c:valAx>
        <c:axId val="503740904"/>
        <c:scaling>
          <c:orientation val="minMax"/>
          <c:max val="92"/>
          <c:min val="6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503742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bg2">
                    <a:lumMod val="50000"/>
                  </a:schemeClr>
                </a:solidFill>
                <a:latin typeface="+mn-lt"/>
                <a:ea typeface="+mn-ea"/>
                <a:cs typeface="+mn-cs"/>
              </a:defRPr>
            </a:pPr>
            <a:r>
              <a:rPr lang="de-DE" sz="1600" b="1" i="0" kern="1200" baseline="0" dirty="0">
                <a:solidFill>
                  <a:schemeClr val="bg2">
                    <a:lumMod val="50000"/>
                  </a:schemeClr>
                </a:solidFill>
                <a:effectLst/>
              </a:rPr>
              <a:t>Beitragssatz zur gesetzlichen Rentenversicherung in %</a:t>
            </a:r>
            <a:endParaRPr lang="de-DE" sz="1600" dirty="0">
              <a:solidFill>
                <a:schemeClr val="bg2">
                  <a:lumMod val="50000"/>
                </a:schemeClr>
              </a:solidFill>
              <a:effectLst/>
            </a:endParaRPr>
          </a:p>
        </c:rich>
      </c:tx>
      <c:layout>
        <c:manualLayout>
          <c:xMode val="edge"/>
          <c:yMode val="edge"/>
          <c:x val="0.20686892241923799"/>
          <c:y val="4.2977324667179538E-2"/>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bg2">
                  <a:lumMod val="50000"/>
                </a:schemeClr>
              </a:solidFill>
              <a:latin typeface="+mn-lt"/>
              <a:ea typeface="+mn-ea"/>
              <a:cs typeface="+mn-cs"/>
            </a:defRPr>
          </a:pPr>
          <a:endParaRPr lang="de-DE"/>
        </a:p>
      </c:txPr>
    </c:title>
    <c:autoTitleDeleted val="0"/>
    <c:plotArea>
      <c:layout/>
      <c:lineChart>
        <c:grouping val="standard"/>
        <c:varyColors val="0"/>
        <c:ser>
          <c:idx val="0"/>
          <c:order val="0"/>
          <c:tx>
            <c:strRef>
              <c:f>Tabelle1!$B$1</c:f>
              <c:strCache>
                <c:ptCount val="1"/>
                <c:pt idx="0">
                  <c:v>Beitragssatz zur gesetzlichen Rentenversicherung in %</c:v>
                </c:pt>
              </c:strCache>
            </c:strRef>
          </c:tx>
          <c:spPr>
            <a:ln w="28575" cap="rnd">
              <a:solidFill>
                <a:schemeClr val="accent1"/>
              </a:solidFill>
              <a:round/>
            </a:ln>
            <a:effectLst/>
          </c:spPr>
          <c:marker>
            <c:symbol val="plus"/>
            <c:size val="20"/>
            <c:spPr>
              <a:solidFill>
                <a:schemeClr val="accent1"/>
              </a:solidFill>
              <a:ln w="9525">
                <a:solidFill>
                  <a:schemeClr val="accent1"/>
                </a:solidFill>
              </a:ln>
              <a:effectLst/>
            </c:spPr>
          </c:marker>
          <c:dLbls>
            <c:dLbl>
              <c:idx val="18"/>
              <c:tx>
                <c:rich>
                  <a:bodyPr/>
                  <a:lstStyle/>
                  <a:p>
                    <a:r>
                      <a:rPr lang="en-US"/>
                      <a:t>18,9</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CE6B-4DDF-9497-184DF29E51D6}"/>
                </c:ext>
              </c:extLst>
            </c:dLbl>
            <c:dLbl>
              <c:idx val="19"/>
              <c:tx>
                <c:rich>
                  <a:bodyPr/>
                  <a:lstStyle/>
                  <a:p>
                    <a:r>
                      <a:rPr lang="en-US" dirty="0"/>
                      <a:t>19,9</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CE6B-4DDF-9497-184DF29E51D6}"/>
                </c:ext>
              </c:extLst>
            </c:dLbl>
            <c:dLbl>
              <c:idx val="20"/>
              <c:tx>
                <c:rich>
                  <a:bodyPr/>
                  <a:lstStyle/>
                  <a:p>
                    <a:r>
                      <a:rPr lang="en-US"/>
                      <a:t>20,1</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CE6B-4DDF-9497-184DF29E51D6}"/>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Tabelle1!$A$2:$A$28</c:f>
              <c:numCache>
                <c:formatCode>General</c:formatCode>
                <c:ptCount val="27"/>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pt idx="16">
                  <c:v>2025</c:v>
                </c:pt>
                <c:pt idx="17">
                  <c:v>2026</c:v>
                </c:pt>
                <c:pt idx="18">
                  <c:v>2027</c:v>
                </c:pt>
                <c:pt idx="19">
                  <c:v>2028</c:v>
                </c:pt>
                <c:pt idx="20">
                  <c:v>2029</c:v>
                </c:pt>
                <c:pt idx="21">
                  <c:v>2030</c:v>
                </c:pt>
                <c:pt idx="22">
                  <c:v>2031</c:v>
                </c:pt>
                <c:pt idx="23">
                  <c:v>2032</c:v>
                </c:pt>
                <c:pt idx="24">
                  <c:v>2033</c:v>
                </c:pt>
                <c:pt idx="25">
                  <c:v>2034</c:v>
                </c:pt>
                <c:pt idx="26">
                  <c:v>2035</c:v>
                </c:pt>
              </c:numCache>
            </c:numRef>
          </c:cat>
          <c:val>
            <c:numRef>
              <c:f>Tabelle1!$B$2:$B$28</c:f>
              <c:numCache>
                <c:formatCode>General</c:formatCode>
                <c:ptCount val="27"/>
                <c:pt idx="0">
                  <c:v>19.899999999999999</c:v>
                </c:pt>
                <c:pt idx="1">
                  <c:v>19.899999999999999</c:v>
                </c:pt>
                <c:pt idx="2">
                  <c:v>19.899999999999999</c:v>
                </c:pt>
                <c:pt idx="3">
                  <c:v>19.600000000000001</c:v>
                </c:pt>
                <c:pt idx="4">
                  <c:v>18.899999999999999</c:v>
                </c:pt>
                <c:pt idx="5">
                  <c:v>18.899999999999999</c:v>
                </c:pt>
                <c:pt idx="6">
                  <c:v>18.7</c:v>
                </c:pt>
                <c:pt idx="7">
                  <c:v>18.7</c:v>
                </c:pt>
                <c:pt idx="8">
                  <c:v>18.7</c:v>
                </c:pt>
                <c:pt idx="9">
                  <c:v>18.600000000000001</c:v>
                </c:pt>
                <c:pt idx="10">
                  <c:v>18.600000000000001</c:v>
                </c:pt>
                <c:pt idx="11">
                  <c:v>18.600000000000001</c:v>
                </c:pt>
                <c:pt idx="12">
                  <c:v>18.600000000000001</c:v>
                </c:pt>
                <c:pt idx="13">
                  <c:v>18.600000000000001</c:v>
                </c:pt>
                <c:pt idx="14">
                  <c:v>18.600000000000001</c:v>
                </c:pt>
                <c:pt idx="15">
                  <c:v>18.600000000000001</c:v>
                </c:pt>
                <c:pt idx="16">
                  <c:v>18.600000000000001</c:v>
                </c:pt>
                <c:pt idx="17">
                  <c:v>18.600000000000001</c:v>
                </c:pt>
                <c:pt idx="18">
                  <c:v>18.899999999999999</c:v>
                </c:pt>
                <c:pt idx="19">
                  <c:v>19.899999999999999</c:v>
                </c:pt>
                <c:pt idx="20">
                  <c:v>20.100000000000001</c:v>
                </c:pt>
                <c:pt idx="21">
                  <c:v>20.399999999999999</c:v>
                </c:pt>
                <c:pt idx="22">
                  <c:v>20.8</c:v>
                </c:pt>
                <c:pt idx="23" formatCode="0.0">
                  <c:v>21.2</c:v>
                </c:pt>
                <c:pt idx="24">
                  <c:v>21.6</c:v>
                </c:pt>
                <c:pt idx="25">
                  <c:v>21.9</c:v>
                </c:pt>
                <c:pt idx="26">
                  <c:v>22.1</c:v>
                </c:pt>
              </c:numCache>
            </c:numRef>
          </c:val>
          <c:smooth val="0"/>
          <c:extLst>
            <c:ext xmlns:c16="http://schemas.microsoft.com/office/drawing/2014/chart" uri="{C3380CC4-5D6E-409C-BE32-E72D297353CC}">
              <c16:uniqueId val="{00000000-551B-49D5-9491-AFFCDE91E1E0}"/>
            </c:ext>
          </c:extLst>
        </c:ser>
        <c:dLbls>
          <c:dLblPos val="t"/>
          <c:showLegendKey val="0"/>
          <c:showVal val="1"/>
          <c:showCatName val="0"/>
          <c:showSerName val="0"/>
          <c:showPercent val="0"/>
          <c:showBubbleSize val="0"/>
        </c:dLbls>
        <c:marker val="1"/>
        <c:smooth val="0"/>
        <c:axId val="445647224"/>
        <c:axId val="445655424"/>
      </c:lineChart>
      <c:catAx>
        <c:axId val="44564722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e-DE"/>
          </a:p>
        </c:txPr>
        <c:crossAx val="445655424"/>
        <c:crosses val="autoZero"/>
        <c:auto val="1"/>
        <c:lblAlgn val="ctr"/>
        <c:lblOffset val="100"/>
        <c:noMultiLvlLbl val="0"/>
      </c:catAx>
      <c:valAx>
        <c:axId val="445655424"/>
        <c:scaling>
          <c:orientation val="minMax"/>
          <c:min val="10"/>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445647224"/>
        <c:crosses val="autoZero"/>
        <c:crossBetween val="between"/>
        <c:majorUnit val="10"/>
        <c:min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bg2">
                    <a:lumMod val="50000"/>
                  </a:schemeClr>
                </a:solidFill>
                <a:latin typeface="+mn-lt"/>
                <a:ea typeface="+mn-ea"/>
                <a:cs typeface="+mn-cs"/>
              </a:defRPr>
            </a:pPr>
            <a:r>
              <a:rPr lang="de-DE" sz="1600" b="1" dirty="0">
                <a:solidFill>
                  <a:schemeClr val="bg2">
                    <a:lumMod val="50000"/>
                  </a:schemeClr>
                </a:solidFill>
              </a:rPr>
              <a:t>Sicherungsniveau vor Steuern in %</a:t>
            </a:r>
          </a:p>
        </c:rich>
      </c:tx>
      <c:layout>
        <c:manualLayout>
          <c:xMode val="edge"/>
          <c:yMode val="edge"/>
          <c:x val="0.31165423929232339"/>
          <c:y val="5.2527841259886097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bg2">
                  <a:lumMod val="50000"/>
                </a:schemeClr>
              </a:solidFill>
              <a:latin typeface="+mn-lt"/>
              <a:ea typeface="+mn-ea"/>
              <a:cs typeface="+mn-cs"/>
            </a:defRPr>
          </a:pPr>
          <a:endParaRPr lang="de-DE"/>
        </a:p>
      </c:txPr>
    </c:title>
    <c:autoTitleDeleted val="0"/>
    <c:plotArea>
      <c:layout/>
      <c:lineChart>
        <c:grouping val="standard"/>
        <c:varyColors val="0"/>
        <c:ser>
          <c:idx val="0"/>
          <c:order val="0"/>
          <c:tx>
            <c:strRef>
              <c:f>Tabelle1!$B$1</c:f>
              <c:strCache>
                <c:ptCount val="1"/>
                <c:pt idx="0">
                  <c:v>Beitragssatz zur gesetzlichen Rentenversicherung in %</c:v>
                </c:pt>
              </c:strCache>
            </c:strRef>
          </c:tx>
          <c:spPr>
            <a:ln w="28575" cap="rnd">
              <a:solidFill>
                <a:schemeClr val="accent3"/>
              </a:solidFill>
              <a:round/>
            </a:ln>
            <a:effectLst/>
          </c:spPr>
          <c:marker>
            <c:symbol val="plus"/>
            <c:size val="20"/>
            <c:spPr>
              <a:solidFill>
                <a:schemeClr val="accent3"/>
              </a:solidFill>
              <a:ln w="9525">
                <a:solidFill>
                  <a:schemeClr val="accent3"/>
                </a:solidFill>
              </a:ln>
              <a:effectLst/>
            </c:spPr>
          </c:marker>
          <c:dLbls>
            <c:spPr>
              <a:noFill/>
              <a:ln>
                <a:noFill/>
              </a:ln>
              <a:effectLst/>
            </c:spPr>
            <c:txPr>
              <a:bodyPr rot="0" spcFirstLastPara="1" vertOverflow="ellipsis" vert="horz" wrap="square" anchor="ctr" anchorCtr="1"/>
              <a:lstStyle/>
              <a:p>
                <a:pPr>
                  <a:defRPr sz="1000" b="1" i="0" u="none" strike="noStrike" kern="1200" baseline="0">
                    <a:solidFill>
                      <a:schemeClr val="bg1"/>
                    </a:solidFill>
                    <a:latin typeface="+mn-lt"/>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Tabelle1!$A$2:$A$27</c:f>
              <c:numCache>
                <c:formatCode>General</c:formatCode>
                <c:ptCount val="26"/>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pt idx="16">
                  <c:v>2025</c:v>
                </c:pt>
                <c:pt idx="17">
                  <c:v>2026</c:v>
                </c:pt>
                <c:pt idx="18">
                  <c:v>2027</c:v>
                </c:pt>
                <c:pt idx="19">
                  <c:v>2028</c:v>
                </c:pt>
                <c:pt idx="20">
                  <c:v>2029</c:v>
                </c:pt>
                <c:pt idx="21">
                  <c:v>2030</c:v>
                </c:pt>
                <c:pt idx="22">
                  <c:v>2031</c:v>
                </c:pt>
                <c:pt idx="23">
                  <c:v>2032</c:v>
                </c:pt>
                <c:pt idx="24">
                  <c:v>2033</c:v>
                </c:pt>
                <c:pt idx="25">
                  <c:v>2034</c:v>
                </c:pt>
              </c:numCache>
            </c:numRef>
          </c:cat>
          <c:val>
            <c:numRef>
              <c:f>Tabelle1!$B$2:$B$27</c:f>
              <c:numCache>
                <c:formatCode>0.0</c:formatCode>
                <c:ptCount val="26"/>
                <c:pt idx="0">
                  <c:v>52</c:v>
                </c:pt>
                <c:pt idx="1">
                  <c:v>51.6</c:v>
                </c:pt>
                <c:pt idx="2">
                  <c:v>50.1</c:v>
                </c:pt>
                <c:pt idx="3">
                  <c:v>49.4</c:v>
                </c:pt>
                <c:pt idx="4">
                  <c:v>48.9</c:v>
                </c:pt>
                <c:pt idx="5">
                  <c:v>48.1</c:v>
                </c:pt>
                <c:pt idx="6">
                  <c:v>47.7</c:v>
                </c:pt>
                <c:pt idx="7">
                  <c:v>48.1</c:v>
                </c:pt>
                <c:pt idx="8">
                  <c:v>48.3</c:v>
                </c:pt>
                <c:pt idx="9">
                  <c:v>48.1</c:v>
                </c:pt>
                <c:pt idx="10">
                  <c:v>48.2</c:v>
                </c:pt>
                <c:pt idx="11">
                  <c:v>48.2</c:v>
                </c:pt>
                <c:pt idx="12">
                  <c:v>49.4</c:v>
                </c:pt>
                <c:pt idx="13">
                  <c:v>48.1</c:v>
                </c:pt>
                <c:pt idx="14">
                  <c:v>48.2</c:v>
                </c:pt>
                <c:pt idx="15">
                  <c:v>48.1</c:v>
                </c:pt>
                <c:pt idx="16">
                  <c:v>48</c:v>
                </c:pt>
                <c:pt idx="17">
                  <c:v>48</c:v>
                </c:pt>
                <c:pt idx="18">
                  <c:v>48</c:v>
                </c:pt>
                <c:pt idx="19">
                  <c:v>48</c:v>
                </c:pt>
                <c:pt idx="20">
                  <c:v>48</c:v>
                </c:pt>
                <c:pt idx="21">
                  <c:v>48</c:v>
                </c:pt>
                <c:pt idx="22">
                  <c:v>48</c:v>
                </c:pt>
                <c:pt idx="23">
                  <c:v>48</c:v>
                </c:pt>
                <c:pt idx="24">
                  <c:v>48</c:v>
                </c:pt>
                <c:pt idx="25">
                  <c:v>48</c:v>
                </c:pt>
              </c:numCache>
            </c:numRef>
          </c:val>
          <c:smooth val="0"/>
          <c:extLst>
            <c:ext xmlns:c16="http://schemas.microsoft.com/office/drawing/2014/chart" uri="{C3380CC4-5D6E-409C-BE32-E72D297353CC}">
              <c16:uniqueId val="{00000000-D496-44E0-ADEC-42A804824D0A}"/>
            </c:ext>
          </c:extLst>
        </c:ser>
        <c:dLbls>
          <c:dLblPos val="ctr"/>
          <c:showLegendKey val="0"/>
          <c:showVal val="1"/>
          <c:showCatName val="0"/>
          <c:showSerName val="0"/>
          <c:showPercent val="0"/>
          <c:showBubbleSize val="0"/>
        </c:dLbls>
        <c:marker val="1"/>
        <c:smooth val="0"/>
        <c:axId val="445647224"/>
        <c:axId val="445655424"/>
      </c:lineChart>
      <c:catAx>
        <c:axId val="44564722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lgn="ctr">
              <a:defRPr lang="en-US" sz="1000" b="0" i="0" u="none" strike="noStrike" kern="1200" baseline="0">
                <a:solidFill>
                  <a:schemeClr val="tx1">
                    <a:lumMod val="65000"/>
                    <a:lumOff val="35000"/>
                  </a:schemeClr>
                </a:solidFill>
                <a:latin typeface="+mn-lt"/>
                <a:ea typeface="+mn-ea"/>
                <a:cs typeface="+mn-cs"/>
              </a:defRPr>
            </a:pPr>
            <a:endParaRPr lang="de-DE"/>
          </a:p>
        </c:txPr>
        <c:crossAx val="445655424"/>
        <c:crosses val="autoZero"/>
        <c:auto val="1"/>
        <c:lblAlgn val="ctr"/>
        <c:lblOffset val="100"/>
        <c:noMultiLvlLbl val="0"/>
      </c:catAx>
      <c:valAx>
        <c:axId val="445655424"/>
        <c:scaling>
          <c:orientation val="minMax"/>
          <c:max val="70"/>
          <c:min val="30"/>
        </c:scaling>
        <c:delete val="1"/>
        <c:axPos val="l"/>
        <c:majorGridlines>
          <c:spPr>
            <a:ln w="9525" cap="flat" cmpd="sng" algn="ctr">
              <a:solidFill>
                <a:schemeClr val="tx1">
                  <a:lumMod val="15000"/>
                  <a:lumOff val="85000"/>
                </a:schemeClr>
              </a:solidFill>
              <a:round/>
            </a:ln>
            <a:effectLst/>
          </c:spPr>
        </c:majorGridlines>
        <c:numFmt formatCode="0.0" sourceLinked="1"/>
        <c:majorTickMark val="out"/>
        <c:minorTickMark val="none"/>
        <c:tickLblPos val="nextTo"/>
        <c:crossAx val="445647224"/>
        <c:crosses val="autoZero"/>
        <c:crossBetween val="between"/>
        <c:majorUnit val="10"/>
        <c:min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bg1"/>
          </a:solidFill>
        </a:defRPr>
      </a:pPr>
      <a:endParaRPr lang="de-D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62540577390352E-2"/>
          <c:y val="3.023475981617901E-2"/>
          <c:w val="0.97985502197964225"/>
          <c:h val="0.7277078163599412"/>
        </c:manualLayout>
      </c:layout>
      <c:pieChart>
        <c:varyColors val="1"/>
        <c:ser>
          <c:idx val="0"/>
          <c:order val="0"/>
          <c:tx>
            <c:strRef>
              <c:f>Tabelle1!$B$1</c:f>
              <c:strCache>
                <c:ptCount val="1"/>
                <c:pt idx="0">
                  <c:v>Beitragsaufteilung</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4B8-4592-9FEE-EE3FA037F20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4B8-4592-9FEE-EE3FA037F20A}"/>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54B8-4592-9FEE-EE3FA037F20A}"/>
              </c:ext>
            </c:extLst>
          </c:dPt>
          <c:dPt>
            <c:idx val="3"/>
            <c:bubble3D val="0"/>
            <c:spPr>
              <a:solidFill>
                <a:schemeClr val="accent3"/>
              </a:solidFill>
              <a:ln w="19050">
                <a:solidFill>
                  <a:schemeClr val="lt1"/>
                </a:solidFill>
              </a:ln>
              <a:effectLst/>
            </c:spPr>
            <c:extLst>
              <c:ext xmlns:c16="http://schemas.microsoft.com/office/drawing/2014/chart" uri="{C3380CC4-5D6E-409C-BE32-E72D297353CC}">
                <c16:uniqueId val="{00000007-54B8-4592-9FEE-EE3FA037F20A}"/>
              </c:ext>
            </c:extLst>
          </c:dPt>
          <c:dLbls>
            <c:dLbl>
              <c:idx val="0"/>
              <c:tx>
                <c:rich>
                  <a:bodyPr/>
                  <a:lstStyle/>
                  <a:p>
                    <a:fld id="{1984A881-2385-467D-AC13-CF3CA3E3BA0A}" type="VALUE">
                      <a:rPr lang="en-US" smtClean="0"/>
                      <a:pPr/>
                      <a:t>[WERT]</a:t>
                    </a:fld>
                    <a:r>
                      <a:rPr lang="en-US" dirty="0"/>
                      <a:t> </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54B8-4592-9FEE-EE3FA037F20A}"/>
                </c:ext>
              </c:extLst>
            </c:dLbl>
            <c:dLbl>
              <c:idx val="1"/>
              <c:tx>
                <c:rich>
                  <a:bodyPr/>
                  <a:lstStyle/>
                  <a:p>
                    <a:fld id="{19D86FCB-196E-4689-865A-40279321F138}" type="VALUE">
                      <a:rPr lang="en-US" smtClean="0"/>
                      <a:pPr/>
                      <a:t>[WERT]</a:t>
                    </a:fld>
                    <a:r>
                      <a:rPr lang="en-US" dirty="0"/>
                      <a:t> </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54B8-4592-9FEE-EE3FA037F20A}"/>
                </c:ext>
              </c:extLst>
            </c:dLbl>
            <c:dLbl>
              <c:idx val="2"/>
              <c:layout>
                <c:manualLayout>
                  <c:x val="-6.3916889281480899E-2"/>
                  <c:y val="-0.19322769739647142"/>
                </c:manualLayout>
              </c:layout>
              <c:tx>
                <c:rich>
                  <a:bodyPr/>
                  <a:lstStyle/>
                  <a:p>
                    <a:r>
                      <a:rPr lang="en-US" dirty="0"/>
                      <a:t>22,50 €</a:t>
                    </a:r>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54B8-4592-9FEE-EE3FA037F20A}"/>
                </c:ext>
              </c:extLst>
            </c:dLbl>
            <c:dLbl>
              <c:idx val="3"/>
              <c:tx>
                <c:rich>
                  <a:bodyPr/>
                  <a:lstStyle/>
                  <a:p>
                    <a:fld id="{01568721-F57D-4944-823F-2FD2A3F3C542}" type="VALUE">
                      <a:rPr lang="en-US" smtClean="0"/>
                      <a:pPr/>
                      <a:t>[WERT]</a:t>
                    </a:fld>
                    <a:endParaRPr lang="de-DE"/>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54B8-4592-9FEE-EE3FA037F20A}"/>
                </c:ext>
              </c:extLst>
            </c:dLbl>
            <c:spPr>
              <a:noFill/>
              <a:ln>
                <a:noFill/>
              </a:ln>
              <a:effectLst/>
            </c:spPr>
            <c:txPr>
              <a:bodyPr rot="0" spcFirstLastPara="1" vertOverflow="overflow" horzOverflow="overflow" vert="horz" wrap="square" lIns="0" tIns="19050" rIns="0" bIns="19050" anchor="ctr" anchorCtr="1">
                <a:spAutoFit/>
              </a:bodyPr>
              <a:lstStyle/>
              <a:p>
                <a:pPr>
                  <a:defRPr sz="1600" b="1" i="0" u="none" strike="noStrike" kern="1200" baseline="0">
                    <a:solidFill>
                      <a:schemeClr val="bg1"/>
                    </a:solidFill>
                    <a:latin typeface="+mn-lt"/>
                    <a:ea typeface="+mn-ea"/>
                    <a:cs typeface="+mn-cs"/>
                  </a:defRPr>
                </a:pPr>
                <a:endParaRPr lang="de-DE"/>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pPr xmlns:c15="http://schemas.microsoft.com/office/drawing/2012/chart">
                  <a:prstGeom prst="rect">
                    <a:avLst/>
                  </a:prstGeom>
                  <a:noFill/>
                  <a:ln>
                    <a:noFill/>
                  </a:ln>
                </c15:spPr>
              </c:ext>
            </c:extLst>
          </c:dLbls>
          <c:cat>
            <c:strRef>
              <c:f>Tabelle1!$A$2:$A$5</c:f>
              <c:strCache>
                <c:ptCount val="4"/>
                <c:pt idx="0">
                  <c:v>Steuerersparnis</c:v>
                </c:pt>
                <c:pt idx="1">
                  <c:v>Sozialversicherungsersparnis</c:v>
                </c:pt>
                <c:pt idx="2">
                  <c:v>Arbeitgeberzuschuss</c:v>
                </c:pt>
                <c:pt idx="3">
                  <c:v>Nettoaufwand</c:v>
                </c:pt>
              </c:strCache>
            </c:strRef>
          </c:cat>
          <c:val>
            <c:numRef>
              <c:f>Tabelle1!$B$2:$B$5</c:f>
              <c:numCache>
                <c:formatCode>"€"#,##0.00_);[Red]\("€"#,##0.00\)</c:formatCode>
                <c:ptCount val="4"/>
                <c:pt idx="0">
                  <c:v>38.080000000000041</c:v>
                </c:pt>
                <c:pt idx="1">
                  <c:v>32.330000000000041</c:v>
                </c:pt>
                <c:pt idx="2">
                  <c:v>22.5</c:v>
                </c:pt>
                <c:pt idx="3">
                  <c:v>79.589999999999691</c:v>
                </c:pt>
              </c:numCache>
            </c:numRef>
          </c:val>
          <c:extLst>
            <c:ext xmlns:c16="http://schemas.microsoft.com/office/drawing/2014/chart" uri="{C3380CC4-5D6E-409C-BE32-E72D297353CC}">
              <c16:uniqueId val="{00000008-54B8-4592-9FEE-EE3FA037F20A}"/>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1.1305169769444571E-2"/>
          <c:y val="0.76496283346519711"/>
          <c:w val="0.98869483023055538"/>
          <c:h val="0.2350371665348029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62540577390352E-2"/>
          <c:y val="3.023475981617901E-2"/>
          <c:w val="0.97985502197964225"/>
          <c:h val="0.7277078163599412"/>
        </c:manualLayout>
      </c:layout>
      <c:pieChart>
        <c:varyColors val="1"/>
        <c:ser>
          <c:idx val="0"/>
          <c:order val="0"/>
          <c:tx>
            <c:strRef>
              <c:f>Tabelle1!$B$1</c:f>
              <c:strCache>
                <c:ptCount val="1"/>
                <c:pt idx="0">
                  <c:v>Beitragsaufteilung</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CDA-48D2-821D-DDE15D96A1D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2-CCDA-48D2-821D-DDE15D96A1D1}"/>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3-CCDA-48D2-821D-DDE15D96A1D1}"/>
              </c:ext>
            </c:extLst>
          </c:dPt>
          <c:dPt>
            <c:idx val="3"/>
            <c:bubble3D val="0"/>
            <c:explosion val="2"/>
            <c:spPr>
              <a:solidFill>
                <a:schemeClr val="accent3"/>
              </a:solidFill>
              <a:ln w="19050">
                <a:solidFill>
                  <a:schemeClr val="lt1"/>
                </a:solidFill>
              </a:ln>
              <a:effectLst/>
            </c:spPr>
            <c:extLst>
              <c:ext xmlns:c16="http://schemas.microsoft.com/office/drawing/2014/chart" uri="{C3380CC4-5D6E-409C-BE32-E72D297353CC}">
                <c16:uniqueId val="{00000004-CCDA-48D2-821D-DDE15D96A1D1}"/>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479E-4E6C-AF67-5BE797278BB7}"/>
              </c:ext>
            </c:extLst>
          </c:dPt>
          <c:dLbls>
            <c:dLbl>
              <c:idx val="0"/>
              <c:tx>
                <c:rich>
                  <a:bodyPr/>
                  <a:lstStyle/>
                  <a:p>
                    <a:fld id="{390DE5B7-1764-427E-B7D8-C79D78C9782D}" type="VALUE">
                      <a:rPr lang="en-US" smtClean="0"/>
                      <a:pPr/>
                      <a:t>[WERT]</a:t>
                    </a:fld>
                    <a:endParaRPr lang="de-DE"/>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CDA-48D2-821D-DDE15D96A1D1}"/>
                </c:ext>
              </c:extLst>
            </c:dLbl>
            <c:dLbl>
              <c:idx val="1"/>
              <c:tx>
                <c:rich>
                  <a:bodyPr/>
                  <a:lstStyle/>
                  <a:p>
                    <a:fld id="{BDBB70F2-33D7-446E-A921-18E4DBA47888}" type="VALUE">
                      <a:rPr lang="en-US" smtClean="0"/>
                      <a:pPr/>
                      <a:t>[WERT]</a:t>
                    </a:fld>
                    <a:endParaRPr lang="de-DE"/>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CCDA-48D2-821D-DDE15D96A1D1}"/>
                </c:ext>
              </c:extLst>
            </c:dLbl>
            <c:dLbl>
              <c:idx val="2"/>
              <c:tx>
                <c:rich>
                  <a:bodyPr/>
                  <a:lstStyle/>
                  <a:p>
                    <a:r>
                      <a:rPr lang="en-US" dirty="0"/>
                      <a:t>26,09 €</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CDA-48D2-821D-DDE15D96A1D1}"/>
                </c:ext>
              </c:extLst>
            </c:dLbl>
            <c:dLbl>
              <c:idx val="3"/>
              <c:tx>
                <c:rich>
                  <a:bodyPr/>
                  <a:lstStyle/>
                  <a:p>
                    <a:fld id="{A72C4E29-C17D-4A00-BF60-659D613F667B}" type="VALUE">
                      <a:rPr lang="en-US" smtClean="0"/>
                      <a:pPr/>
                      <a:t>[WERT]</a:t>
                    </a:fld>
                    <a:endParaRPr lang="de-DE"/>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CCDA-48D2-821D-DDE15D96A1D1}"/>
                </c:ext>
              </c:extLst>
            </c:dLbl>
            <c:dLbl>
              <c:idx val="4"/>
              <c:tx>
                <c:rich>
                  <a:bodyPr/>
                  <a:lstStyle/>
                  <a:p>
                    <a:fld id="{84E79686-C1DD-4272-A33E-3F1A6176DF02}" type="VALUE">
                      <a:rPr lang="en-US" smtClean="0"/>
                      <a:pPr/>
                      <a:t>[WERT]</a:t>
                    </a:fld>
                    <a:endParaRPr lang="de-DE"/>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479E-4E6C-AF67-5BE797278BB7}"/>
                </c:ext>
              </c:extLst>
            </c:dLbl>
            <c:spPr>
              <a:noFill/>
              <a:ln>
                <a:noFill/>
              </a:ln>
              <a:effectLst/>
            </c:spPr>
            <c:txPr>
              <a:bodyPr rot="0" spcFirstLastPara="1" vertOverflow="overflow" horzOverflow="overflow" vert="horz" wrap="square" lIns="0" tIns="19050" rIns="0" bIns="19050" anchor="ctr" anchorCtr="1">
                <a:spAutoFit/>
              </a:bodyPr>
              <a:lstStyle/>
              <a:p>
                <a:pPr>
                  <a:defRPr sz="1600" b="1" i="0" u="none" strike="noStrike" kern="1200" baseline="0">
                    <a:solidFill>
                      <a:schemeClr val="bg1"/>
                    </a:solidFill>
                    <a:latin typeface="+mn-lt"/>
                    <a:ea typeface="+mn-ea"/>
                    <a:cs typeface="+mn-cs"/>
                  </a:defRPr>
                </a:pPr>
                <a:endParaRPr lang="de-DE"/>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pPr xmlns:c15="http://schemas.microsoft.com/office/drawing/2012/chart">
                  <a:prstGeom prst="rect">
                    <a:avLst/>
                  </a:prstGeom>
                  <a:noFill/>
                  <a:ln>
                    <a:noFill/>
                  </a:ln>
                </c15:spPr>
              </c:ext>
            </c:extLst>
          </c:dLbls>
          <c:cat>
            <c:strRef>
              <c:f>Tabelle1!$A$2:$A$6</c:f>
              <c:strCache>
                <c:ptCount val="5"/>
                <c:pt idx="0">
                  <c:v>Steuerersparnis</c:v>
                </c:pt>
                <c:pt idx="1">
                  <c:v>Sozialversicherungsersparnis</c:v>
                </c:pt>
                <c:pt idx="2">
                  <c:v>Arbeitgeberzuschuss</c:v>
                </c:pt>
                <c:pt idx="3">
                  <c:v>Nettoaufwand</c:v>
                </c:pt>
                <c:pt idx="4">
                  <c:v>VL</c:v>
                </c:pt>
              </c:strCache>
            </c:strRef>
          </c:cat>
          <c:val>
            <c:numRef>
              <c:f>Tabelle1!$B$2:$B$6</c:f>
              <c:numCache>
                <c:formatCode>"€"#,##0.00_);[Red]\("€"#,##0.00\)</c:formatCode>
                <c:ptCount val="5"/>
                <c:pt idx="0">
                  <c:v>44.25</c:v>
                </c:pt>
                <c:pt idx="1">
                  <c:v>37.480000000000018</c:v>
                </c:pt>
                <c:pt idx="2">
                  <c:v>26.09</c:v>
                </c:pt>
                <c:pt idx="3">
                  <c:v>65.589999999999691</c:v>
                </c:pt>
                <c:pt idx="4">
                  <c:v>26.59</c:v>
                </c:pt>
              </c:numCache>
            </c:numRef>
          </c:val>
          <c:extLst>
            <c:ext xmlns:c16="http://schemas.microsoft.com/office/drawing/2014/chart" uri="{C3380CC4-5D6E-409C-BE32-E72D297353CC}">
              <c16:uniqueId val="{00000000-CCDA-48D2-821D-DDE15D96A1D1}"/>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1.1305169769444571E-2"/>
          <c:y val="0.76496283346519711"/>
          <c:w val="0.98869483023055538"/>
          <c:h val="0.2350371665348029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err="1"/>
              <a:t>Sekundäre</a:t>
            </a:r>
            <a:r>
              <a:rPr lang="en-US"/>
              <a:t> </a:t>
            </a:r>
            <a:r>
              <a:rPr lang="en-US" err="1"/>
              <a:t>Kriterien</a:t>
            </a:r>
            <a:endParaRPr lang="en-US"/>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barChart>
        <c:barDir val="bar"/>
        <c:grouping val="clustered"/>
        <c:varyColors val="0"/>
        <c:ser>
          <c:idx val="0"/>
          <c:order val="0"/>
          <c:tx>
            <c:strRef>
              <c:f>Tabelle1!$B$1</c:f>
              <c:strCache>
                <c:ptCount val="1"/>
                <c:pt idx="0">
                  <c:v>Datenreihe 3</c:v>
                </c:pt>
              </c:strCache>
            </c:strRef>
          </c:tx>
          <c:spPr>
            <a:solidFill>
              <a:srgbClr val="BA0C2F"/>
            </a:solidFill>
            <a:ln>
              <a:noFill/>
            </a:ln>
            <a:effectLst/>
          </c:spPr>
          <c:invertIfNegative val="0"/>
          <c:cat>
            <c:strRef>
              <c:f>Tabelle1!$A$2:$A$6</c:f>
              <c:strCache>
                <c:ptCount val="5"/>
                <c:pt idx="0">
                  <c:v>Benefits</c:v>
                </c:pt>
                <c:pt idx="1">
                  <c:v>Verantwortung</c:v>
                </c:pt>
                <c:pt idx="2">
                  <c:v>Abwechslung</c:v>
                </c:pt>
                <c:pt idx="3">
                  <c:v>Work-Life-Balance</c:v>
                </c:pt>
                <c:pt idx="4">
                  <c:v>Arbeitsatmosphäre</c:v>
                </c:pt>
              </c:strCache>
            </c:strRef>
          </c:cat>
          <c:val>
            <c:numRef>
              <c:f>Tabelle1!$B$2:$B$6</c:f>
              <c:numCache>
                <c:formatCode>General</c:formatCode>
                <c:ptCount val="5"/>
                <c:pt idx="0">
                  <c:v>30</c:v>
                </c:pt>
                <c:pt idx="1">
                  <c:v>52</c:v>
                </c:pt>
                <c:pt idx="2">
                  <c:v>69</c:v>
                </c:pt>
                <c:pt idx="3">
                  <c:v>72</c:v>
                </c:pt>
                <c:pt idx="4">
                  <c:v>80</c:v>
                </c:pt>
              </c:numCache>
            </c:numRef>
          </c:val>
          <c:extLst>
            <c:ext xmlns:c16="http://schemas.microsoft.com/office/drawing/2014/chart" uri="{C3380CC4-5D6E-409C-BE32-E72D297353CC}">
              <c16:uniqueId val="{00000000-AD28-4597-8B29-15156DD835C2}"/>
            </c:ext>
          </c:extLst>
        </c:ser>
        <c:dLbls>
          <c:showLegendKey val="0"/>
          <c:showVal val="0"/>
          <c:showCatName val="0"/>
          <c:showSerName val="0"/>
          <c:showPercent val="0"/>
          <c:showBubbleSize val="0"/>
        </c:dLbls>
        <c:gapWidth val="182"/>
        <c:axId val="916280832"/>
        <c:axId val="916275912"/>
      </c:barChart>
      <c:catAx>
        <c:axId val="9162808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916275912"/>
        <c:crosses val="autoZero"/>
        <c:auto val="1"/>
        <c:lblAlgn val="ctr"/>
        <c:lblOffset val="100"/>
        <c:noMultiLvlLbl val="0"/>
      </c:catAx>
      <c:valAx>
        <c:axId val="91627591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9162808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862" b="0" i="0" u="none" strike="noStrike" kern="1200" spc="0" baseline="0">
                <a:solidFill>
                  <a:schemeClr val="tx1">
                    <a:lumMod val="65000"/>
                    <a:lumOff val="35000"/>
                  </a:schemeClr>
                </a:solidFill>
                <a:latin typeface="+mn-lt"/>
                <a:ea typeface="+mn-ea"/>
                <a:cs typeface="+mn-cs"/>
              </a:defRPr>
            </a:pPr>
            <a:r>
              <a:rPr lang="en-US" err="1"/>
              <a:t>Primäre</a:t>
            </a:r>
            <a:r>
              <a:rPr lang="en-US"/>
              <a:t> </a:t>
            </a:r>
            <a:r>
              <a:rPr lang="en-US" err="1"/>
              <a:t>Kriterien</a:t>
            </a:r>
            <a:endParaRPr lang="en-US"/>
          </a:p>
        </c:rich>
      </c:tx>
      <c:layout>
        <c:manualLayout>
          <c:xMode val="edge"/>
          <c:yMode val="edge"/>
          <c:x val="0.3714253114590072"/>
          <c:y val="8.1411126187245594E-2"/>
        </c:manualLayout>
      </c:layout>
      <c:overlay val="0"/>
      <c:spPr>
        <a:noFill/>
        <a:ln>
          <a:noFill/>
        </a:ln>
        <a:effectLst/>
      </c:spPr>
      <c:txPr>
        <a:bodyPr rot="0" spcFirstLastPara="1" vertOverflow="ellipsis" vert="horz" wrap="square" anchor="ctr" anchorCtr="1"/>
        <a:lstStyle/>
        <a:p>
          <a:pPr algn="l">
            <a:defRPr sz="1862"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manualLayout>
          <c:layoutTarget val="inner"/>
          <c:xMode val="edge"/>
          <c:yMode val="edge"/>
          <c:x val="0.24678612191251756"/>
          <c:y val="0.17047489823609227"/>
          <c:w val="0.71918204229047755"/>
          <c:h val="0.70379982692122778"/>
        </c:manualLayout>
      </c:layout>
      <c:barChart>
        <c:barDir val="bar"/>
        <c:grouping val="clustered"/>
        <c:varyColors val="0"/>
        <c:ser>
          <c:idx val="0"/>
          <c:order val="0"/>
          <c:tx>
            <c:strRef>
              <c:f>Tabelle1!$B$1</c:f>
              <c:strCache>
                <c:ptCount val="1"/>
                <c:pt idx="0">
                  <c:v>Datenreihe 1</c:v>
                </c:pt>
              </c:strCache>
            </c:strRef>
          </c:tx>
          <c:spPr>
            <a:solidFill>
              <a:schemeClr val="accent1"/>
            </a:solidFill>
            <a:ln>
              <a:noFill/>
            </a:ln>
            <a:effectLst/>
          </c:spPr>
          <c:invertIfNegative val="0"/>
          <c:dPt>
            <c:idx val="0"/>
            <c:invertIfNegative val="0"/>
            <c:bubble3D val="0"/>
            <c:spPr>
              <a:solidFill>
                <a:srgbClr val="BA0C2F"/>
              </a:solidFill>
              <a:ln>
                <a:noFill/>
              </a:ln>
              <a:effectLst/>
            </c:spPr>
            <c:extLst>
              <c:ext xmlns:c16="http://schemas.microsoft.com/office/drawing/2014/chart" uri="{C3380CC4-5D6E-409C-BE32-E72D297353CC}">
                <c16:uniqueId val="{00000001-7030-478B-B4CF-18F059BA49C7}"/>
              </c:ext>
            </c:extLst>
          </c:dPt>
          <c:dPt>
            <c:idx val="1"/>
            <c:invertIfNegative val="0"/>
            <c:bubble3D val="0"/>
            <c:spPr>
              <a:solidFill>
                <a:srgbClr val="007CC0"/>
              </a:solidFill>
              <a:ln>
                <a:noFill/>
              </a:ln>
              <a:effectLst/>
            </c:spPr>
            <c:extLst>
              <c:ext xmlns:c16="http://schemas.microsoft.com/office/drawing/2014/chart" uri="{C3380CC4-5D6E-409C-BE32-E72D297353CC}">
                <c16:uniqueId val="{00000003-7030-478B-B4CF-18F059BA49C7}"/>
              </c:ext>
            </c:extLst>
          </c:dPt>
          <c:dPt>
            <c:idx val="2"/>
            <c:invertIfNegative val="0"/>
            <c:bubble3D val="0"/>
            <c:spPr>
              <a:solidFill>
                <a:srgbClr val="4CC0AD"/>
              </a:solidFill>
              <a:ln>
                <a:noFill/>
              </a:ln>
              <a:effectLst/>
            </c:spPr>
            <c:extLst>
              <c:ext xmlns:c16="http://schemas.microsoft.com/office/drawing/2014/chart" uri="{C3380CC4-5D6E-409C-BE32-E72D297353CC}">
                <c16:uniqueId val="{00000005-7030-478B-B4CF-18F059BA49C7}"/>
              </c:ext>
            </c:extLst>
          </c:dPt>
          <c:dPt>
            <c:idx val="3"/>
            <c:invertIfNegative val="0"/>
            <c:bubble3D val="0"/>
            <c:spPr>
              <a:solidFill>
                <a:srgbClr val="838271"/>
              </a:solidFill>
              <a:ln>
                <a:noFill/>
              </a:ln>
              <a:effectLst/>
            </c:spPr>
            <c:extLst>
              <c:ext xmlns:c16="http://schemas.microsoft.com/office/drawing/2014/chart" uri="{C3380CC4-5D6E-409C-BE32-E72D297353CC}">
                <c16:uniqueId val="{00000007-7030-478B-B4CF-18F059BA49C7}"/>
              </c:ext>
            </c:extLst>
          </c:dPt>
          <c:dPt>
            <c:idx val="4"/>
            <c:invertIfNegative val="0"/>
            <c:bubble3D val="0"/>
            <c:spPr>
              <a:solidFill>
                <a:srgbClr val="007E7F"/>
              </a:solidFill>
              <a:ln>
                <a:noFill/>
              </a:ln>
              <a:effectLst/>
            </c:spPr>
            <c:extLst>
              <c:ext xmlns:c16="http://schemas.microsoft.com/office/drawing/2014/chart" uri="{C3380CC4-5D6E-409C-BE32-E72D297353CC}">
                <c16:uniqueId val="{00000009-7030-478B-B4CF-18F059BA49C7}"/>
              </c:ext>
            </c:extLst>
          </c:dPt>
          <c:dPt>
            <c:idx val="5"/>
            <c:invertIfNegative val="0"/>
            <c:bubble3D val="0"/>
            <c:spPr>
              <a:solidFill>
                <a:srgbClr val="00BDF2"/>
              </a:solidFill>
              <a:ln>
                <a:noFill/>
              </a:ln>
              <a:effectLst/>
            </c:spPr>
            <c:extLst>
              <c:ext xmlns:c16="http://schemas.microsoft.com/office/drawing/2014/chart" uri="{C3380CC4-5D6E-409C-BE32-E72D297353CC}">
                <c16:uniqueId val="{0000000B-7030-478B-B4CF-18F059BA49C7}"/>
              </c:ext>
            </c:extLst>
          </c:dPt>
          <c:cat>
            <c:strRef>
              <c:f>Tabelle1!$A$2:$A$7</c:f>
              <c:strCache>
                <c:ptCount val="6"/>
                <c:pt idx="0">
                  <c:v>Sozialleistungen</c:v>
                </c:pt>
                <c:pt idx="1">
                  <c:v>Image</c:v>
                </c:pt>
                <c:pt idx="2">
                  <c:v>Standort</c:v>
                </c:pt>
                <c:pt idx="3">
                  <c:v>Aufstiegschancen</c:v>
                </c:pt>
                <c:pt idx="4">
                  <c:v>Gehalt</c:v>
                </c:pt>
                <c:pt idx="5">
                  <c:v>Weiterbildung</c:v>
                </c:pt>
              </c:strCache>
            </c:strRef>
          </c:cat>
          <c:val>
            <c:numRef>
              <c:f>Tabelle1!$B$2:$B$7</c:f>
              <c:numCache>
                <c:formatCode>General</c:formatCode>
                <c:ptCount val="6"/>
                <c:pt idx="0">
                  <c:v>43</c:v>
                </c:pt>
                <c:pt idx="1">
                  <c:v>55</c:v>
                </c:pt>
                <c:pt idx="2">
                  <c:v>59</c:v>
                </c:pt>
                <c:pt idx="3">
                  <c:v>61</c:v>
                </c:pt>
                <c:pt idx="4">
                  <c:v>61</c:v>
                </c:pt>
                <c:pt idx="5">
                  <c:v>65</c:v>
                </c:pt>
              </c:numCache>
            </c:numRef>
          </c:val>
          <c:extLst>
            <c:ext xmlns:c16="http://schemas.microsoft.com/office/drawing/2014/chart" uri="{C3380CC4-5D6E-409C-BE32-E72D297353CC}">
              <c16:uniqueId val="{0000000C-7030-478B-B4CF-18F059BA49C7}"/>
            </c:ext>
          </c:extLst>
        </c:ser>
        <c:dLbls>
          <c:showLegendKey val="0"/>
          <c:showVal val="0"/>
          <c:showCatName val="0"/>
          <c:showSerName val="0"/>
          <c:showPercent val="0"/>
          <c:showBubbleSize val="0"/>
        </c:dLbls>
        <c:gapWidth val="182"/>
        <c:axId val="793716912"/>
        <c:axId val="793719864"/>
      </c:barChart>
      <c:catAx>
        <c:axId val="7937169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793719864"/>
        <c:crosses val="autoZero"/>
        <c:auto val="1"/>
        <c:lblAlgn val="ctr"/>
        <c:lblOffset val="100"/>
        <c:noMultiLvlLbl val="0"/>
      </c:catAx>
      <c:valAx>
        <c:axId val="79371986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7937169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solidFill>
                <a:latin typeface="+mn-lt"/>
                <a:ea typeface="+mn-ea"/>
                <a:cs typeface="+mn-cs"/>
              </a:defRPr>
            </a:pPr>
            <a:r>
              <a:rPr lang="en-US" sz="1400" b="1" dirty="0">
                <a:solidFill>
                  <a:schemeClr val="tx1"/>
                </a:solidFill>
              </a:rPr>
              <a:t>Was </a:t>
            </a:r>
            <a:r>
              <a:rPr lang="en-US" sz="1400" b="1" dirty="0" err="1">
                <a:solidFill>
                  <a:schemeClr val="tx1"/>
                </a:solidFill>
              </a:rPr>
              <a:t>müsste</a:t>
            </a:r>
            <a:r>
              <a:rPr lang="en-US" sz="1400" b="1" dirty="0">
                <a:solidFill>
                  <a:schemeClr val="tx1"/>
                </a:solidFill>
              </a:rPr>
              <a:t> </a:t>
            </a:r>
            <a:r>
              <a:rPr lang="en-US" sz="1400" b="1" dirty="0" err="1">
                <a:solidFill>
                  <a:srgbClr val="515349"/>
                </a:solidFill>
              </a:rPr>
              <a:t>getan</a:t>
            </a:r>
            <a:r>
              <a:rPr lang="en-US" sz="1400" b="1" baseline="0" dirty="0">
                <a:solidFill>
                  <a:srgbClr val="515349"/>
                </a:solidFill>
              </a:rPr>
              <a:t> </a:t>
            </a:r>
            <a:r>
              <a:rPr lang="en-US" sz="1400" b="1" baseline="0" dirty="0" err="1">
                <a:solidFill>
                  <a:srgbClr val="515349"/>
                </a:solidFill>
              </a:rPr>
              <a:t>werden</a:t>
            </a:r>
            <a:r>
              <a:rPr lang="en-US" sz="1400" b="1" baseline="0" dirty="0">
                <a:solidFill>
                  <a:srgbClr val="515349"/>
                </a:solidFill>
              </a:rPr>
              <a:t>, </a:t>
            </a:r>
            <a:r>
              <a:rPr lang="en-US" sz="1400" b="1" baseline="0" dirty="0">
                <a:solidFill>
                  <a:schemeClr val="tx1"/>
                </a:solidFill>
              </a:rPr>
              <a:t>um die </a:t>
            </a:r>
            <a:r>
              <a:rPr lang="en-US" sz="1400" b="1" baseline="0" dirty="0" err="1">
                <a:solidFill>
                  <a:schemeClr val="tx1"/>
                </a:solidFill>
              </a:rPr>
              <a:t>betriebliche</a:t>
            </a:r>
            <a:r>
              <a:rPr lang="en-US" sz="1400" b="1" baseline="0" dirty="0">
                <a:solidFill>
                  <a:schemeClr val="tx1"/>
                </a:solidFill>
              </a:rPr>
              <a:t> </a:t>
            </a:r>
            <a:r>
              <a:rPr lang="en-US" sz="1400" b="1" baseline="0" dirty="0" err="1">
                <a:solidFill>
                  <a:schemeClr val="tx1"/>
                </a:solidFill>
              </a:rPr>
              <a:t>Altersversorgung</a:t>
            </a:r>
            <a:r>
              <a:rPr lang="en-US" sz="1400" b="1" baseline="0" dirty="0">
                <a:solidFill>
                  <a:schemeClr val="tx1"/>
                </a:solidFill>
              </a:rPr>
              <a:t> </a:t>
            </a:r>
            <a:r>
              <a:rPr lang="en-US" sz="1400" b="1" baseline="0" dirty="0" err="1">
                <a:solidFill>
                  <a:schemeClr val="tx1"/>
                </a:solidFill>
              </a:rPr>
              <a:t>insgesamt</a:t>
            </a:r>
            <a:r>
              <a:rPr lang="en-US" sz="1400" b="1" baseline="0" dirty="0">
                <a:solidFill>
                  <a:schemeClr val="tx1"/>
                </a:solidFill>
              </a:rPr>
              <a:t> </a:t>
            </a:r>
            <a:r>
              <a:rPr lang="en-US" sz="1400" b="1" baseline="0" dirty="0" err="1">
                <a:solidFill>
                  <a:schemeClr val="tx1"/>
                </a:solidFill>
              </a:rPr>
              <a:t>attraktiver</a:t>
            </a:r>
            <a:r>
              <a:rPr lang="en-US" sz="1400" b="1" baseline="0" dirty="0">
                <a:solidFill>
                  <a:schemeClr val="tx1"/>
                </a:solidFill>
              </a:rPr>
              <a:t> </a:t>
            </a:r>
            <a:r>
              <a:rPr lang="en-US" sz="1400" b="1" baseline="0" dirty="0" err="1">
                <a:solidFill>
                  <a:schemeClr val="tx1"/>
                </a:solidFill>
              </a:rPr>
              <a:t>zu</a:t>
            </a:r>
            <a:r>
              <a:rPr lang="en-US" sz="1400" b="1" baseline="0" dirty="0">
                <a:solidFill>
                  <a:schemeClr val="tx1"/>
                </a:solidFill>
              </a:rPr>
              <a:t> </a:t>
            </a:r>
            <a:r>
              <a:rPr lang="en-US" sz="1400" b="1" baseline="0" dirty="0" err="1">
                <a:solidFill>
                  <a:schemeClr val="tx1"/>
                </a:solidFill>
              </a:rPr>
              <a:t>machen</a:t>
            </a:r>
            <a:r>
              <a:rPr lang="en-US" sz="1400" b="1" baseline="0" dirty="0">
                <a:solidFill>
                  <a:schemeClr val="tx1"/>
                </a:solidFill>
              </a:rPr>
              <a:t>?</a:t>
            </a:r>
            <a:endParaRPr lang="en-US" sz="1400" b="1" dirty="0">
              <a:solidFill>
                <a:schemeClr val="tx1"/>
              </a:solidFill>
            </a:endParaRPr>
          </a:p>
        </c:rich>
      </c:tx>
      <c:layout>
        <c:manualLayout>
          <c:xMode val="edge"/>
          <c:yMode val="edge"/>
          <c:x val="0.15175267489402919"/>
          <c:y val="0"/>
        </c:manualLayout>
      </c:layout>
      <c:overlay val="0"/>
      <c:spPr>
        <a:noFill/>
        <a:ln>
          <a:noFill/>
        </a:ln>
        <a:effectLst/>
      </c:spPr>
      <c:txPr>
        <a:bodyPr rot="0" spcFirstLastPara="1" vertOverflow="ellipsis" vert="horz" wrap="square" anchor="ctr" anchorCtr="1"/>
        <a:lstStyle/>
        <a:p>
          <a:pPr>
            <a:defRPr sz="1862" b="1" i="0" u="none" strike="noStrike" kern="1200" spc="0" baseline="0">
              <a:solidFill>
                <a:schemeClr val="tx1"/>
              </a:solidFill>
              <a:latin typeface="+mn-lt"/>
              <a:ea typeface="+mn-ea"/>
              <a:cs typeface="+mn-cs"/>
            </a:defRPr>
          </a:pPr>
          <a:endParaRPr lang="de-DE"/>
        </a:p>
      </c:txPr>
    </c:title>
    <c:autoTitleDeleted val="0"/>
    <c:plotArea>
      <c:layout>
        <c:manualLayout>
          <c:layoutTarget val="inner"/>
          <c:xMode val="edge"/>
          <c:yMode val="edge"/>
          <c:x val="0.30998868110236222"/>
          <c:y val="9.7054681529608666E-2"/>
          <c:w val="0.66242544291338579"/>
          <c:h val="0.78029744215689945"/>
        </c:manualLayout>
      </c:layout>
      <c:barChart>
        <c:barDir val="bar"/>
        <c:grouping val="clustered"/>
        <c:varyColors val="0"/>
        <c:ser>
          <c:idx val="0"/>
          <c:order val="0"/>
          <c:tx>
            <c:strRef>
              <c:f>Tabelle1!$B$1</c:f>
              <c:strCache>
                <c:ptCount val="1"/>
                <c:pt idx="0">
                  <c:v>Auswertung der Befragten</c:v>
                </c:pt>
              </c:strCache>
            </c:strRef>
          </c:tx>
          <c:spPr>
            <a:solidFill>
              <a:schemeClr val="accent1"/>
            </a:solidFill>
            <a:ln>
              <a:noFill/>
            </a:ln>
            <a:effectLst/>
          </c:spPr>
          <c:invertIfNegative val="0"/>
          <c:dLbls>
            <c:dLbl>
              <c:idx val="0"/>
              <c:layout>
                <c:manualLayout>
                  <c:x val="-0.33641538510395669"/>
                  <c:y val="-2.8759969745417654E-3"/>
                </c:manualLayout>
              </c:layout>
              <c:tx>
                <c:rich>
                  <a:bodyPr/>
                  <a:lstStyle/>
                  <a:p>
                    <a:r>
                      <a:rPr lang="en-US"/>
                      <a:t>60,5 %</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AD08-496B-8A8A-7CB2CBE7C897}"/>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Tabelle1!$A$2:$A$6</c:f>
              <c:strCache>
                <c:ptCount val="5"/>
                <c:pt idx="0">
                  <c:v>Nichts davon</c:v>
                </c:pt>
                <c:pt idx="1">
                  <c:v>Mehr Transparenz</c:v>
                </c:pt>
                <c:pt idx="2">
                  <c:v>Mehr Sicherheit</c:v>
                </c:pt>
                <c:pt idx="3">
                  <c:v>Mehr Flexibilität und Verfügbarkeit</c:v>
                </c:pt>
                <c:pt idx="4">
                  <c:v>Mehr Leistung/Rendite</c:v>
                </c:pt>
              </c:strCache>
            </c:strRef>
          </c:cat>
          <c:val>
            <c:numRef>
              <c:f>Tabelle1!$B$2:$B$6</c:f>
              <c:numCache>
                <c:formatCode>General</c:formatCode>
                <c:ptCount val="5"/>
                <c:pt idx="0">
                  <c:v>6.6</c:v>
                </c:pt>
                <c:pt idx="1">
                  <c:v>32.1</c:v>
                </c:pt>
                <c:pt idx="2">
                  <c:v>36</c:v>
                </c:pt>
                <c:pt idx="3">
                  <c:v>38.1</c:v>
                </c:pt>
                <c:pt idx="4">
                  <c:v>60.5</c:v>
                </c:pt>
              </c:numCache>
            </c:numRef>
          </c:val>
          <c:extLst>
            <c:ext xmlns:c16="http://schemas.microsoft.com/office/drawing/2014/chart" uri="{C3380CC4-5D6E-409C-BE32-E72D297353CC}">
              <c16:uniqueId val="{00000000-AD08-496B-8A8A-7CB2CBE7C897}"/>
            </c:ext>
          </c:extLst>
        </c:ser>
        <c:dLbls>
          <c:showLegendKey val="0"/>
          <c:showVal val="0"/>
          <c:showCatName val="0"/>
          <c:showSerName val="0"/>
          <c:showPercent val="0"/>
          <c:showBubbleSize val="0"/>
        </c:dLbls>
        <c:gapWidth val="182"/>
        <c:axId val="720592016"/>
        <c:axId val="720587752"/>
      </c:barChart>
      <c:catAx>
        <c:axId val="7205920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e-DE"/>
          </a:p>
        </c:txPr>
        <c:crossAx val="720587752"/>
        <c:crosses val="autoZero"/>
        <c:auto val="1"/>
        <c:lblAlgn val="ctr"/>
        <c:lblOffset val="100"/>
        <c:noMultiLvlLbl val="0"/>
      </c:catAx>
      <c:valAx>
        <c:axId val="720587752"/>
        <c:scaling>
          <c:orientation val="minMax"/>
        </c:scaling>
        <c:delete val="1"/>
        <c:axPos val="b"/>
        <c:numFmt formatCode="General" sourceLinked="1"/>
        <c:majorTickMark val="none"/>
        <c:minorTickMark val="none"/>
        <c:tickLblPos val="nextTo"/>
        <c:crossAx val="720592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solidFill>
                <a:latin typeface="+mn-lt"/>
                <a:ea typeface="+mn-ea"/>
                <a:cs typeface="+mn-cs"/>
              </a:defRPr>
            </a:pPr>
            <a:r>
              <a:rPr lang="de-DE" sz="1400" b="1">
                <a:solidFill>
                  <a:schemeClr val="tx1"/>
                </a:solidFill>
              </a:rPr>
              <a:t>Wie</a:t>
            </a:r>
            <a:r>
              <a:rPr lang="de-DE" sz="1400" b="1" baseline="0">
                <a:solidFill>
                  <a:schemeClr val="tx1"/>
                </a:solidFill>
              </a:rPr>
              <a:t> wichtig sind Ihrer Meinung nach die folgenden Aspekte der betrieblichen Altersversorgung?</a:t>
            </a:r>
            <a:endParaRPr lang="de-DE" sz="1400" b="1">
              <a:solidFill>
                <a:schemeClr val="tx1"/>
              </a:solidFill>
            </a:endParaRPr>
          </a:p>
        </c:rich>
      </c:tx>
      <c:layout>
        <c:manualLayout>
          <c:xMode val="edge"/>
          <c:yMode val="edge"/>
          <c:x val="6.737478286091346E-2"/>
          <c:y val="0.57951371535319773"/>
        </c:manualLayout>
      </c:layout>
      <c:overlay val="0"/>
      <c:spPr>
        <a:noFill/>
        <a:ln>
          <a:noFill/>
        </a:ln>
        <a:effectLst/>
      </c:spPr>
      <c:txPr>
        <a:bodyPr rot="0" spcFirstLastPara="1" vertOverflow="ellipsis" vert="horz" wrap="square" anchor="ctr" anchorCtr="1"/>
        <a:lstStyle/>
        <a:p>
          <a:pPr>
            <a:defRPr sz="1862" b="1" i="0" u="none" strike="noStrike" kern="1200" spc="0" baseline="0">
              <a:solidFill>
                <a:schemeClr val="tx1"/>
              </a:solidFill>
              <a:latin typeface="+mn-lt"/>
              <a:ea typeface="+mn-ea"/>
              <a:cs typeface="+mn-cs"/>
            </a:defRPr>
          </a:pPr>
          <a:endParaRPr lang="de-DE"/>
        </a:p>
      </c:txPr>
    </c:title>
    <c:autoTitleDeleted val="0"/>
    <c:plotArea>
      <c:layout>
        <c:manualLayout>
          <c:layoutTarget val="inner"/>
          <c:xMode val="edge"/>
          <c:yMode val="edge"/>
          <c:x val="0.17613390205456259"/>
          <c:y val="0.69018909534403883"/>
          <c:w val="0.78011422738983771"/>
          <c:h val="0.25449320721408064"/>
        </c:manualLayout>
      </c:layout>
      <c:barChart>
        <c:barDir val="bar"/>
        <c:grouping val="stacked"/>
        <c:varyColors val="0"/>
        <c:ser>
          <c:idx val="0"/>
          <c:order val="0"/>
          <c:tx>
            <c:strRef>
              <c:f>Tabelle1!$B$1</c:f>
              <c:strCache>
                <c:ptCount val="1"/>
                <c:pt idx="0">
                  <c:v>sehr wichtig</c:v>
                </c:pt>
              </c:strCache>
            </c:strRef>
          </c:tx>
          <c:spPr>
            <a:solidFill>
              <a:schemeClr val="accent1"/>
            </a:solidFill>
            <a:ln>
              <a:noFill/>
            </a:ln>
            <a:effectLst/>
          </c:spPr>
          <c:invertIfNegative val="0"/>
          <c:dLbls>
            <c:dLbl>
              <c:idx val="0"/>
              <c:tx>
                <c:rich>
                  <a:bodyPr/>
                  <a:lstStyle/>
                  <a:p>
                    <a:r>
                      <a:rPr lang="en-US"/>
                      <a:t>58,6 %</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80F7-4FD3-9C75-81623814CFB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c:f>
              <c:strCache>
                <c:ptCount val="1"/>
                <c:pt idx="0">
                  <c:v>Größtmögliche Sicherheit</c:v>
                </c:pt>
              </c:strCache>
            </c:strRef>
          </c:cat>
          <c:val>
            <c:numRef>
              <c:f>Tabelle1!$B$2</c:f>
              <c:numCache>
                <c:formatCode>General</c:formatCode>
                <c:ptCount val="1"/>
                <c:pt idx="0">
                  <c:v>58.6</c:v>
                </c:pt>
              </c:numCache>
            </c:numRef>
          </c:val>
          <c:extLst>
            <c:ext xmlns:c16="http://schemas.microsoft.com/office/drawing/2014/chart" uri="{C3380CC4-5D6E-409C-BE32-E72D297353CC}">
              <c16:uniqueId val="{00000000-5687-4774-BD81-476D8B9292FC}"/>
            </c:ext>
          </c:extLst>
        </c:ser>
        <c:ser>
          <c:idx val="1"/>
          <c:order val="1"/>
          <c:tx>
            <c:strRef>
              <c:f>Tabelle1!$C$1</c:f>
              <c:strCache>
                <c:ptCount val="1"/>
                <c:pt idx="0">
                  <c:v>wichtig</c:v>
                </c:pt>
              </c:strCache>
            </c:strRef>
          </c:tx>
          <c:spPr>
            <a:solidFill>
              <a:schemeClr val="accent2"/>
            </a:solidFill>
            <a:ln>
              <a:noFill/>
            </a:ln>
            <a:effectLst/>
          </c:spPr>
          <c:invertIfNegative val="0"/>
          <c:dLbls>
            <c:dLbl>
              <c:idx val="0"/>
              <c:tx>
                <c:rich>
                  <a:bodyPr/>
                  <a:lstStyle/>
                  <a:p>
                    <a:r>
                      <a:rPr lang="en-US"/>
                      <a:t>34,2 %</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80F7-4FD3-9C75-81623814CFB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c:f>
              <c:strCache>
                <c:ptCount val="1"/>
                <c:pt idx="0">
                  <c:v>Größtmögliche Sicherheit</c:v>
                </c:pt>
              </c:strCache>
            </c:strRef>
          </c:cat>
          <c:val>
            <c:numRef>
              <c:f>Tabelle1!$C$2</c:f>
              <c:numCache>
                <c:formatCode>General</c:formatCode>
                <c:ptCount val="1"/>
                <c:pt idx="0">
                  <c:v>34.200000000000003</c:v>
                </c:pt>
              </c:numCache>
            </c:numRef>
          </c:val>
          <c:extLst>
            <c:ext xmlns:c16="http://schemas.microsoft.com/office/drawing/2014/chart" uri="{C3380CC4-5D6E-409C-BE32-E72D297353CC}">
              <c16:uniqueId val="{00000001-5687-4774-BD81-476D8B9292FC}"/>
            </c:ext>
          </c:extLst>
        </c:ser>
        <c:ser>
          <c:idx val="2"/>
          <c:order val="2"/>
          <c:tx>
            <c:strRef>
              <c:f>Tabelle1!$D$1</c:f>
              <c:strCache>
                <c:ptCount val="1"/>
                <c:pt idx="0">
                  <c:v>weniger wichtig</c:v>
                </c:pt>
              </c:strCache>
            </c:strRef>
          </c:tx>
          <c:spPr>
            <a:solidFill>
              <a:schemeClr val="accent3"/>
            </a:solidFill>
            <a:ln>
              <a:noFill/>
            </a:ln>
            <a:effectLst/>
          </c:spPr>
          <c:invertIfNegative val="0"/>
          <c:dLbls>
            <c:dLbl>
              <c:idx val="0"/>
              <c:tx>
                <c:rich>
                  <a:bodyPr/>
                  <a:lstStyle/>
                  <a:p>
                    <a:r>
                      <a:rPr lang="en-US"/>
                      <a:t>6,4 %</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80F7-4FD3-9C75-81623814CFB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c:f>
              <c:strCache>
                <c:ptCount val="1"/>
                <c:pt idx="0">
                  <c:v>Größtmögliche Sicherheit</c:v>
                </c:pt>
              </c:strCache>
            </c:strRef>
          </c:cat>
          <c:val>
            <c:numRef>
              <c:f>Tabelle1!$D$2</c:f>
              <c:numCache>
                <c:formatCode>General</c:formatCode>
                <c:ptCount val="1"/>
                <c:pt idx="0">
                  <c:v>6.4</c:v>
                </c:pt>
              </c:numCache>
            </c:numRef>
          </c:val>
          <c:extLst>
            <c:ext xmlns:c16="http://schemas.microsoft.com/office/drawing/2014/chart" uri="{C3380CC4-5D6E-409C-BE32-E72D297353CC}">
              <c16:uniqueId val="{00000002-5687-4774-BD81-476D8B9292FC}"/>
            </c:ext>
          </c:extLst>
        </c:ser>
        <c:ser>
          <c:idx val="3"/>
          <c:order val="3"/>
          <c:tx>
            <c:strRef>
              <c:f>Tabelle1!$E$1</c:f>
              <c:strCache>
                <c:ptCount val="1"/>
                <c:pt idx="0">
                  <c:v>unwichtig</c:v>
                </c:pt>
              </c:strCache>
            </c:strRef>
          </c:tx>
          <c:spPr>
            <a:solidFill>
              <a:schemeClr val="accent4"/>
            </a:solidFill>
            <a:ln>
              <a:noFill/>
            </a:ln>
            <a:effectLst/>
          </c:spPr>
          <c:invertIfNegative val="0"/>
          <c:dLbls>
            <c:dLbl>
              <c:idx val="0"/>
              <c:layout>
                <c:manualLayout>
                  <c:x val="4.535038255166917E-2"/>
                  <c:y val="0"/>
                </c:manualLayout>
              </c:layout>
              <c:tx>
                <c:rich>
                  <a:bodyPr/>
                  <a:lstStyle/>
                  <a:p>
                    <a:r>
                      <a:rPr lang="en-US"/>
                      <a:t>0,8 %</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5687-4774-BD81-476D8B9292F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c:f>
              <c:strCache>
                <c:ptCount val="1"/>
                <c:pt idx="0">
                  <c:v>Größtmögliche Sicherheit</c:v>
                </c:pt>
              </c:strCache>
            </c:strRef>
          </c:cat>
          <c:val>
            <c:numRef>
              <c:f>Tabelle1!$E$2</c:f>
              <c:numCache>
                <c:formatCode>General</c:formatCode>
                <c:ptCount val="1"/>
                <c:pt idx="0">
                  <c:v>0.8</c:v>
                </c:pt>
              </c:numCache>
            </c:numRef>
          </c:val>
          <c:extLst>
            <c:ext xmlns:c16="http://schemas.microsoft.com/office/drawing/2014/chart" uri="{C3380CC4-5D6E-409C-BE32-E72D297353CC}">
              <c16:uniqueId val="{00000004-5687-4774-BD81-476D8B9292FC}"/>
            </c:ext>
          </c:extLst>
        </c:ser>
        <c:dLbls>
          <c:showLegendKey val="0"/>
          <c:showVal val="0"/>
          <c:showCatName val="0"/>
          <c:showSerName val="0"/>
          <c:showPercent val="0"/>
          <c:showBubbleSize val="0"/>
        </c:dLbls>
        <c:gapWidth val="150"/>
        <c:overlap val="100"/>
        <c:axId val="1051250976"/>
        <c:axId val="1051258848"/>
      </c:barChart>
      <c:catAx>
        <c:axId val="10512509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e-DE"/>
          </a:p>
        </c:txPr>
        <c:crossAx val="1051258848"/>
        <c:crosses val="autoZero"/>
        <c:auto val="1"/>
        <c:lblAlgn val="ctr"/>
        <c:lblOffset val="100"/>
        <c:noMultiLvlLbl val="0"/>
      </c:catAx>
      <c:valAx>
        <c:axId val="1051258848"/>
        <c:scaling>
          <c:orientation val="minMax"/>
        </c:scaling>
        <c:delete val="1"/>
        <c:axPos val="b"/>
        <c:numFmt formatCode="General" sourceLinked="1"/>
        <c:majorTickMark val="none"/>
        <c:minorTickMark val="none"/>
        <c:tickLblPos val="nextTo"/>
        <c:crossAx val="1051250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solidFill>
                <a:latin typeface="+mn-lt"/>
                <a:ea typeface="+mn-ea"/>
                <a:cs typeface="+mn-cs"/>
              </a:defRPr>
            </a:pPr>
            <a:r>
              <a:rPr lang="de-DE" sz="1400" b="1" dirty="0">
                <a:solidFill>
                  <a:schemeClr val="tx1"/>
                </a:solidFill>
              </a:rPr>
              <a:t>Betriebsrenten:</a:t>
            </a:r>
            <a:r>
              <a:rPr lang="de-DE" sz="1400" b="1" baseline="0" dirty="0">
                <a:solidFill>
                  <a:schemeClr val="tx1"/>
                </a:solidFill>
              </a:rPr>
              <a:t> Vor allem junge </a:t>
            </a:r>
            <a:r>
              <a:rPr lang="de-DE" sz="1400" b="1" i="0" u="none" strike="noStrike" kern="1200" spc="0" baseline="0" dirty="0">
                <a:solidFill>
                  <a:schemeClr val="tx1"/>
                </a:solidFill>
                <a:latin typeface="+mn-lt"/>
                <a:ea typeface="+mn-ea"/>
                <a:cs typeface="+mn-cs"/>
              </a:rPr>
              <a:t>Arbeitnehmer sind schlecht </a:t>
            </a:r>
            <a:r>
              <a:rPr lang="de-DE" sz="1400" b="1" baseline="0" dirty="0">
                <a:solidFill>
                  <a:schemeClr val="tx1"/>
                </a:solidFill>
              </a:rPr>
              <a:t>informiert (Angaben in %)</a:t>
            </a:r>
            <a:endParaRPr lang="de-DE" sz="1400" b="1" dirty="0">
              <a:solidFill>
                <a:schemeClr val="tx1"/>
              </a:solidFill>
            </a:endParaRP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tx1"/>
              </a:solidFill>
              <a:latin typeface="+mn-lt"/>
              <a:ea typeface="+mn-ea"/>
              <a:cs typeface="+mn-cs"/>
            </a:defRPr>
          </a:pPr>
          <a:endParaRPr lang="de-DE"/>
        </a:p>
      </c:txPr>
    </c:title>
    <c:autoTitleDeleted val="0"/>
    <c:plotArea>
      <c:layout/>
      <c:barChart>
        <c:barDir val="col"/>
        <c:grouping val="clustered"/>
        <c:varyColors val="0"/>
        <c:ser>
          <c:idx val="0"/>
          <c:order val="0"/>
          <c:tx>
            <c:strRef>
              <c:f>Tabelle1!$B$1</c:f>
              <c:strCache>
                <c:ptCount val="1"/>
                <c:pt idx="0">
                  <c:v>Mein Arbeitgeber gewährt keine Betriebsrente.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Tabelle1!$A$2:$A$6</c:f>
              <c:strCache>
                <c:ptCount val="5"/>
                <c:pt idx="0">
                  <c:v>60 bis 65 Jahre</c:v>
                </c:pt>
                <c:pt idx="1">
                  <c:v>50 bis 59 Jahre</c:v>
                </c:pt>
                <c:pt idx="2">
                  <c:v>40 bis 49 Jahre</c:v>
                </c:pt>
                <c:pt idx="3">
                  <c:v>30 bis 39 Jahre</c:v>
                </c:pt>
                <c:pt idx="4">
                  <c:v>18 bis 29 Jahre</c:v>
                </c:pt>
              </c:strCache>
            </c:strRef>
          </c:cat>
          <c:val>
            <c:numRef>
              <c:f>Tabelle1!$B$2:$B$6</c:f>
              <c:numCache>
                <c:formatCode>General</c:formatCode>
                <c:ptCount val="5"/>
                <c:pt idx="0">
                  <c:v>13.6</c:v>
                </c:pt>
                <c:pt idx="1">
                  <c:v>15.2</c:v>
                </c:pt>
                <c:pt idx="2">
                  <c:v>13.5</c:v>
                </c:pt>
                <c:pt idx="3">
                  <c:v>10.1</c:v>
                </c:pt>
                <c:pt idx="4">
                  <c:v>5.7</c:v>
                </c:pt>
              </c:numCache>
            </c:numRef>
          </c:val>
          <c:extLst>
            <c:ext xmlns:c16="http://schemas.microsoft.com/office/drawing/2014/chart" uri="{C3380CC4-5D6E-409C-BE32-E72D297353CC}">
              <c16:uniqueId val="{00000000-E6E4-4C48-BB7B-3E6DA6BFA851}"/>
            </c:ext>
          </c:extLst>
        </c:ser>
        <c:ser>
          <c:idx val="1"/>
          <c:order val="1"/>
          <c:tx>
            <c:strRef>
              <c:f>Tabelle1!$C$1</c:f>
              <c:strCache>
                <c:ptCount val="1"/>
                <c:pt idx="0">
                  <c:v>Ich weiß nicht, ob eine Betriebsrente gewährt wird.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Tabelle1!$A$2:$A$6</c:f>
              <c:strCache>
                <c:ptCount val="5"/>
                <c:pt idx="0">
                  <c:v>60 bis 65 Jahre</c:v>
                </c:pt>
                <c:pt idx="1">
                  <c:v>50 bis 59 Jahre</c:v>
                </c:pt>
                <c:pt idx="2">
                  <c:v>40 bis 49 Jahre</c:v>
                </c:pt>
                <c:pt idx="3">
                  <c:v>30 bis 39 Jahre</c:v>
                </c:pt>
                <c:pt idx="4">
                  <c:v>18 bis 29 Jahre</c:v>
                </c:pt>
              </c:strCache>
            </c:strRef>
          </c:cat>
          <c:val>
            <c:numRef>
              <c:f>Tabelle1!$C$2:$C$6</c:f>
              <c:numCache>
                <c:formatCode>General</c:formatCode>
                <c:ptCount val="5"/>
                <c:pt idx="0">
                  <c:v>1.5</c:v>
                </c:pt>
                <c:pt idx="1">
                  <c:v>6.5</c:v>
                </c:pt>
                <c:pt idx="2">
                  <c:v>6.9</c:v>
                </c:pt>
                <c:pt idx="3">
                  <c:v>13.2</c:v>
                </c:pt>
                <c:pt idx="4">
                  <c:v>12.6</c:v>
                </c:pt>
              </c:numCache>
            </c:numRef>
          </c:val>
          <c:extLst>
            <c:ext xmlns:c16="http://schemas.microsoft.com/office/drawing/2014/chart" uri="{C3380CC4-5D6E-409C-BE32-E72D297353CC}">
              <c16:uniqueId val="{00000001-E6E4-4C48-BB7B-3E6DA6BFA851}"/>
            </c:ext>
          </c:extLst>
        </c:ser>
        <c:ser>
          <c:idx val="2"/>
          <c:order val="2"/>
          <c:tx>
            <c:strRef>
              <c:f>Tabelle1!$D$1</c:f>
              <c:strCache>
                <c:ptCount val="1"/>
                <c:pt idx="0">
                  <c:v>Ich weiß, dass es eine Betriebsrente gibt, kenne aber keine Einzelheiten.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Tabelle1!$A$2:$A$6</c:f>
              <c:strCache>
                <c:ptCount val="5"/>
                <c:pt idx="0">
                  <c:v>60 bis 65 Jahre</c:v>
                </c:pt>
                <c:pt idx="1">
                  <c:v>50 bis 59 Jahre</c:v>
                </c:pt>
                <c:pt idx="2">
                  <c:v>40 bis 49 Jahre</c:v>
                </c:pt>
                <c:pt idx="3">
                  <c:v>30 bis 39 Jahre</c:v>
                </c:pt>
                <c:pt idx="4">
                  <c:v>18 bis 29 Jahre</c:v>
                </c:pt>
              </c:strCache>
            </c:strRef>
          </c:cat>
          <c:val>
            <c:numRef>
              <c:f>Tabelle1!$D$2:$D$6</c:f>
              <c:numCache>
                <c:formatCode>General</c:formatCode>
                <c:ptCount val="5"/>
                <c:pt idx="0">
                  <c:v>22.7</c:v>
                </c:pt>
                <c:pt idx="1">
                  <c:v>28.2</c:v>
                </c:pt>
                <c:pt idx="2">
                  <c:v>34.700000000000003</c:v>
                </c:pt>
                <c:pt idx="3">
                  <c:v>38</c:v>
                </c:pt>
                <c:pt idx="4">
                  <c:v>51.6</c:v>
                </c:pt>
              </c:numCache>
            </c:numRef>
          </c:val>
          <c:extLst>
            <c:ext xmlns:c16="http://schemas.microsoft.com/office/drawing/2014/chart" uri="{C3380CC4-5D6E-409C-BE32-E72D297353CC}">
              <c16:uniqueId val="{00000002-E6E4-4C48-BB7B-3E6DA6BFA851}"/>
            </c:ext>
          </c:extLst>
        </c:ser>
        <c:ser>
          <c:idx val="3"/>
          <c:order val="3"/>
          <c:tx>
            <c:strRef>
              <c:f>Tabelle1!$E$1</c:f>
              <c:strCache>
                <c:ptCount val="1"/>
                <c:pt idx="0">
                  <c:v>Ich kenne die Höhe der Betriebsrente und meiner Ansprüche.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Tabelle1!$A$2:$A$6</c:f>
              <c:strCache>
                <c:ptCount val="5"/>
                <c:pt idx="0">
                  <c:v>60 bis 65 Jahre</c:v>
                </c:pt>
                <c:pt idx="1">
                  <c:v>50 bis 59 Jahre</c:v>
                </c:pt>
                <c:pt idx="2">
                  <c:v>40 bis 49 Jahre</c:v>
                </c:pt>
                <c:pt idx="3">
                  <c:v>30 bis 39 Jahre</c:v>
                </c:pt>
                <c:pt idx="4">
                  <c:v>18 bis 29 Jahre</c:v>
                </c:pt>
              </c:strCache>
            </c:strRef>
          </c:cat>
          <c:val>
            <c:numRef>
              <c:f>Tabelle1!$E$2:$E$6</c:f>
              <c:numCache>
                <c:formatCode>General</c:formatCode>
                <c:ptCount val="5"/>
                <c:pt idx="0">
                  <c:v>62.1</c:v>
                </c:pt>
                <c:pt idx="1">
                  <c:v>50.2</c:v>
                </c:pt>
                <c:pt idx="2">
                  <c:v>44.9</c:v>
                </c:pt>
                <c:pt idx="3">
                  <c:v>38.799999999999997</c:v>
                </c:pt>
                <c:pt idx="4">
                  <c:v>30.2</c:v>
                </c:pt>
              </c:numCache>
            </c:numRef>
          </c:val>
          <c:extLst>
            <c:ext xmlns:c16="http://schemas.microsoft.com/office/drawing/2014/chart" uri="{C3380CC4-5D6E-409C-BE32-E72D297353CC}">
              <c16:uniqueId val="{00000004-E6E4-4C48-BB7B-3E6DA6BFA851}"/>
            </c:ext>
          </c:extLst>
        </c:ser>
        <c:dLbls>
          <c:showLegendKey val="0"/>
          <c:showVal val="0"/>
          <c:showCatName val="0"/>
          <c:showSerName val="0"/>
          <c:showPercent val="0"/>
          <c:showBubbleSize val="0"/>
        </c:dLbls>
        <c:gapWidth val="219"/>
        <c:overlap val="-27"/>
        <c:axId val="1303816512"/>
        <c:axId val="1303822088"/>
      </c:barChart>
      <c:catAx>
        <c:axId val="1303816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e-DE"/>
          </a:p>
        </c:txPr>
        <c:crossAx val="1303822088"/>
        <c:crosses val="autoZero"/>
        <c:auto val="1"/>
        <c:lblAlgn val="ctr"/>
        <c:lblOffset val="100"/>
        <c:noMultiLvlLbl val="0"/>
      </c:catAx>
      <c:valAx>
        <c:axId val="1303822088"/>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303816512"/>
        <c:crosses val="autoZero"/>
        <c:crossBetween val="between"/>
      </c:valAx>
      <c:spPr>
        <a:noFill/>
        <a:ln>
          <a:noFill/>
        </a:ln>
        <a:effectLst/>
      </c:spPr>
    </c:plotArea>
    <c:legend>
      <c:legendPos val="b"/>
      <c:layout>
        <c:manualLayout>
          <c:xMode val="edge"/>
          <c:yMode val="edge"/>
          <c:x val="0.39730429028449554"/>
          <c:y val="0.78370653229487452"/>
          <c:w val="0.5628495490765858"/>
          <c:h val="0.19801971603943208"/>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userShapes r:id="rId4"/>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solidFill>
                <a:latin typeface="+mn-lt"/>
                <a:ea typeface="+mn-ea"/>
                <a:cs typeface="+mn-cs"/>
              </a:defRPr>
            </a:pPr>
            <a:r>
              <a:rPr lang="de-DE" sz="1400" b="1" dirty="0">
                <a:solidFill>
                  <a:schemeClr val="tx1"/>
                </a:solidFill>
              </a:rPr>
              <a:t>Positive Grundhaltung zur Investition in die Alterssicherung</a:t>
            </a:r>
            <a:r>
              <a:rPr lang="de-DE" sz="1400" b="1" baseline="0" dirty="0">
                <a:solidFill>
                  <a:schemeClr val="tx1"/>
                </a:solidFill>
              </a:rPr>
              <a:t> </a:t>
            </a:r>
            <a:br>
              <a:rPr lang="de-DE" sz="1400" b="1" baseline="0" dirty="0">
                <a:solidFill>
                  <a:schemeClr val="tx1"/>
                </a:solidFill>
              </a:rPr>
            </a:br>
            <a:r>
              <a:rPr lang="de-DE" sz="1400" b="1" baseline="0" dirty="0">
                <a:solidFill>
                  <a:schemeClr val="tx1"/>
                </a:solidFill>
              </a:rPr>
              <a:t>(Angaben in %)</a:t>
            </a:r>
            <a:endParaRPr lang="de-DE" sz="1400" b="1" dirty="0">
              <a:solidFill>
                <a:schemeClr val="tx1"/>
              </a:solidFill>
            </a:endParaRPr>
          </a:p>
        </c:rich>
      </c:tx>
      <c:layout>
        <c:manualLayout>
          <c:xMode val="edge"/>
          <c:yMode val="edge"/>
          <c:x val="0.11871393703820608"/>
          <c:y val="4.8550780333573844E-2"/>
        </c:manualLayout>
      </c:layout>
      <c:overlay val="0"/>
      <c:spPr>
        <a:noFill/>
        <a:ln>
          <a:noFill/>
        </a:ln>
        <a:effectLst/>
      </c:spPr>
      <c:txPr>
        <a:bodyPr rot="0" spcFirstLastPara="1" vertOverflow="ellipsis" vert="horz" wrap="square" anchor="ctr" anchorCtr="1"/>
        <a:lstStyle/>
        <a:p>
          <a:pPr>
            <a:defRPr sz="1862" b="1" i="0" u="none" strike="noStrike" kern="1200" spc="0" baseline="0">
              <a:solidFill>
                <a:schemeClr val="tx1"/>
              </a:solidFill>
              <a:latin typeface="+mn-lt"/>
              <a:ea typeface="+mn-ea"/>
              <a:cs typeface="+mn-cs"/>
            </a:defRPr>
          </a:pPr>
          <a:endParaRPr lang="de-DE"/>
        </a:p>
      </c:txPr>
    </c:title>
    <c:autoTitleDeleted val="0"/>
    <c:plotArea>
      <c:layout>
        <c:manualLayout>
          <c:layoutTarget val="inner"/>
          <c:xMode val="edge"/>
          <c:yMode val="edge"/>
          <c:x val="2.2739585448916251E-2"/>
          <c:y val="0.12730525664308678"/>
          <c:w val="0.8765565361344545"/>
          <c:h val="0.66043548017788134"/>
        </c:manualLayout>
      </c:layout>
      <c:barChart>
        <c:barDir val="col"/>
        <c:grouping val="stacked"/>
        <c:varyColors val="0"/>
        <c:ser>
          <c:idx val="0"/>
          <c:order val="0"/>
          <c:tx>
            <c:strRef>
              <c:f>Tabelle1!$B$1</c:f>
              <c:strCache>
                <c:ptCount val="1"/>
                <c:pt idx="0">
                  <c:v>weniger als 2 %</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Tabelle1!$A$2:$A$5</c:f>
              <c:strCache>
                <c:ptCount val="3"/>
                <c:pt idx="0">
                  <c:v>18-24 Jahre</c:v>
                </c:pt>
                <c:pt idx="1">
                  <c:v>25-29 Jahre</c:v>
                </c:pt>
                <c:pt idx="2">
                  <c:v>30-35 Jahre</c:v>
                </c:pt>
              </c:strCache>
            </c:strRef>
          </c:cat>
          <c:val>
            <c:numRef>
              <c:f>Tabelle1!$B$2:$B$5</c:f>
              <c:numCache>
                <c:formatCode>0.00%</c:formatCode>
                <c:ptCount val="4"/>
                <c:pt idx="0">
                  <c:v>0.24099999999999999</c:v>
                </c:pt>
                <c:pt idx="1">
                  <c:v>0.26100000000000001</c:v>
                </c:pt>
                <c:pt idx="2">
                  <c:v>0.30199999999999999</c:v>
                </c:pt>
              </c:numCache>
            </c:numRef>
          </c:val>
          <c:extLst>
            <c:ext xmlns:c16="http://schemas.microsoft.com/office/drawing/2014/chart" uri="{C3380CC4-5D6E-409C-BE32-E72D297353CC}">
              <c16:uniqueId val="{00000000-E6E4-4C48-BB7B-3E6DA6BFA851}"/>
            </c:ext>
          </c:extLst>
        </c:ser>
        <c:ser>
          <c:idx val="1"/>
          <c:order val="1"/>
          <c:tx>
            <c:strRef>
              <c:f>Tabelle1!$C$1</c:f>
              <c:strCache>
                <c:ptCount val="1"/>
                <c:pt idx="0">
                  <c:v>2 % bis unter 4 %</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Tabelle1!$A$2:$A$5</c:f>
              <c:strCache>
                <c:ptCount val="3"/>
                <c:pt idx="0">
                  <c:v>18-24 Jahre</c:v>
                </c:pt>
                <c:pt idx="1">
                  <c:v>25-29 Jahre</c:v>
                </c:pt>
                <c:pt idx="2">
                  <c:v>30-35 Jahre</c:v>
                </c:pt>
              </c:strCache>
            </c:strRef>
          </c:cat>
          <c:val>
            <c:numRef>
              <c:f>Tabelle1!$C$2:$C$5</c:f>
              <c:numCache>
                <c:formatCode>0.00%</c:formatCode>
                <c:ptCount val="4"/>
                <c:pt idx="0">
                  <c:v>0.49399999999999999</c:v>
                </c:pt>
                <c:pt idx="1">
                  <c:v>0.52300000000000002</c:v>
                </c:pt>
                <c:pt idx="2">
                  <c:v>0.47499999999999998</c:v>
                </c:pt>
              </c:numCache>
            </c:numRef>
          </c:val>
          <c:extLst>
            <c:ext xmlns:c16="http://schemas.microsoft.com/office/drawing/2014/chart" uri="{C3380CC4-5D6E-409C-BE32-E72D297353CC}">
              <c16:uniqueId val="{00000001-E6E4-4C48-BB7B-3E6DA6BFA851}"/>
            </c:ext>
          </c:extLst>
        </c:ser>
        <c:ser>
          <c:idx val="2"/>
          <c:order val="2"/>
          <c:tx>
            <c:strRef>
              <c:f>Tabelle1!$D$1</c:f>
              <c:strCache>
                <c:ptCount val="1"/>
                <c:pt idx="0">
                  <c:v>4 % - 8 % </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Tabelle1!$A$2:$A$5</c:f>
              <c:strCache>
                <c:ptCount val="3"/>
                <c:pt idx="0">
                  <c:v>18-24 Jahre</c:v>
                </c:pt>
                <c:pt idx="1">
                  <c:v>25-29 Jahre</c:v>
                </c:pt>
                <c:pt idx="2">
                  <c:v>30-35 Jahre</c:v>
                </c:pt>
              </c:strCache>
            </c:strRef>
          </c:cat>
          <c:val>
            <c:numRef>
              <c:f>Tabelle1!$D$2:$D$5</c:f>
              <c:numCache>
                <c:formatCode>0.00%</c:formatCode>
                <c:ptCount val="4"/>
                <c:pt idx="0">
                  <c:v>0.16300000000000001</c:v>
                </c:pt>
                <c:pt idx="1">
                  <c:v>0.121</c:v>
                </c:pt>
                <c:pt idx="2">
                  <c:v>0.11899999999999999</c:v>
                </c:pt>
              </c:numCache>
            </c:numRef>
          </c:val>
          <c:extLst>
            <c:ext xmlns:c16="http://schemas.microsoft.com/office/drawing/2014/chart" uri="{C3380CC4-5D6E-409C-BE32-E72D297353CC}">
              <c16:uniqueId val="{00000002-E6E4-4C48-BB7B-3E6DA6BFA851}"/>
            </c:ext>
          </c:extLst>
        </c:ser>
        <c:ser>
          <c:idx val="3"/>
          <c:order val="3"/>
          <c:tx>
            <c:strRef>
              <c:f>Tabelle1!$E$1</c:f>
              <c:strCache>
                <c:ptCount val="1"/>
                <c:pt idx="0">
                  <c:v>Mehr als 8 %</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Tabelle1!$A$2:$A$5</c:f>
              <c:strCache>
                <c:ptCount val="3"/>
                <c:pt idx="0">
                  <c:v>18-24 Jahre</c:v>
                </c:pt>
                <c:pt idx="1">
                  <c:v>25-29 Jahre</c:v>
                </c:pt>
                <c:pt idx="2">
                  <c:v>30-35 Jahre</c:v>
                </c:pt>
              </c:strCache>
            </c:strRef>
          </c:cat>
          <c:val>
            <c:numRef>
              <c:f>Tabelle1!$E$2:$E$5</c:f>
              <c:numCache>
                <c:formatCode>0.00%</c:formatCode>
                <c:ptCount val="4"/>
                <c:pt idx="0">
                  <c:v>1.7999999999999999E-2</c:v>
                </c:pt>
                <c:pt idx="1">
                  <c:v>1.4999999999999999E-2</c:v>
                </c:pt>
                <c:pt idx="2">
                  <c:v>2.1000000000000001E-2</c:v>
                </c:pt>
              </c:numCache>
            </c:numRef>
          </c:val>
          <c:extLst>
            <c:ext xmlns:c16="http://schemas.microsoft.com/office/drawing/2014/chart" uri="{C3380CC4-5D6E-409C-BE32-E72D297353CC}">
              <c16:uniqueId val="{00000004-E6E4-4C48-BB7B-3E6DA6BFA851}"/>
            </c:ext>
          </c:extLst>
        </c:ser>
        <c:ser>
          <c:idx val="4"/>
          <c:order val="4"/>
          <c:tx>
            <c:strRef>
              <c:f>Tabelle1!$F$1</c:f>
              <c:strCache>
                <c:ptCount val="1"/>
                <c:pt idx="0">
                  <c:v>Weiß nicht</c:v>
                </c:pt>
              </c:strCache>
            </c:strRef>
          </c:tx>
          <c:spPr>
            <a:solidFill>
              <a:schemeClr val="accent5"/>
            </a:solidFill>
            <a:ln>
              <a:noFill/>
            </a:ln>
            <a:effectLst/>
          </c:spPr>
          <c:invertIfNegative val="0"/>
          <c:dLbls>
            <c:dLbl>
              <c:idx val="0"/>
              <c:layout>
                <c:manualLayout>
                  <c:x val="1.7851833994811559E-3"/>
                  <c:y val="-3.809524523720383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B74-4936-AD38-A3B152BBD7C2}"/>
                </c:ext>
              </c:extLst>
            </c:dLbl>
            <c:dLbl>
              <c:idx val="1"/>
              <c:layout>
                <c:manualLayout>
                  <c:x val="1.78514698366689E-3"/>
                  <c:y val="-4.3614616662112748E-2"/>
                </c:manualLayout>
              </c:layout>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2"/>
                      </a:solidFill>
                      <a:latin typeface="+mn-lt"/>
                      <a:ea typeface="+mn-ea"/>
                      <a:cs typeface="+mn-cs"/>
                    </a:defRPr>
                  </a:pPr>
                  <a:endParaRPr lang="de-DE"/>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B74-4936-AD38-A3B152BBD7C2}"/>
                </c:ext>
              </c:extLst>
            </c:dLbl>
            <c:dLbl>
              <c:idx val="2"/>
              <c:layout>
                <c:manualLayout>
                  <c:x val="-1.7851833994811722E-3"/>
                  <c:y val="-3.57142924098785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B74-4936-AD38-A3B152BBD7C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Tabelle1!$A$2:$A$5</c:f>
              <c:strCache>
                <c:ptCount val="3"/>
                <c:pt idx="0">
                  <c:v>18-24 Jahre</c:v>
                </c:pt>
                <c:pt idx="1">
                  <c:v>25-29 Jahre</c:v>
                </c:pt>
                <c:pt idx="2">
                  <c:v>30-35 Jahre</c:v>
                </c:pt>
              </c:strCache>
            </c:strRef>
          </c:cat>
          <c:val>
            <c:numRef>
              <c:f>Tabelle1!$F$2:$F$5</c:f>
              <c:numCache>
                <c:formatCode>0.00%</c:formatCode>
                <c:ptCount val="4"/>
                <c:pt idx="0">
                  <c:v>8.4000000000000005E-2</c:v>
                </c:pt>
                <c:pt idx="1">
                  <c:v>0.08</c:v>
                </c:pt>
                <c:pt idx="2">
                  <c:v>8.4000000000000005E-2</c:v>
                </c:pt>
              </c:numCache>
            </c:numRef>
          </c:val>
          <c:extLst>
            <c:ext xmlns:c16="http://schemas.microsoft.com/office/drawing/2014/chart" uri="{C3380CC4-5D6E-409C-BE32-E72D297353CC}">
              <c16:uniqueId val="{00000001-0B74-4936-AD38-A3B152BBD7C2}"/>
            </c:ext>
          </c:extLst>
        </c:ser>
        <c:dLbls>
          <c:showLegendKey val="0"/>
          <c:showVal val="0"/>
          <c:showCatName val="0"/>
          <c:showSerName val="0"/>
          <c:showPercent val="0"/>
          <c:showBubbleSize val="0"/>
        </c:dLbls>
        <c:gapWidth val="219"/>
        <c:overlap val="100"/>
        <c:axId val="1303816512"/>
        <c:axId val="1303822088"/>
      </c:barChart>
      <c:catAx>
        <c:axId val="1303816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e-DE"/>
          </a:p>
        </c:txPr>
        <c:crossAx val="1303822088"/>
        <c:crosses val="autoZero"/>
        <c:auto val="1"/>
        <c:lblAlgn val="ctr"/>
        <c:lblOffset val="100"/>
        <c:noMultiLvlLbl val="0"/>
      </c:catAx>
      <c:valAx>
        <c:axId val="1303822088"/>
        <c:scaling>
          <c:orientation val="minMax"/>
        </c:scaling>
        <c:delete val="1"/>
        <c:axPos val="l"/>
        <c:numFmt formatCode="0.00%" sourceLinked="1"/>
        <c:majorTickMark val="none"/>
        <c:minorTickMark val="none"/>
        <c:tickLblPos val="nextTo"/>
        <c:crossAx val="1303816512"/>
        <c:crosses val="autoZero"/>
        <c:crossBetween val="between"/>
      </c:valAx>
      <c:spPr>
        <a:noFill/>
        <a:ln w="25400">
          <a:noFill/>
        </a:ln>
        <a:effectLst/>
      </c:spPr>
    </c:plotArea>
    <c:legend>
      <c:legendPos val="b"/>
      <c:layout>
        <c:manualLayout>
          <c:xMode val="edge"/>
          <c:yMode val="edge"/>
          <c:x val="0.32220387265833822"/>
          <c:y val="0.88266045345574651"/>
          <c:w val="0.67520628993122522"/>
          <c:h val="0.1152669336657240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userShapes r:id="rId4"/>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solidFill>
                <a:latin typeface="+mn-lt"/>
                <a:ea typeface="+mn-ea"/>
                <a:cs typeface="+mn-cs"/>
              </a:defRPr>
            </a:pPr>
            <a:r>
              <a:rPr lang="de-DE" sz="1400" b="1">
                <a:solidFill>
                  <a:schemeClr val="tx1"/>
                </a:solidFill>
              </a:rPr>
              <a:t>Betriebsrente: Persönliche</a:t>
            </a:r>
            <a:r>
              <a:rPr lang="de-DE" sz="1400" b="1" baseline="0">
                <a:solidFill>
                  <a:schemeClr val="tx1"/>
                </a:solidFill>
              </a:rPr>
              <a:t> Beratung ist besonders jungen Arbeitnehmern wichtig</a:t>
            </a:r>
            <a:endParaRPr lang="de-DE" sz="1400" b="1">
              <a:solidFill>
                <a:schemeClr val="tx1"/>
              </a:solidFill>
            </a:endParaRP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tx1"/>
              </a:solidFill>
              <a:latin typeface="+mn-lt"/>
              <a:ea typeface="+mn-ea"/>
              <a:cs typeface="+mn-cs"/>
            </a:defRPr>
          </a:pPr>
          <a:endParaRPr lang="de-DE"/>
        </a:p>
      </c:txPr>
    </c:title>
    <c:autoTitleDeleted val="0"/>
    <c:plotArea>
      <c:layout/>
      <c:barChart>
        <c:barDir val="bar"/>
        <c:grouping val="clustered"/>
        <c:varyColors val="0"/>
        <c:ser>
          <c:idx val="0"/>
          <c:order val="0"/>
          <c:tx>
            <c:strRef>
              <c:f>Tabelle1!$B$1</c:f>
              <c:strCache>
                <c:ptCount val="1"/>
                <c:pt idx="0">
                  <c:v>18-24 Jahre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Tabelle1!$A$2:$A$6</c:f>
              <c:strCache>
                <c:ptCount val="5"/>
                <c:pt idx="0">
                  <c:v>Persönliche Beratung</c:v>
                </c:pt>
                <c:pt idx="1">
                  <c:v>Ein persönlicher Ordner mit allen wichtigen Informationen</c:v>
                </c:pt>
                <c:pt idx="2">
                  <c:v>Intranetseite zur Selbstinformation</c:v>
                </c:pt>
                <c:pt idx="3">
                  <c:v>Bestandteil von Betriebsversammlungen</c:v>
                </c:pt>
                <c:pt idx="4">
                  <c:v>Videos/Tutorials</c:v>
                </c:pt>
              </c:strCache>
            </c:strRef>
          </c:cat>
          <c:val>
            <c:numRef>
              <c:f>Tabelle1!$B$2:$B$6</c:f>
              <c:numCache>
                <c:formatCode>0.00%</c:formatCode>
                <c:ptCount val="5"/>
                <c:pt idx="0" formatCode="0%">
                  <c:v>0.37</c:v>
                </c:pt>
                <c:pt idx="1">
                  <c:v>0.32800000000000001</c:v>
                </c:pt>
                <c:pt idx="2" formatCode="0%">
                  <c:v>0.24</c:v>
                </c:pt>
                <c:pt idx="3">
                  <c:v>0.215</c:v>
                </c:pt>
                <c:pt idx="4">
                  <c:v>0.218</c:v>
                </c:pt>
              </c:numCache>
            </c:numRef>
          </c:val>
          <c:extLst>
            <c:ext xmlns:c16="http://schemas.microsoft.com/office/drawing/2014/chart" uri="{C3380CC4-5D6E-409C-BE32-E72D297353CC}">
              <c16:uniqueId val="{00000000-20D5-4195-A6E1-850699008D86}"/>
            </c:ext>
          </c:extLst>
        </c:ser>
        <c:ser>
          <c:idx val="1"/>
          <c:order val="1"/>
          <c:tx>
            <c:strRef>
              <c:f>Tabelle1!$C$1</c:f>
              <c:strCache>
                <c:ptCount val="1"/>
                <c:pt idx="0">
                  <c:v>25-29 Jahre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Tabelle1!$A$2:$A$6</c:f>
              <c:strCache>
                <c:ptCount val="5"/>
                <c:pt idx="0">
                  <c:v>Persönliche Beratung</c:v>
                </c:pt>
                <c:pt idx="1">
                  <c:v>Ein persönlicher Ordner mit allen wichtigen Informationen</c:v>
                </c:pt>
                <c:pt idx="2">
                  <c:v>Intranetseite zur Selbstinformation</c:v>
                </c:pt>
                <c:pt idx="3">
                  <c:v>Bestandteil von Betriebsversammlungen</c:v>
                </c:pt>
                <c:pt idx="4">
                  <c:v>Videos/Tutorials</c:v>
                </c:pt>
              </c:strCache>
            </c:strRef>
          </c:cat>
          <c:val>
            <c:numRef>
              <c:f>Tabelle1!$C$2:$C$6</c:f>
              <c:numCache>
                <c:formatCode>0%</c:formatCode>
                <c:ptCount val="5"/>
                <c:pt idx="0" formatCode="0.00%">
                  <c:v>0.439</c:v>
                </c:pt>
                <c:pt idx="1">
                  <c:v>0.35</c:v>
                </c:pt>
                <c:pt idx="2" formatCode="0.00%">
                  <c:v>0.307</c:v>
                </c:pt>
                <c:pt idx="3" formatCode="0.00%">
                  <c:v>0.20399999999999999</c:v>
                </c:pt>
                <c:pt idx="4" formatCode="0.00%">
                  <c:v>0.21099999999999999</c:v>
                </c:pt>
              </c:numCache>
            </c:numRef>
          </c:val>
          <c:extLst>
            <c:ext xmlns:c16="http://schemas.microsoft.com/office/drawing/2014/chart" uri="{C3380CC4-5D6E-409C-BE32-E72D297353CC}">
              <c16:uniqueId val="{00000001-20D5-4195-A6E1-850699008D86}"/>
            </c:ext>
          </c:extLst>
        </c:ser>
        <c:ser>
          <c:idx val="2"/>
          <c:order val="2"/>
          <c:tx>
            <c:strRef>
              <c:f>Tabelle1!$D$1</c:f>
              <c:strCache>
                <c:ptCount val="1"/>
                <c:pt idx="0">
                  <c:v>30-35 Jahre</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Tabelle1!$A$2:$A$6</c:f>
              <c:strCache>
                <c:ptCount val="5"/>
                <c:pt idx="0">
                  <c:v>Persönliche Beratung</c:v>
                </c:pt>
                <c:pt idx="1">
                  <c:v>Ein persönlicher Ordner mit allen wichtigen Informationen</c:v>
                </c:pt>
                <c:pt idx="2">
                  <c:v>Intranetseite zur Selbstinformation</c:v>
                </c:pt>
                <c:pt idx="3">
                  <c:v>Bestandteil von Betriebsversammlungen</c:v>
                </c:pt>
                <c:pt idx="4">
                  <c:v>Videos/Tutorials</c:v>
                </c:pt>
              </c:strCache>
            </c:strRef>
          </c:cat>
          <c:val>
            <c:numRef>
              <c:f>Tabelle1!$D$2:$D$6</c:f>
              <c:numCache>
                <c:formatCode>0.00%</c:formatCode>
                <c:ptCount val="5"/>
                <c:pt idx="0">
                  <c:v>0.432</c:v>
                </c:pt>
                <c:pt idx="1">
                  <c:v>0.39100000000000001</c:v>
                </c:pt>
                <c:pt idx="2" formatCode="0%">
                  <c:v>0.35</c:v>
                </c:pt>
                <c:pt idx="3">
                  <c:v>0.19700000000000001</c:v>
                </c:pt>
                <c:pt idx="4">
                  <c:v>0.16900000000000001</c:v>
                </c:pt>
              </c:numCache>
            </c:numRef>
          </c:val>
          <c:extLst>
            <c:ext xmlns:c16="http://schemas.microsoft.com/office/drawing/2014/chart" uri="{C3380CC4-5D6E-409C-BE32-E72D297353CC}">
              <c16:uniqueId val="{00000000-2859-47EC-BD89-7A02AE41D294}"/>
            </c:ext>
          </c:extLst>
        </c:ser>
        <c:dLbls>
          <c:showLegendKey val="0"/>
          <c:showVal val="1"/>
          <c:showCatName val="0"/>
          <c:showSerName val="0"/>
          <c:showPercent val="0"/>
          <c:showBubbleSize val="0"/>
        </c:dLbls>
        <c:gapWidth val="150"/>
        <c:overlap val="-25"/>
        <c:axId val="1426431720"/>
        <c:axId val="1426426800"/>
      </c:barChart>
      <c:catAx>
        <c:axId val="14264317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e-DE"/>
          </a:p>
        </c:txPr>
        <c:crossAx val="1426426800"/>
        <c:crosses val="autoZero"/>
        <c:auto val="1"/>
        <c:lblAlgn val="ctr"/>
        <c:lblOffset val="100"/>
        <c:noMultiLvlLbl val="0"/>
      </c:catAx>
      <c:valAx>
        <c:axId val="1426426800"/>
        <c:scaling>
          <c:orientation val="minMax"/>
        </c:scaling>
        <c:delete val="1"/>
        <c:axPos val="b"/>
        <c:numFmt formatCode="0%" sourceLinked="1"/>
        <c:majorTickMark val="none"/>
        <c:minorTickMark val="none"/>
        <c:tickLblPos val="nextTo"/>
        <c:crossAx val="142643172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8425282592851936"/>
          <c:y val="0.20152485641442763"/>
          <c:w val="0.43458385184369436"/>
          <c:h val="0.61287453594567687"/>
        </c:manualLayout>
      </c:layout>
      <c:doughnutChart>
        <c:varyColors val="1"/>
        <c:ser>
          <c:idx val="0"/>
          <c:order val="0"/>
          <c:spPr>
            <a:solidFill>
              <a:srgbClr val="51534A"/>
            </a:solidFill>
            <a:ln w="12700">
              <a:solidFill>
                <a:srgbClr val="F5F4F2"/>
              </a:solidFill>
            </a:ln>
          </c:spPr>
          <c:dPt>
            <c:idx val="0"/>
            <c:bubble3D val="0"/>
            <c:spPr>
              <a:solidFill>
                <a:srgbClr val="C00000"/>
              </a:solidFill>
              <a:ln w="12700">
                <a:solidFill>
                  <a:srgbClr val="F5F4F2"/>
                </a:solidFill>
              </a:ln>
            </c:spPr>
            <c:extLs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1-A927-4D06-A678-60446C7ACE9B}"/>
              </c:ext>
            </c:extLst>
          </c:dPt>
          <c:dPt>
            <c:idx val="1"/>
            <c:bubble3D val="0"/>
            <c:spPr>
              <a:solidFill>
                <a:srgbClr val="BA0C2F"/>
              </a:solidFill>
              <a:ln w="12700">
                <a:solidFill>
                  <a:srgbClr val="F5F4F2"/>
                </a:solidFill>
              </a:ln>
            </c:spPr>
            <c:extLs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3-A927-4D06-A678-60446C7ACE9B}"/>
              </c:ext>
            </c:extLst>
          </c:dPt>
          <c:dPt>
            <c:idx val="2"/>
            <c:bubble3D val="0"/>
            <c:spPr>
              <a:solidFill>
                <a:srgbClr val="9D2235"/>
              </a:solidFill>
              <a:ln w="12700">
                <a:solidFill>
                  <a:srgbClr val="F5F4F2"/>
                </a:solidFill>
              </a:ln>
            </c:spPr>
            <c:extLs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5-A927-4D06-A678-60446C7ACE9B}"/>
              </c:ext>
            </c:extLst>
          </c:dPt>
          <c:dPt>
            <c:idx val="3"/>
            <c:bubble3D val="0"/>
            <c:spPr>
              <a:solidFill>
                <a:srgbClr val="862633"/>
              </a:solidFill>
              <a:ln w="12700">
                <a:solidFill>
                  <a:srgbClr val="F5F4F2"/>
                </a:solidFill>
              </a:ln>
            </c:spPr>
            <c:extLs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7-A927-4D06-A678-60446C7ACE9B}"/>
              </c:ext>
            </c:extLst>
          </c:dPt>
          <c:dPt>
            <c:idx val="4"/>
            <c:bubble3D val="0"/>
            <c:spPr>
              <a:solidFill>
                <a:srgbClr val="BA0C2F"/>
              </a:solidFill>
              <a:ln w="12700">
                <a:solidFill>
                  <a:srgbClr val="F5F4F2"/>
                </a:solidFill>
              </a:ln>
            </c:spPr>
            <c:extLs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9-A927-4D06-A678-60446C7ACE9B}"/>
              </c:ext>
            </c:extLst>
          </c:dPt>
          <c:dPt>
            <c:idx val="5"/>
            <c:bubble3D val="0"/>
            <c:spPr>
              <a:solidFill>
                <a:srgbClr val="9D2235"/>
              </a:solidFill>
              <a:ln w="12700">
                <a:solidFill>
                  <a:srgbClr val="F5F4F2"/>
                </a:solidFill>
              </a:ln>
            </c:spPr>
            <c:extLs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B-A927-4D06-A678-60446C7ACE9B}"/>
              </c:ext>
            </c:extLst>
          </c:dPt>
          <c:dPt>
            <c:idx val="6"/>
            <c:bubble3D val="0"/>
            <c:spPr>
              <a:solidFill>
                <a:srgbClr val="862633"/>
              </a:solidFill>
              <a:ln w="12700">
                <a:solidFill>
                  <a:srgbClr val="F5F4F2"/>
                </a:solidFill>
              </a:ln>
            </c:spPr>
            <c:extLs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D-A927-4D06-A678-60446C7ACE9B}"/>
              </c:ext>
            </c:extLst>
          </c:dPt>
          <c:dPt>
            <c:idx val="7"/>
            <c:bubble3D val="0"/>
            <c:extLs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E-A927-4D06-A678-60446C7ACE9B}"/>
              </c:ext>
            </c:extLst>
          </c:dPt>
          <c:dPt>
            <c:idx val="8"/>
            <c:bubble3D val="0"/>
            <c:spPr>
              <a:solidFill>
                <a:srgbClr val="838271"/>
              </a:solidFill>
              <a:ln w="12700">
                <a:solidFill>
                  <a:srgbClr val="F5F4F2"/>
                </a:solidFill>
              </a:ln>
            </c:spPr>
            <c:extLs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10-A927-4D06-A678-60446C7ACE9B}"/>
              </c:ext>
            </c:extLst>
          </c:dPt>
          <c:dPt>
            <c:idx val="9"/>
            <c:bubble3D val="0"/>
            <c:spPr>
              <a:solidFill>
                <a:srgbClr val="F5F4F2"/>
              </a:solidFill>
              <a:ln w="12700">
                <a:solidFill>
                  <a:srgbClr val="F5F4F2"/>
                </a:solidFill>
              </a:ln>
            </c:spPr>
            <c:extLs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12-A927-4D06-A678-60446C7ACE9B}"/>
              </c:ext>
            </c:extLst>
          </c:dPt>
          <c:dPt>
            <c:idx val="10"/>
            <c:bubble3D val="0"/>
            <c:spPr>
              <a:solidFill>
                <a:srgbClr val="DCDDDB"/>
              </a:solidFill>
              <a:ln w="12700">
                <a:solidFill>
                  <a:srgbClr val="F5F4F2"/>
                </a:solidFill>
              </a:ln>
            </c:spPr>
            <c:extLs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14-A927-4D06-A678-60446C7ACE9B}"/>
              </c:ext>
            </c:extLst>
          </c:dPt>
          <c:dPt>
            <c:idx val="11"/>
            <c:bubble3D val="0"/>
            <c:spPr>
              <a:solidFill>
                <a:srgbClr val="4CC0AD"/>
              </a:solidFill>
              <a:ln w="12700">
                <a:solidFill>
                  <a:srgbClr val="F5F4F2"/>
                </a:solidFill>
              </a:ln>
            </c:spPr>
            <c:extLs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16-A927-4D06-A678-60446C7ACE9B}"/>
              </c:ext>
            </c:extLst>
          </c:dPt>
          <c:dPt>
            <c:idx val="12"/>
            <c:bubble3D val="0"/>
            <c:spPr>
              <a:solidFill>
                <a:srgbClr val="007E7F"/>
              </a:solidFill>
              <a:ln w="12700">
                <a:solidFill>
                  <a:srgbClr val="F5F4F2"/>
                </a:solidFill>
              </a:ln>
            </c:spPr>
            <c:extLs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18-A927-4D06-A678-60446C7ACE9B}"/>
              </c:ext>
            </c:extLst>
          </c:dPt>
          <c:dLbls>
            <c:dLbl>
              <c:idx val="0"/>
              <c:layout>
                <c:manualLayout>
                  <c:x val="0.10334386285565064"/>
                  <c:y val="-9.7711193612506783E-2"/>
                </c:manualLayout>
              </c:layout>
              <c:showLegendKey val="0"/>
              <c:showVal val="0"/>
              <c:showCatName val="1"/>
              <c:showSerName val="0"/>
              <c:showPercent val="1"/>
              <c:showBubbleSize val="0"/>
              <c:separator> </c:separator>
              <c:extLst xmlns:c15="http://schemas.microsoft.com/office/drawing/2012/chart" xmlns:c16="http://schemas.microsoft.com/office/drawing/2014/chart" xmlns:c14="http://schemas.microsoft.com/office/drawing/2007/8/2/chart" xmlns:mc="http://schemas.openxmlformats.org/markup-compatibility/2006">
                <c:ext xmlns:c15="http://schemas.microsoft.com/office/drawing/2012/chart" uri="{CE6537A1-D6FC-4f65-9D91-7224C49458BB}">
                  <c15:layout>
                    <c:manualLayout>
                      <c:w val="0.23418181818181819"/>
                      <c:h val="8.0996884735202487E-2"/>
                    </c:manualLayout>
                  </c15:layout>
                </c:ext>
                <c:ext xmlns:c16="http://schemas.microsoft.com/office/drawing/2014/chart" uri="{C3380CC4-5D6E-409C-BE32-E72D297353CC}">
                  <c16:uniqueId val="{00000001-A927-4D06-A678-60446C7ACE9B}"/>
                </c:ext>
              </c:extLst>
            </c:dLbl>
            <c:dLbl>
              <c:idx val="1"/>
              <c:layout>
                <c:manualLayout>
                  <c:x val="0.14959385153013599"/>
                  <c:y val="-6.5716070491239606E-2"/>
                </c:manualLayout>
              </c:layout>
              <c:showLegendKey val="0"/>
              <c:showVal val="0"/>
              <c:showCatName val="1"/>
              <c:showSerName val="0"/>
              <c:showPercent val="1"/>
              <c:showBubbleSize val="0"/>
              <c:separator> </c:separator>
              <c:extLst xmlns:c15="http://schemas.microsoft.com/office/drawing/2012/chart" xmlns:c16="http://schemas.microsoft.com/office/drawing/2014/chart" xmlns:c14="http://schemas.microsoft.com/office/drawing/2007/8/2/chart" xmlns:mc="http://schemas.openxmlformats.org/markup-compatibility/2006">
                <c:ext xmlns:c15="http://schemas.microsoft.com/office/drawing/2012/chart" uri="{CE6537A1-D6FC-4f65-9D91-7224C49458BB}">
                  <c15:layout>
                    <c:manualLayout>
                      <c:w val="0.23151515151515151"/>
                      <c:h val="8.0996884735202487E-2"/>
                    </c:manualLayout>
                  </c15:layout>
                </c:ext>
                <c:ext xmlns:c16="http://schemas.microsoft.com/office/drawing/2014/chart" uri="{C3380CC4-5D6E-409C-BE32-E72D297353CC}">
                  <c16:uniqueId val="{00000003-A927-4D06-A678-60446C7ACE9B}"/>
                </c:ext>
              </c:extLst>
            </c:dLbl>
            <c:dLbl>
              <c:idx val="2"/>
              <c:layout>
                <c:manualLayout>
                  <c:x val="0.14061909831386515"/>
                  <c:y val="-5.2556188049188504E-2"/>
                </c:manualLayout>
              </c:layout>
              <c:showLegendKey val="0"/>
              <c:showVal val="0"/>
              <c:showCatName val="1"/>
              <c:showSerName val="0"/>
              <c:showPercent val="1"/>
              <c:showBubbleSize val="0"/>
              <c:separator> </c:separator>
              <c:extLst xmlns:c15="http://schemas.microsoft.com/office/drawing/2012/chart" xmlns:c16="http://schemas.microsoft.com/office/drawing/2014/chart" xmlns:c14="http://schemas.microsoft.com/office/drawing/2007/8/2/chart" xmlns:mc="http://schemas.openxmlformats.org/markup-compatibility/2006">
                <c:ext xmlns:c15="http://schemas.microsoft.com/office/drawing/2012/chart" uri="{CE6537A1-D6FC-4f65-9D91-7224C49458BB}"/>
                <c:ext xmlns:c16="http://schemas.microsoft.com/office/drawing/2014/chart" uri="{C3380CC4-5D6E-409C-BE32-E72D297353CC}">
                  <c16:uniqueId val="{00000005-A927-4D06-A678-60446C7ACE9B}"/>
                </c:ext>
              </c:extLst>
            </c:dLbl>
            <c:dLbl>
              <c:idx val="3"/>
              <c:layout>
                <c:manualLayout>
                  <c:x val="0.19654135070945486"/>
                  <c:y val="-3.148506339995702E-2"/>
                </c:manualLayout>
              </c:layout>
              <c:showLegendKey val="0"/>
              <c:showVal val="0"/>
              <c:showCatName val="1"/>
              <c:showSerName val="0"/>
              <c:showPercent val="1"/>
              <c:showBubbleSize val="0"/>
              <c:separator> </c:separator>
              <c:extLst xmlns:c15="http://schemas.microsoft.com/office/drawing/2012/chart" xmlns:c16="http://schemas.microsoft.com/office/drawing/2014/chart" xmlns:c14="http://schemas.microsoft.com/office/drawing/2007/8/2/chart" xmlns:mc="http://schemas.openxmlformats.org/markup-compatibility/2006">
                <c:ext xmlns:c15="http://schemas.microsoft.com/office/drawing/2012/chart" uri="{CE6537A1-D6FC-4f65-9D91-7224C49458BB}">
                  <c15:layout>
                    <c:manualLayout>
                      <c:w val="0.2845874125874126"/>
                      <c:h val="0.11682242990654207"/>
                    </c:manualLayout>
                  </c15:layout>
                </c:ext>
                <c:ext xmlns:c16="http://schemas.microsoft.com/office/drawing/2014/chart" uri="{C3380CC4-5D6E-409C-BE32-E72D297353CC}">
                  <c16:uniqueId val="{00000007-A927-4D06-A678-60446C7ACE9B}"/>
                </c:ext>
              </c:extLst>
            </c:dLbl>
            <c:dLbl>
              <c:idx val="4"/>
              <c:layout>
                <c:manualLayout>
                  <c:x val="0.1836868861110699"/>
                  <c:y val="1.3854197030019461E-2"/>
                </c:manualLayout>
              </c:layout>
              <c:tx>
                <c:rich>
                  <a:bodyPr/>
                  <a:lstStyle/>
                  <a:p>
                    <a:fld id="{EC0E7CA4-66A2-4FDA-A9C1-A3B4AB8F4128}" type="CATEGORYNAME">
                      <a:rPr lang="en-US"/>
                      <a:pPr/>
                      <a:t>[RUBRIKENNAME]</a:t>
                    </a:fld>
                    <a:r>
                      <a:rPr lang="en-US" baseline="0"/>
                      <a:t> </a:t>
                    </a:r>
                  </a:p>
                  <a:p>
                    <a:fld id="{4BCCE361-C20A-4022-8E33-9B7287FC3EEE}" type="PERCENTAGE">
                      <a:rPr lang="en-US" baseline="0"/>
                      <a:pPr/>
                      <a:t>[PROZENTSATZ]</a:t>
                    </a:fld>
                    <a:endParaRPr lang="de-DE"/>
                  </a:p>
                </c:rich>
              </c:tx>
              <c:showLegendKey val="0"/>
              <c:showVal val="0"/>
              <c:showCatName val="1"/>
              <c:showSerName val="0"/>
              <c:showPercent val="1"/>
              <c:showBubbleSize val="0"/>
              <c:separator> </c:separator>
              <c:extLst xmlns:c15="http://schemas.microsoft.com/office/drawing/2012/chart" xmlns:c16="http://schemas.microsoft.com/office/drawing/2014/chart" xmlns:c14="http://schemas.microsoft.com/office/drawing/2007/8/2/chart" xmlns:mc="http://schemas.openxmlformats.org/markup-compatibility/2006">
                <c:ext xmlns:c15="http://schemas.microsoft.com/office/drawing/2012/chart" uri="{CE6537A1-D6FC-4f65-9D91-7224C49458BB}">
                  <c15:layout>
                    <c:manualLayout>
                      <c:w val="0.27274592074592074"/>
                      <c:h val="8.0996884735202487E-2"/>
                    </c:manualLayout>
                  </c15:layout>
                  <c15:dlblFieldTable/>
                  <c15:showDataLabelsRange val="0"/>
                </c:ext>
                <c:ext xmlns:c16="http://schemas.microsoft.com/office/drawing/2014/chart" uri="{C3380CC4-5D6E-409C-BE32-E72D297353CC}">
                  <c16:uniqueId val="{00000009-A927-4D06-A678-60446C7ACE9B}"/>
                </c:ext>
              </c:extLst>
            </c:dLbl>
            <c:dLbl>
              <c:idx val="5"/>
              <c:layout>
                <c:manualLayout>
                  <c:x val="0.17389133641885654"/>
                  <c:y val="6.3523409836645797E-2"/>
                </c:manualLayout>
              </c:layout>
              <c:showLegendKey val="0"/>
              <c:showVal val="0"/>
              <c:showCatName val="1"/>
              <c:showSerName val="0"/>
              <c:showPercent val="1"/>
              <c:showBubbleSize val="0"/>
              <c:separator> </c:separator>
              <c:extLst xmlns:c15="http://schemas.microsoft.com/office/drawing/2012/chart" xmlns:c16="http://schemas.microsoft.com/office/drawing/2014/chart" xmlns:c14="http://schemas.microsoft.com/office/drawing/2007/8/2/chart" xmlns:mc="http://schemas.openxmlformats.org/markup-compatibility/2006">
                <c:ext xmlns:c15="http://schemas.microsoft.com/office/drawing/2012/chart" uri="{CE6537A1-D6FC-4f65-9D91-7224C49458BB}">
                  <c15:layout>
                    <c:manualLayout>
                      <c:w val="0.26069930069930075"/>
                      <c:h val="8.0996884735202487E-2"/>
                    </c:manualLayout>
                  </c15:layout>
                </c:ext>
                <c:ext xmlns:c16="http://schemas.microsoft.com/office/drawing/2014/chart" uri="{C3380CC4-5D6E-409C-BE32-E72D297353CC}">
                  <c16:uniqueId val="{0000000B-A927-4D06-A678-60446C7ACE9B}"/>
                </c:ext>
              </c:extLst>
            </c:dLbl>
            <c:dLbl>
              <c:idx val="6"/>
              <c:layout>
                <c:manualLayout>
                  <c:x val="3.5810346468903118E-2"/>
                  <c:y val="0.10497646669552758"/>
                </c:manualLayout>
              </c:layout>
              <c:showLegendKey val="0"/>
              <c:showVal val="0"/>
              <c:showCatName val="1"/>
              <c:showSerName val="0"/>
              <c:showPercent val="1"/>
              <c:showBubbleSize val="0"/>
              <c:separator> </c:separator>
              <c:extLst xmlns:c15="http://schemas.microsoft.com/office/drawing/2012/chart" xmlns:c16="http://schemas.microsoft.com/office/drawing/2014/chart" xmlns:c14="http://schemas.microsoft.com/office/drawing/2007/8/2/chart" xmlns:mc="http://schemas.openxmlformats.org/markup-compatibility/2006">
                <c:ext xmlns:c15="http://schemas.microsoft.com/office/drawing/2012/chart" uri="{CE6537A1-D6FC-4f65-9D91-7224C49458BB}">
                  <c15:layout>
                    <c:manualLayout>
                      <c:w val="0.35418181818181821"/>
                      <c:h val="8.0996884735202487E-2"/>
                    </c:manualLayout>
                  </c15:layout>
                </c:ext>
                <c:ext xmlns:c16="http://schemas.microsoft.com/office/drawing/2014/chart" uri="{C3380CC4-5D6E-409C-BE32-E72D297353CC}">
                  <c16:uniqueId val="{0000000D-A927-4D06-A678-60446C7ACE9B}"/>
                </c:ext>
              </c:extLst>
            </c:dLbl>
            <c:dLbl>
              <c:idx val="7"/>
              <c:layout>
                <c:manualLayout>
                  <c:x val="-0.15095719751631739"/>
                  <c:y val="6.7870208290686226E-2"/>
                </c:manualLayout>
              </c:layout>
              <c:showLegendKey val="0"/>
              <c:showVal val="0"/>
              <c:showCatName val="1"/>
              <c:showSerName val="0"/>
              <c:showPercent val="1"/>
              <c:showBubbleSize val="0"/>
              <c:separator> </c:separator>
              <c:extLst xmlns:c15="http://schemas.microsoft.com/office/drawing/2012/chart" xmlns:c16="http://schemas.microsoft.com/office/drawing/2014/chart" xmlns:c14="http://schemas.microsoft.com/office/drawing/2007/8/2/chart" xmlns:mc="http://schemas.openxmlformats.org/markup-compatibility/2006">
                <c:ext xmlns:c15="http://schemas.microsoft.com/office/drawing/2012/chart" uri="{CE6537A1-D6FC-4f65-9D91-7224C49458BB}">
                  <c15:layout>
                    <c:manualLayout>
                      <c:w val="0.31606526806526808"/>
                      <c:h val="8.0996884735202487E-2"/>
                    </c:manualLayout>
                  </c15:layout>
                </c:ext>
                <c:ext xmlns:c16="http://schemas.microsoft.com/office/drawing/2014/chart" uri="{C3380CC4-5D6E-409C-BE32-E72D297353CC}">
                  <c16:uniqueId val="{0000000E-A927-4D06-A678-60446C7ACE9B}"/>
                </c:ext>
              </c:extLst>
            </c:dLbl>
            <c:dLbl>
              <c:idx val="8"/>
              <c:layout>
                <c:manualLayout>
                  <c:x val="-0.1538378368836579"/>
                  <c:y val="-3.7918223014498348E-2"/>
                </c:manualLayout>
              </c:layout>
              <c:tx>
                <c:rich>
                  <a:bodyPr/>
                  <a:lstStyle/>
                  <a:p>
                    <a:fld id="{60E3DA15-EF50-495A-A572-50EBF0237F2C}" type="CATEGORYNAME">
                      <a:rPr lang="en-US"/>
                      <a:pPr/>
                      <a:t>[RUBRIKENNAME]</a:t>
                    </a:fld>
                    <a:r>
                      <a:rPr lang="en-US" baseline="0"/>
                      <a:t> </a:t>
                    </a:r>
                  </a:p>
                  <a:p>
                    <a:fld id="{869D9DEF-EB5E-4800-BCCA-F6DC418A1335}" type="PERCENTAGE">
                      <a:rPr lang="en-US" baseline="0"/>
                      <a:pPr/>
                      <a:t>[PROZENTSATZ]</a:t>
                    </a:fld>
                    <a:endParaRPr lang="de-DE"/>
                  </a:p>
                </c:rich>
              </c:tx>
              <c:showLegendKey val="0"/>
              <c:showVal val="1"/>
              <c:showCatName val="1"/>
              <c:showSerName val="0"/>
              <c:showPercent val="1"/>
              <c:showBubbleSize val="0"/>
              <c:separator> </c:separator>
              <c:extLst xmlns:c15="http://schemas.microsoft.com/office/drawing/2012/chart" xmlns:c16="http://schemas.microsoft.com/office/drawing/2014/chart" xmlns:c14="http://schemas.microsoft.com/office/drawing/2007/8/2/chart" xmlns:mc="http://schemas.openxmlformats.org/markup-compatibility/2006">
                <c:ext xmlns:c15="http://schemas.microsoft.com/office/drawing/2012/chart" uri="{CE6537A1-D6FC-4f65-9D91-7224C49458BB}">
                  <c15:layout>
                    <c:manualLayout>
                      <c:w val="0.3168857808857809"/>
                      <c:h val="8.0996884735202487E-2"/>
                    </c:manualLayout>
                  </c15:layout>
                  <c15:dlblFieldTable/>
                  <c15:showDataLabelsRange val="0"/>
                </c:ext>
                <c:ext xmlns:c16="http://schemas.microsoft.com/office/drawing/2014/chart" uri="{C3380CC4-5D6E-409C-BE32-E72D297353CC}">
                  <c16:uniqueId val="{00000010-A927-4D06-A678-60446C7ACE9B}"/>
                </c:ext>
              </c:extLst>
            </c:dLbl>
            <c:dLbl>
              <c:idx val="9"/>
              <c:layout>
                <c:manualLayout>
                  <c:x val="-0.11582098066173033"/>
                  <c:y val="-9.4786880302200671E-2"/>
                </c:manualLayout>
              </c:layout>
              <c:showLegendKey val="0"/>
              <c:showVal val="0"/>
              <c:showCatName val="1"/>
              <c:showSerName val="0"/>
              <c:showPercent val="1"/>
              <c:showBubbleSize val="0"/>
              <c:separator> </c:separator>
              <c:extLst xmlns:c15="http://schemas.microsoft.com/office/drawing/2012/chart" xmlns:c16="http://schemas.microsoft.com/office/drawing/2014/chart" xmlns:c14="http://schemas.microsoft.com/office/drawing/2007/8/2/chart" xmlns:mc="http://schemas.openxmlformats.org/markup-compatibility/2006">
                <c:ext xmlns:c15="http://schemas.microsoft.com/office/drawing/2012/chart" uri="{CE6537A1-D6FC-4f65-9D91-7224C49458BB}">
                  <c15:layout>
                    <c:manualLayout>
                      <c:w val="0.25392027259675987"/>
                      <c:h val="6.2960679355426666E-2"/>
                    </c:manualLayout>
                  </c15:layout>
                </c:ext>
                <c:ext xmlns:c16="http://schemas.microsoft.com/office/drawing/2014/chart" uri="{C3380CC4-5D6E-409C-BE32-E72D297353CC}">
                  <c16:uniqueId val="{00000012-A927-4D06-A678-60446C7ACE9B}"/>
                </c:ext>
              </c:extLst>
            </c:dLbl>
            <c:dLbl>
              <c:idx val="10"/>
              <c:layout>
                <c:manualLayout>
                  <c:x val="-7.0214992382241506E-2"/>
                  <c:y val="-0.16356247912320082"/>
                </c:manualLayout>
              </c:layout>
              <c:showLegendKey val="0"/>
              <c:showVal val="0"/>
              <c:showCatName val="1"/>
              <c:showSerName val="0"/>
              <c:showPercent val="1"/>
              <c:showBubbleSize val="0"/>
              <c:separator> </c:separator>
              <c:extLst xmlns:c15="http://schemas.microsoft.com/office/drawing/2012/chart" xmlns:c16="http://schemas.microsoft.com/office/drawing/2014/chart" xmlns:c14="http://schemas.microsoft.com/office/drawing/2007/8/2/chart" xmlns:mc="http://schemas.openxmlformats.org/markup-compatibility/2006">
                <c:ext xmlns:c15="http://schemas.microsoft.com/office/drawing/2012/chart" uri="{CE6537A1-D6FC-4f65-9D91-7224C49458BB}"/>
                <c:ext xmlns:c16="http://schemas.microsoft.com/office/drawing/2014/chart" uri="{C3380CC4-5D6E-409C-BE32-E72D297353CC}">
                  <c16:uniqueId val="{00000014-A927-4D06-A678-60446C7ACE9B}"/>
                </c:ext>
              </c:extLst>
            </c:dLbl>
            <c:dLbl>
              <c:idx val="11"/>
              <c:layout>
                <c:manualLayout>
                  <c:x val="-9.8904958565053207E-3"/>
                  <c:y val="-0.12101949737771237"/>
                </c:manualLayout>
              </c:layout>
              <c:tx>
                <c:rich>
                  <a:bodyPr/>
                  <a:lstStyle/>
                  <a:p>
                    <a:fld id="{F8C459B0-3D5A-4A68-96AE-638B134B68E9}" type="CATEGORYNAME">
                      <a:rPr lang="en-US"/>
                      <a:pPr/>
                      <a:t>[RUBRIKENNAME]</a:t>
                    </a:fld>
                    <a:r>
                      <a:rPr lang="en-US" baseline="0"/>
                      <a:t> </a:t>
                    </a:r>
                  </a:p>
                  <a:p>
                    <a:fld id="{9C504A23-E556-4562-BF59-9B9F2F10F1A9}" type="PERCENTAGE">
                      <a:rPr lang="en-US" baseline="0"/>
                      <a:pPr/>
                      <a:t>[PROZENTSATZ]</a:t>
                    </a:fld>
                    <a:endParaRPr lang="de-DE"/>
                  </a:p>
                </c:rich>
              </c:tx>
              <c:showLegendKey val="0"/>
              <c:showVal val="0"/>
              <c:showCatName val="1"/>
              <c:showSerName val="0"/>
              <c:showPercent val="1"/>
              <c:showBubbleSize val="0"/>
              <c:extLst xmlns:c15="http://schemas.microsoft.com/office/drawing/2012/chart" xmlns:c16="http://schemas.microsoft.com/office/drawing/2014/chart" xmlns:c14="http://schemas.microsoft.com/office/drawing/2007/8/2/chart" xmlns:mc="http://schemas.openxmlformats.org/markup-compatibility/2006">
                <c:ext xmlns:c15="http://schemas.microsoft.com/office/drawing/2012/chart" uri="{CE6537A1-D6FC-4f65-9D91-7224C49458BB}">
                  <c15:dlblFieldTable/>
                  <c15:showDataLabelsRange val="0"/>
                </c:ext>
                <c:ext xmlns:c16="http://schemas.microsoft.com/office/drawing/2014/chart" uri="{C3380CC4-5D6E-409C-BE32-E72D297353CC}">
                  <c16:uniqueId val="{00000016-A927-4D06-A678-60446C7ACE9B}"/>
                </c:ext>
              </c:extLst>
            </c:dLbl>
            <c:dLbl>
              <c:idx val="12"/>
              <c:layout>
                <c:manualLayout>
                  <c:x val="3.156088925582861E-2"/>
                  <c:y val="-0.13691911543085439"/>
                </c:manualLayout>
              </c:layout>
              <c:showLegendKey val="0"/>
              <c:showVal val="0"/>
              <c:showCatName val="1"/>
              <c:showSerName val="0"/>
              <c:showPercent val="1"/>
              <c:showBubbleSize val="0"/>
              <c:separator> </c:separator>
              <c:extLst xmlns:c15="http://schemas.microsoft.com/office/drawing/2012/chart" xmlns:c16="http://schemas.microsoft.com/office/drawing/2014/chart" xmlns:c14="http://schemas.microsoft.com/office/drawing/2007/8/2/chart" xmlns:mc="http://schemas.openxmlformats.org/markup-compatibility/2006">
                <c:ext xmlns:c15="http://schemas.microsoft.com/office/drawing/2012/chart" uri="{CE6537A1-D6FC-4f65-9D91-7224C49458BB}"/>
                <c:ext xmlns:c16="http://schemas.microsoft.com/office/drawing/2014/chart" uri="{C3380CC4-5D6E-409C-BE32-E72D297353CC}">
                  <c16:uniqueId val="{00000018-A927-4D06-A678-60446C7ACE9B}"/>
                </c:ext>
              </c:extLst>
            </c:dLbl>
            <c:numFmt formatCode="0.0%" sourceLinked="0"/>
            <c:spPr>
              <a:noFill/>
              <a:ln w="25400">
                <a:noFill/>
              </a:ln>
            </c:spPr>
            <c:txPr>
              <a:bodyPr/>
              <a:lstStyle/>
              <a:p>
                <a:pPr>
                  <a:defRPr sz="1200" b="0" i="0" u="none" strike="noStrike" baseline="0">
                    <a:solidFill>
                      <a:schemeClr val="tx1">
                        <a:lumMod val="75000"/>
                        <a:lumOff val="25000"/>
                      </a:schemeClr>
                    </a:solidFill>
                    <a:latin typeface="Arial"/>
                    <a:ea typeface="Arial"/>
                    <a:cs typeface="Arial"/>
                  </a:defRPr>
                </a:pPr>
                <a:endParaRPr lang="de-DE"/>
              </a:p>
            </c:txPr>
            <c:showLegendKey val="0"/>
            <c:showVal val="0"/>
            <c:showCatName val="1"/>
            <c:showSerName val="0"/>
            <c:showPercent val="1"/>
            <c:showBubbleSize val="0"/>
            <c:separator> </c:separator>
            <c:showLeaderLines val="0"/>
            <c:extLst xmlns:c15="http://schemas.microsoft.com/office/drawing/2012/chart" xmlns:c16="http://schemas.microsoft.com/office/drawing/2014/chart" xmlns:c14="http://schemas.microsoft.com/office/drawing/2007/8/2/chart" xmlns:mc="http://schemas.openxmlformats.org/markup-compatibility/2006">
              <c:ext xmlns:c15="http://schemas.microsoft.com/office/drawing/2012/chart" uri="{CE6537A1-D6FC-4f65-9D91-7224C49458BB}"/>
            </c:extLst>
          </c:dLbls>
          <c:cat>
            <c:strRef>
              <c:f>'UWP Struktur'!$C$6:$C$18</c:f>
              <c:strCache>
                <c:ptCount val="13"/>
                <c:pt idx="0">
                  <c:v>Aktien Asien</c:v>
                </c:pt>
                <c:pt idx="1">
                  <c:v>Aktien Deutschland</c:v>
                </c:pt>
                <c:pt idx="2">
                  <c:v>Aktien Eurozone, ohne Deutschland</c:v>
                </c:pt>
                <c:pt idx="3">
                  <c:v>Aktien Europa, ohne Eurozone und GB</c:v>
                </c:pt>
                <c:pt idx="4">
                  <c:v>Aktien Großbritannien</c:v>
                </c:pt>
                <c:pt idx="5">
                  <c:v>Aktien Nordamerika</c:v>
                </c:pt>
                <c:pt idx="6">
                  <c:v>Aktien Schwellenländer</c:v>
                </c:pt>
                <c:pt idx="7">
                  <c:v>Öffentliche Anleihen</c:v>
                </c:pt>
                <c:pt idx="8">
                  <c:v>Unternehmensanleihen</c:v>
                </c:pt>
                <c:pt idx="9">
                  <c:v>Schwellenländeranleihen</c:v>
                </c:pt>
                <c:pt idx="10">
                  <c:v>Hochzinsanleihen</c:v>
                </c:pt>
                <c:pt idx="11">
                  <c:v>Kasse</c:v>
                </c:pt>
                <c:pt idx="12">
                  <c:v>Immobilien / Alternative Investments</c:v>
                </c:pt>
              </c:strCache>
            </c:strRef>
          </c:cat>
          <c:val>
            <c:numRef>
              <c:f>'UWP Struktur'!$D$6:$D$18</c:f>
              <c:numCache>
                <c:formatCode>0.0%</c:formatCode>
                <c:ptCount val="13"/>
                <c:pt idx="0">
                  <c:v>1.788378280715E-3</c:v>
                </c:pt>
                <c:pt idx="1">
                  <c:v>3.3924708822374999E-2</c:v>
                </c:pt>
                <c:pt idx="2">
                  <c:v>7.8407916857946999E-2</c:v>
                </c:pt>
                <c:pt idx="3">
                  <c:v>3.0254992456901393E-2</c:v>
                </c:pt>
                <c:pt idx="4">
                  <c:v>1.3220094696418E-2</c:v>
                </c:pt>
                <c:pt idx="5">
                  <c:v>0.19262102031862996</c:v>
                </c:pt>
                <c:pt idx="6">
                  <c:v>1.6207861468148E-2</c:v>
                </c:pt>
                <c:pt idx="7">
                  <c:v>0.20072472499838201</c:v>
                </c:pt>
                <c:pt idx="8">
                  <c:v>0.26004502649602007</c:v>
                </c:pt>
                <c:pt idx="9">
                  <c:v>1.6196775759003999E-2</c:v>
                </c:pt>
                <c:pt idx="10">
                  <c:v>1.0947484602294E-2</c:v>
                </c:pt>
                <c:pt idx="11">
                  <c:v>5.8189493196687002E-2</c:v>
                </c:pt>
                <c:pt idx="12">
                  <c:v>8.7556628750793009E-2</c:v>
                </c:pt>
              </c:numCache>
            </c:numRef>
          </c:val>
          <c:extLs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19-A927-4D06-A678-60446C7ACE9B}"/>
            </c:ext>
          </c:extLst>
        </c:ser>
        <c:dLbls>
          <c:showLegendKey val="0"/>
          <c:showVal val="0"/>
          <c:showCatName val="0"/>
          <c:showSerName val="0"/>
          <c:showPercent val="0"/>
          <c:showBubbleSize val="0"/>
          <c:showLeaderLines val="0"/>
        </c:dLbls>
        <c:firstSliceAng val="30"/>
        <c:holeSize val="50"/>
      </c:doughnutChart>
      <c:spPr>
        <a:noFill/>
        <a:ln w="3175">
          <a:noFill/>
        </a:ln>
      </c:spPr>
    </c:plotArea>
    <c:plotVisOnly val="1"/>
    <c:dispBlanksAs val="zero"/>
    <c:showDLblsOverMax val="0"/>
  </c:chart>
  <c:spPr>
    <a:noFill/>
    <a:ln w="9525">
      <a:noFill/>
    </a:ln>
  </c:spPr>
  <c:txPr>
    <a:bodyPr/>
    <a:lstStyle/>
    <a:p>
      <a:pPr>
        <a:defRPr sz="800" b="0" i="0" u="none" strike="noStrike" baseline="0">
          <a:solidFill>
            <a:srgbClr val="000000"/>
          </a:solidFill>
          <a:latin typeface="Arial"/>
          <a:ea typeface="Arial"/>
          <a:cs typeface="Arial"/>
        </a:defRPr>
      </a:pPr>
      <a:endParaRPr lang="de-DE"/>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dLbl>
              <c:idx val="5"/>
              <c:layout>
                <c:manualLayout>
                  <c:x val="-4.4077134986225891E-3"/>
                  <c:y val="0"/>
                </c:manualLayout>
              </c:layout>
              <c:showLegendKey val="0"/>
              <c:showVal val="1"/>
              <c:showCatName val="0"/>
              <c:showSerName val="0"/>
              <c:showPercent val="0"/>
              <c:showBubbleSize val="0"/>
              <c:extLst xmlns:c16="http://schemas.microsoft.com/office/drawing/2014/chart" xmlns:c15="http://schemas.microsoft.com/office/drawing/2012/chart" xmlns:c14="http://schemas.microsoft.com/office/drawing/2007/8/2/chart" xmlns:mc="http://schemas.openxmlformats.org/markup-compatibility/2006">
                <c:ext xmlns:c15="http://schemas.microsoft.com/office/drawing/2012/chart" uri="{CE6537A1-D6FC-4f65-9D91-7224C49458BB}"/>
                <c:ext xmlns:c16="http://schemas.microsoft.com/office/drawing/2014/chart" uri="{C3380CC4-5D6E-409C-BE32-E72D297353CC}">
                  <c16:uniqueId val="{00000001-7365-4F40-831D-13AE47A34505}"/>
                </c:ext>
              </c:extLst>
            </c:dLbl>
            <c:numFmt formatCode="#,##0.0\ &quot;%&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xmlns:c16="http://schemas.microsoft.com/office/drawing/2014/chart" xmlns:c15="http://schemas.microsoft.com/office/drawing/2012/chart" xmlns:c14="http://schemas.microsoft.com/office/drawing/2007/8/2/chart" xmlns:mc="http://schemas.openxmlformats.org/markup-compatibility/2006">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Seit 20 Jahren p.a.</c:v>
                </c:pt>
                <c:pt idx="1">
                  <c:v>Seit 15 Jahren p.a.</c:v>
                </c:pt>
                <c:pt idx="2">
                  <c:v>Seit 12 Jahren p.a.</c:v>
                </c:pt>
                <c:pt idx="3">
                  <c:v>Seit 10 Jahren p.a.</c:v>
                </c:pt>
                <c:pt idx="4">
                  <c:v>Seit 5 Jahren p.a.</c:v>
                </c:pt>
                <c:pt idx="5">
                  <c:v>Seit 3 Jahren p.a.</c:v>
                </c:pt>
                <c:pt idx="6">
                  <c:v>Seit 1 Jahr</c:v>
                </c:pt>
              </c:strCache>
            </c:strRef>
          </c:cat>
          <c:val>
            <c:numRef>
              <c:f>Sheet1!$B$2:$B$8</c:f>
              <c:numCache>
                <c:formatCode>0.0</c:formatCode>
                <c:ptCount val="7"/>
                <c:pt idx="0">
                  <c:v>4.7</c:v>
                </c:pt>
                <c:pt idx="1">
                  <c:v>5.3</c:v>
                </c:pt>
                <c:pt idx="2">
                  <c:v>5</c:v>
                </c:pt>
                <c:pt idx="3">
                  <c:v>3.5</c:v>
                </c:pt>
                <c:pt idx="4">
                  <c:v>2.7</c:v>
                </c:pt>
                <c:pt idx="5">
                  <c:v>1</c:v>
                </c:pt>
                <c:pt idx="6">
                  <c:v>7</c:v>
                </c:pt>
              </c:numCache>
            </c:numRef>
          </c:val>
          <c:extLst xmlns:c16="http://schemas.microsoft.com/office/drawing/2014/chart" xmlns:c15="http://schemas.microsoft.com/office/drawing/2012/chart" xmlns:c14="http://schemas.microsoft.com/office/drawing/2007/8/2/chart" xmlns:mc="http://schemas.openxmlformats.org/markup-compatibility/2006">
            <c:ext xmlns:c16="http://schemas.microsoft.com/office/drawing/2014/chart" uri="{C3380CC4-5D6E-409C-BE32-E72D297353CC}">
              <c16:uniqueId val="{00000000-55BC-4B58-8EAE-C041CE699174}"/>
            </c:ext>
          </c:extLst>
        </c:ser>
        <c:dLbls>
          <c:showLegendKey val="0"/>
          <c:showVal val="0"/>
          <c:showCatName val="0"/>
          <c:showSerName val="0"/>
          <c:showPercent val="0"/>
          <c:showBubbleSize val="0"/>
        </c:dLbls>
        <c:gapWidth val="70"/>
        <c:axId val="44584960"/>
        <c:axId val="44586496"/>
      </c:barChart>
      <c:catAx>
        <c:axId val="44584960"/>
        <c:scaling>
          <c:orientation val="minMax"/>
        </c:scaling>
        <c:delete val="0"/>
        <c:axPos val="l"/>
        <c:numFmt formatCode="General" sourceLinked="1"/>
        <c:majorTickMark val="out"/>
        <c:minorTickMark val="none"/>
        <c:tickLblPos val="high"/>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197" b="0" i="0" u="none" strike="noStrike" kern="1200" baseline="0">
                <a:solidFill>
                  <a:schemeClr val="tx1"/>
                </a:solidFill>
                <a:latin typeface="+mn-lt"/>
                <a:ea typeface="+mn-ea"/>
                <a:cs typeface="+mn-cs"/>
              </a:defRPr>
            </a:pPr>
            <a:endParaRPr lang="de-DE"/>
          </a:p>
        </c:txPr>
        <c:crossAx val="44586496"/>
        <c:crosses val="autoZero"/>
        <c:auto val="1"/>
        <c:lblAlgn val="ctr"/>
        <c:lblOffset val="100"/>
        <c:noMultiLvlLbl val="0"/>
      </c:catAx>
      <c:valAx>
        <c:axId val="44586496"/>
        <c:scaling>
          <c:orientation val="minMax"/>
        </c:scaling>
        <c:delete val="0"/>
        <c:axPos val="b"/>
        <c:majorGridlines>
          <c:spPr>
            <a:ln w="9525" cap="flat" cmpd="sng" algn="ctr">
              <a:solidFill>
                <a:schemeClr val="tx1">
                  <a:lumMod val="15000"/>
                  <a:lumOff val="85000"/>
                </a:schemeClr>
              </a:solidFill>
              <a:round/>
            </a:ln>
            <a:effectLst/>
          </c:spPr>
        </c:majorGridlines>
        <c:numFmt formatCode="0\ &quot;%&quot;" sourceLinked="0"/>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e-DE"/>
          </a:p>
        </c:txPr>
        <c:crossAx val="44584960"/>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0.21616</cdr:x>
      <cdr:y>0.9494</cdr:y>
    </cdr:from>
    <cdr:to>
      <cdr:x>0.41022</cdr:x>
      <cdr:y>0.9837</cdr:y>
    </cdr:to>
    <cdr:sp macro="" textlink="">
      <cdr:nvSpPr>
        <cdr:cNvPr id="3" name="Rechteck 2">
          <a:extLst xmlns:a="http://schemas.openxmlformats.org/drawingml/2006/main">
            <a:ext uri="{FF2B5EF4-FFF2-40B4-BE49-F238E27FC236}">
              <a16:creationId xmlns:a16="http://schemas.microsoft.com/office/drawing/2014/main" id="{A16F065C-2A90-4C34-AA37-A326A51C2051}"/>
            </a:ext>
          </a:extLst>
        </cdr:cNvPr>
        <cdr:cNvSpPr/>
      </cdr:nvSpPr>
      <cdr:spPr bwMode="gray">
        <a:xfrm xmlns:a="http://schemas.openxmlformats.org/drawingml/2006/main">
          <a:off x="2489648" y="4591139"/>
          <a:ext cx="2235200" cy="165885"/>
        </a:xfrm>
        <a:prstGeom xmlns:a="http://schemas.openxmlformats.org/drawingml/2006/main" prst="rect">
          <a:avLst/>
        </a:prstGeom>
        <a:solidFill xmlns:a="http://schemas.openxmlformats.org/drawingml/2006/main">
          <a:schemeClr val="bg1"/>
        </a:solidFill>
        <a:ln xmlns:a="http://schemas.openxmlformats.org/drawingml/2006/main" w="6350">
          <a:noFill/>
        </a:ln>
        <a:effectLst xmlns:a="http://schemas.openxmlformats.org/drawingml/2006/mai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vertOverflow="clip" rtlCol="0" anchor="ctr"/>
        <a:lstStyle xmlns:a="http://schemas.openxmlformats.org/drawingml/2006/main"/>
        <a:p xmlns:a="http://schemas.openxmlformats.org/drawingml/2006/main">
          <a:endParaRPr lang="de-DE"/>
        </a:p>
      </cdr:txBody>
    </cdr:sp>
  </cdr:relSizeAnchor>
  <cdr:relSizeAnchor xmlns:cdr="http://schemas.openxmlformats.org/drawingml/2006/chartDrawing">
    <cdr:from>
      <cdr:x>0.20989</cdr:x>
      <cdr:y>0.94152</cdr:y>
    </cdr:from>
    <cdr:to>
      <cdr:x>0.41685</cdr:x>
      <cdr:y>0.98207</cdr:y>
    </cdr:to>
    <cdr:sp macro="" textlink="">
      <cdr:nvSpPr>
        <cdr:cNvPr id="2" name="Rechteck 1">
          <a:extLst xmlns:a="http://schemas.openxmlformats.org/drawingml/2006/main">
            <a:ext uri="{FF2B5EF4-FFF2-40B4-BE49-F238E27FC236}">
              <a16:creationId xmlns:a16="http://schemas.microsoft.com/office/drawing/2014/main" id="{9222F8A3-0195-4F13-9ABA-A472B72ADC4A}"/>
            </a:ext>
          </a:extLst>
        </cdr:cNvPr>
        <cdr:cNvSpPr/>
      </cdr:nvSpPr>
      <cdr:spPr bwMode="gray">
        <a:xfrm xmlns:a="http://schemas.openxmlformats.org/drawingml/2006/main">
          <a:off x="2417436" y="4553039"/>
          <a:ext cx="2383782" cy="196098"/>
        </a:xfrm>
        <a:prstGeom xmlns:a="http://schemas.openxmlformats.org/drawingml/2006/main" prst="rect">
          <a:avLst/>
        </a:prstGeom>
        <a:noFill xmlns:a="http://schemas.openxmlformats.org/drawingml/2006/main"/>
        <a:ln xmlns:a="http://schemas.openxmlformats.org/drawingml/2006/main" w="6350">
          <a:noFill/>
        </a:ln>
        <a:effectLst xmlns:a="http://schemas.openxmlformats.org/drawingml/2006/mai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vertOverflow="clip" rtlCol="0" anchor="ctr"/>
        <a:lstStyle xmlns:a="http://schemas.openxmlformats.org/drawingml/2006/main"/>
        <a:p xmlns:a="http://schemas.openxmlformats.org/drawingml/2006/main">
          <a:pPr algn="l" rtl="0"/>
          <a:r>
            <a:rPr lang="de-DE" sz="900" kern="1200" dirty="0">
              <a:solidFill>
                <a:srgbClr val="909385"/>
              </a:solidFill>
            </a:rPr>
            <a:t>Lebenserwartung für 65-jährige Frauen </a:t>
          </a:r>
        </a:p>
      </cdr:txBody>
    </cdr:sp>
  </cdr:relSizeAnchor>
</c:userShapes>
</file>

<file path=ppt/drawings/drawing2.xml><?xml version="1.0" encoding="utf-8"?>
<c:userShapes xmlns:c="http://schemas.openxmlformats.org/drawingml/2006/chart">
  <cdr:relSizeAnchor xmlns:cdr="http://schemas.openxmlformats.org/drawingml/2006/chartDrawing">
    <cdr:from>
      <cdr:x>0.03842</cdr:x>
      <cdr:y>0.80416</cdr:y>
    </cdr:from>
    <cdr:to>
      <cdr:x>0.35016</cdr:x>
      <cdr:y>0.98262</cdr:y>
    </cdr:to>
    <cdr:sp macro="" textlink="">
      <cdr:nvSpPr>
        <cdr:cNvPr id="2" name="Textfeld 1">
          <a:extLst xmlns:a="http://schemas.openxmlformats.org/drawingml/2006/main">
            <a:ext uri="{FF2B5EF4-FFF2-40B4-BE49-F238E27FC236}">
              <a16:creationId xmlns:a16="http://schemas.microsoft.com/office/drawing/2014/main" id="{C4480BC6-7C82-440F-95A3-255C3F7A58D1}"/>
            </a:ext>
          </a:extLst>
        </cdr:cNvPr>
        <cdr:cNvSpPr txBox="1"/>
      </cdr:nvSpPr>
      <cdr:spPr bwMode="gray">
        <a:xfrm xmlns:a="http://schemas.openxmlformats.org/drawingml/2006/main">
          <a:off x="322789" y="3562350"/>
          <a:ext cx="2619375" cy="790575"/>
        </a:xfrm>
        <a:prstGeom xmlns:a="http://schemas.openxmlformats.org/drawingml/2006/main" prst="rect">
          <a:avLst/>
        </a:prstGeom>
      </cdr:spPr>
      <cdr:txBody>
        <a:bodyPr xmlns:a="http://schemas.openxmlformats.org/drawingml/2006/main" vertOverflow="clip" vert="horz" wrap="square" lIns="0" tIns="0" rIns="0" bIns="0" rtlCol="0" anchor="t" anchorCtr="0">
          <a:noAutofit/>
        </a:bodyPr>
        <a:lstStyle xmlns:a="http://schemas.openxmlformats.org/drawingml/2006/main"/>
        <a:p xmlns:a="http://schemas.openxmlformats.org/drawingml/2006/main">
          <a:pPr algn="l">
            <a:lnSpc>
              <a:spcPct val="90000"/>
            </a:lnSpc>
            <a:spcAft>
              <a:spcPts val="600"/>
            </a:spcAft>
          </a:pPr>
          <a:r>
            <a:rPr lang="de-DE" sz="1197" kern="1200" dirty="0">
              <a:solidFill>
                <a:schemeClr val="tx1"/>
              </a:solidFill>
            </a:rPr>
            <a:t>Wie gut </a:t>
          </a:r>
          <a:r>
            <a:rPr lang="de-DE" sz="1197" kern="1200" dirty="0">
              <a:solidFill>
                <a:srgbClr val="515349"/>
              </a:solidFill>
            </a:rPr>
            <a:t>kennen Sie die Betriebsrenten-Regelung/ betriebliche Altersversorgung </a:t>
          </a:r>
          <a:r>
            <a:rPr lang="de-DE" sz="1197" kern="1200" dirty="0">
              <a:solidFill>
                <a:schemeClr val="tx1"/>
              </a:solidFill>
            </a:rPr>
            <a:t>Ihres Arbeitgebers?</a:t>
          </a:r>
        </a:p>
      </cdr:txBody>
    </cdr:sp>
  </cdr:relSizeAnchor>
</c:userShapes>
</file>

<file path=ppt/drawings/drawing3.xml><?xml version="1.0" encoding="utf-8"?>
<c:userShapes xmlns:c="http://schemas.openxmlformats.org/drawingml/2006/chart">
  <cdr:relSizeAnchor xmlns:cdr="http://schemas.openxmlformats.org/drawingml/2006/chartDrawing">
    <cdr:from>
      <cdr:x>0.0143</cdr:x>
      <cdr:y>0.89206</cdr:y>
    </cdr:from>
    <cdr:to>
      <cdr:x>0.32605</cdr:x>
      <cdr:y>1</cdr:y>
    </cdr:to>
    <cdr:sp macro="" textlink="">
      <cdr:nvSpPr>
        <cdr:cNvPr id="2" name="Textfeld 1">
          <a:extLst xmlns:a="http://schemas.openxmlformats.org/drawingml/2006/main">
            <a:ext uri="{FF2B5EF4-FFF2-40B4-BE49-F238E27FC236}">
              <a16:creationId xmlns:a16="http://schemas.microsoft.com/office/drawing/2014/main" id="{C4480BC6-7C82-440F-95A3-255C3F7A58D1}"/>
            </a:ext>
          </a:extLst>
        </cdr:cNvPr>
        <cdr:cNvSpPr txBox="1"/>
      </cdr:nvSpPr>
      <cdr:spPr bwMode="gray">
        <a:xfrm xmlns:a="http://schemas.openxmlformats.org/drawingml/2006/main">
          <a:off x="125308" y="4433576"/>
          <a:ext cx="2731511" cy="536479"/>
        </a:xfrm>
        <a:prstGeom xmlns:a="http://schemas.openxmlformats.org/drawingml/2006/main" prst="rect">
          <a:avLst/>
        </a:prstGeom>
      </cdr:spPr>
      <cdr:txBody>
        <a:bodyPr xmlns:a="http://schemas.openxmlformats.org/drawingml/2006/main" vertOverflow="clip" vert="horz" wrap="square" lIns="0" tIns="0" rIns="0" bIns="0" rtlCol="0" anchor="t" anchorCtr="0">
          <a:noAutofit/>
        </a:bodyPr>
        <a:lstStyle xmlns:a="http://schemas.openxmlformats.org/drawingml/2006/main"/>
        <a:p xmlns:a="http://schemas.openxmlformats.org/drawingml/2006/main">
          <a:pPr algn="l">
            <a:lnSpc>
              <a:spcPct val="90000"/>
            </a:lnSpc>
            <a:spcAft>
              <a:spcPts val="600"/>
            </a:spcAft>
          </a:pPr>
          <a:r>
            <a:rPr lang="de-DE" sz="1197" kern="1200" dirty="0">
              <a:solidFill>
                <a:schemeClr val="tx1"/>
              </a:solidFill>
            </a:rPr>
            <a:t>Wie viel Prozent Ihres Bruttogehalts würden Sie als Eigenanteil in die bAV monatlichen erbringen wollen?</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5A9C8844-38CE-4309-8063-DD8BF2FD1E48}"/>
              </a:ext>
            </a:extLst>
          </p:cNvPr>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015B4EAD-2BF3-48A3-A11E-FCAE45BA0B3C}"/>
              </a:ext>
            </a:extLst>
          </p:cNvPr>
          <p:cNvSpPr>
            <a:spLocks noGrp="1"/>
          </p:cNvSpPr>
          <p:nvPr>
            <p:ph type="dt" sz="quarter" idx="1"/>
          </p:nvPr>
        </p:nvSpPr>
        <p:spPr>
          <a:xfrm>
            <a:off x="4024313" y="0"/>
            <a:ext cx="3078162" cy="512763"/>
          </a:xfrm>
          <a:prstGeom prst="rect">
            <a:avLst/>
          </a:prstGeom>
        </p:spPr>
        <p:txBody>
          <a:bodyPr vert="horz" lIns="91440" tIns="45720" rIns="91440" bIns="45720" rtlCol="0"/>
          <a:lstStyle>
            <a:lvl1pPr algn="r">
              <a:defRPr sz="1200"/>
            </a:lvl1pPr>
          </a:lstStyle>
          <a:p>
            <a:fld id="{BF175927-C4AD-4E55-975A-70E39B3D57A8}" type="datetimeFigureOut">
              <a:rPr lang="de-DE" smtClean="0"/>
              <a:t>12.02.2025</a:t>
            </a:fld>
            <a:endParaRPr lang="de-DE"/>
          </a:p>
        </p:txBody>
      </p:sp>
      <p:sp>
        <p:nvSpPr>
          <p:cNvPr id="4" name="Fußzeilenplatzhalter 3">
            <a:extLst>
              <a:ext uri="{FF2B5EF4-FFF2-40B4-BE49-F238E27FC236}">
                <a16:creationId xmlns:a16="http://schemas.microsoft.com/office/drawing/2014/main" id="{AB629480-AE75-489F-9D2A-AE134CB85C3F}"/>
              </a:ext>
            </a:extLst>
          </p:cNvPr>
          <p:cNvSpPr>
            <a:spLocks noGrp="1"/>
          </p:cNvSpPr>
          <p:nvPr>
            <p:ph type="ftr" sz="quarter" idx="2"/>
          </p:nvPr>
        </p:nvSpPr>
        <p:spPr>
          <a:xfrm>
            <a:off x="0" y="9721850"/>
            <a:ext cx="3078163" cy="512763"/>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4098579D-D30C-454A-B85A-CFB90804AD5D}"/>
              </a:ext>
            </a:extLst>
          </p:cNvPr>
          <p:cNvSpPr>
            <a:spLocks noGrp="1"/>
          </p:cNvSpPr>
          <p:nvPr>
            <p:ph type="sldNum" sz="quarter" idx="3"/>
          </p:nvPr>
        </p:nvSpPr>
        <p:spPr>
          <a:xfrm>
            <a:off x="4024313" y="9721850"/>
            <a:ext cx="3078162" cy="512763"/>
          </a:xfrm>
          <a:prstGeom prst="rect">
            <a:avLst/>
          </a:prstGeom>
        </p:spPr>
        <p:txBody>
          <a:bodyPr vert="horz" lIns="91440" tIns="45720" rIns="91440" bIns="45720" rtlCol="0" anchor="b"/>
          <a:lstStyle>
            <a:lvl1pPr algn="r">
              <a:defRPr sz="1200"/>
            </a:lvl1pPr>
          </a:lstStyle>
          <a:p>
            <a:fld id="{77389B0B-0BBF-45F8-8549-816A349173D2}" type="slidenum">
              <a:rPr lang="de-DE" smtClean="0"/>
              <a:t>‹Nr.›</a:t>
            </a:fld>
            <a:endParaRPr lang="de-DE"/>
          </a:p>
        </p:txBody>
      </p:sp>
    </p:spTree>
    <p:extLst>
      <p:ext uri="{BB962C8B-B14F-4D97-AF65-F5344CB8AC3E}">
        <p14:creationId xmlns:p14="http://schemas.microsoft.com/office/powerpoint/2010/main" val="1899148494"/>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736" max="1920" units="cm"/>
          <inkml:channel name="Y" type="integer" max="1080" units="cm"/>
          <inkml:channel name="T" type="integer" max="2.14748E9" units="dev"/>
        </inkml:traceFormat>
        <inkml:channelProperties>
          <inkml:channelProperty channel="X" name="resolution" value="77.85954" units="1/cm"/>
          <inkml:channelProperty channel="Y" name="resolution" value="32.14286" units="1/cm"/>
          <inkml:channelProperty channel="T" name="resolution" value="1" units="1/dev"/>
        </inkml:channelProperties>
      </inkml:inkSource>
      <inkml:timestamp xml:id="ts0" timeString="2019-11-11T15:42:09.601"/>
    </inkml:context>
    <inkml:brush xml:id="br0">
      <inkml:brushProperty name="width" value="0.06667" units="cm"/>
      <inkml:brushProperty name="height" value="0.06667" units="cm"/>
      <inkml:brushProperty name="color" value="#E2E2DF"/>
      <inkml:brushProperty name="fitToCurve" value="1"/>
    </inkml:brush>
  </inkml:definitions>
  <inkml:trace contextRef="#ctx0" brushRef="#br0">0 0 0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de-DE"/>
          </a:p>
        </p:txBody>
      </p:sp>
      <p:sp>
        <p:nvSpPr>
          <p:cNvPr id="3" name="Datumsplatzhalter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B0546551-23AB-49A9-9C78-17C7B7590277}" type="datetimeFigureOut">
              <a:rPr lang="de-DE" smtClean="0"/>
              <a:t>12.02.2025</a:t>
            </a:fld>
            <a:endParaRPr lang="de-DE"/>
          </a:p>
        </p:txBody>
      </p:sp>
      <p:sp>
        <p:nvSpPr>
          <p:cNvPr id="4" name="Folienbildplatzhalt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de-DE"/>
          </a:p>
        </p:txBody>
      </p:sp>
      <p:sp>
        <p:nvSpPr>
          <p:cNvPr id="5" name="Notizenplatzhalter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de-DE"/>
          </a:p>
        </p:txBody>
      </p:sp>
      <p:sp>
        <p:nvSpPr>
          <p:cNvPr id="7" name="Foliennummernplatzhalt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04FBECE7-2DAC-41F4-B825-ED34CAEB98B4}" type="slidenum">
              <a:rPr lang="de-DE" smtClean="0"/>
              <a:t>‹Nr.›</a:t>
            </a:fld>
            <a:endParaRPr lang="de-DE"/>
          </a:p>
        </p:txBody>
      </p:sp>
    </p:spTree>
    <p:extLst>
      <p:ext uri="{BB962C8B-B14F-4D97-AF65-F5344CB8AC3E}">
        <p14:creationId xmlns:p14="http://schemas.microsoft.com/office/powerpoint/2010/main" val="31130187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80975" y="930275"/>
            <a:ext cx="4430713" cy="2493963"/>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defTabSz="739905">
              <a:defRPr/>
            </a:pPr>
            <a:fld id="{1E97EB1C-CE33-47D6-9C8A-4EEBB1AB1DCF}" type="slidenum">
              <a:rPr lang="de-DE" sz="1100">
                <a:solidFill>
                  <a:prstClr val="black"/>
                </a:solidFill>
                <a:latin typeface="Arial"/>
              </a:rPr>
              <a:pPr defTabSz="739905">
                <a:defRPr/>
              </a:pPr>
              <a:t>4</a:t>
            </a:fld>
            <a:endParaRPr lang="de-DE" sz="1100">
              <a:solidFill>
                <a:prstClr val="black"/>
              </a:solidFill>
              <a:latin typeface="Arial"/>
            </a:endParaRPr>
          </a:p>
        </p:txBody>
      </p:sp>
    </p:spTree>
    <p:extLst>
      <p:ext uri="{BB962C8B-B14F-4D97-AF65-F5344CB8AC3E}">
        <p14:creationId xmlns:p14="http://schemas.microsoft.com/office/powerpoint/2010/main" val="29985618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80975" y="930275"/>
            <a:ext cx="4430713" cy="2493963"/>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defTabSz="739905">
              <a:defRPr/>
            </a:pPr>
            <a:fld id="{1E97EB1C-CE33-47D6-9C8A-4EEBB1AB1DCF}" type="slidenum">
              <a:rPr lang="de-DE" sz="1100">
                <a:solidFill>
                  <a:prstClr val="black"/>
                </a:solidFill>
                <a:latin typeface="Arial"/>
              </a:rPr>
              <a:pPr defTabSz="739905">
                <a:defRPr/>
              </a:pPr>
              <a:t>5</a:t>
            </a:fld>
            <a:endParaRPr lang="de-DE" sz="1100">
              <a:solidFill>
                <a:prstClr val="black"/>
              </a:solidFill>
              <a:latin typeface="Arial"/>
            </a:endParaRPr>
          </a:p>
        </p:txBody>
      </p:sp>
    </p:spTree>
    <p:extLst>
      <p:ext uri="{BB962C8B-B14F-4D97-AF65-F5344CB8AC3E}">
        <p14:creationId xmlns:p14="http://schemas.microsoft.com/office/powerpoint/2010/main" val="68586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80975" y="930275"/>
            <a:ext cx="4430713" cy="2493963"/>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defTabSz="739905">
              <a:defRPr/>
            </a:pPr>
            <a:fld id="{1E97EB1C-CE33-47D6-9C8A-4EEBB1AB1DCF}" type="slidenum">
              <a:rPr lang="de-DE" sz="1100">
                <a:solidFill>
                  <a:prstClr val="black"/>
                </a:solidFill>
                <a:latin typeface="Arial"/>
              </a:rPr>
              <a:pPr defTabSz="739905">
                <a:defRPr/>
              </a:pPr>
              <a:t>6</a:t>
            </a:fld>
            <a:endParaRPr lang="de-DE" sz="1100">
              <a:solidFill>
                <a:prstClr val="black"/>
              </a:solidFill>
              <a:latin typeface="Arial"/>
            </a:endParaRPr>
          </a:p>
        </p:txBody>
      </p:sp>
    </p:spTree>
    <p:extLst>
      <p:ext uri="{BB962C8B-B14F-4D97-AF65-F5344CB8AC3E}">
        <p14:creationId xmlns:p14="http://schemas.microsoft.com/office/powerpoint/2010/main" val="25136864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80975" y="930275"/>
            <a:ext cx="4430713" cy="2493963"/>
          </a:xfrm>
        </p:spPr>
      </p:sp>
      <p:sp>
        <p:nvSpPr>
          <p:cNvPr id="3" name="Notizenplatzhalter 2"/>
          <p:cNvSpPr>
            <a:spLocks noGrp="1"/>
          </p:cNvSpPr>
          <p:nvPr>
            <p:ph type="body" idx="1"/>
          </p:nvPr>
        </p:nvSpPr>
        <p:spPr/>
        <p:txBody>
          <a:bodyPr/>
          <a:lstStyle/>
          <a:p>
            <a:r>
              <a:rPr lang="de-DE"/>
              <a:t>- Haltelinie durch </a:t>
            </a:r>
            <a:r>
              <a:rPr lang="de-DE" sz="1300" i="1"/>
              <a:t>RV-Leistungsverbesserungs- und –Stabilisierungsgesetz aus 2018</a:t>
            </a:r>
            <a:r>
              <a:rPr lang="de-DE"/>
              <a:t>: Sicherungsniveau 48% vor Steuern und Beitragssatz von minimal 18,6% und maximal 20%</a:t>
            </a:r>
          </a:p>
        </p:txBody>
      </p:sp>
      <p:sp>
        <p:nvSpPr>
          <p:cNvPr id="4" name="Foliennummernplatzhalter 3"/>
          <p:cNvSpPr>
            <a:spLocks noGrp="1"/>
          </p:cNvSpPr>
          <p:nvPr>
            <p:ph type="sldNum" sz="quarter" idx="5"/>
          </p:nvPr>
        </p:nvSpPr>
        <p:spPr/>
        <p:txBody>
          <a:bodyPr/>
          <a:lstStyle/>
          <a:p>
            <a:pPr defTabSz="739905">
              <a:defRPr/>
            </a:pPr>
            <a:fld id="{1E97EB1C-CE33-47D6-9C8A-4EEBB1AB1DCF}" type="slidenum">
              <a:rPr lang="de-DE" sz="1100">
                <a:solidFill>
                  <a:prstClr val="black"/>
                </a:solidFill>
                <a:latin typeface="Arial"/>
              </a:rPr>
              <a:pPr defTabSz="739905">
                <a:defRPr/>
              </a:pPr>
              <a:t>7</a:t>
            </a:fld>
            <a:endParaRPr lang="de-DE" sz="1100">
              <a:solidFill>
                <a:prstClr val="black"/>
              </a:solidFill>
              <a:latin typeface="Arial"/>
            </a:endParaRPr>
          </a:p>
        </p:txBody>
      </p:sp>
    </p:spTree>
    <p:extLst>
      <p:ext uri="{BB962C8B-B14F-4D97-AF65-F5344CB8AC3E}">
        <p14:creationId xmlns:p14="http://schemas.microsoft.com/office/powerpoint/2010/main" val="11856544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33375" y="831850"/>
            <a:ext cx="3959225" cy="2227263"/>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2DE9F227-9A0D-A14C-80A1-E2A45FE5810D}" type="slidenum">
              <a:rPr lang="de-DE" smtClean="0"/>
              <a:pPr/>
              <a:t>14</a:t>
            </a:fld>
            <a:endParaRPr lang="de-DE"/>
          </a:p>
        </p:txBody>
      </p:sp>
    </p:spTree>
    <p:extLst>
      <p:ext uri="{BB962C8B-B14F-4D97-AF65-F5344CB8AC3E}">
        <p14:creationId xmlns:p14="http://schemas.microsoft.com/office/powerpoint/2010/main" val="23484835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33375" y="831850"/>
            <a:ext cx="3959225" cy="2227263"/>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2DE9F227-9A0D-A14C-80A1-E2A45FE5810D}" type="slidenum">
              <a:rPr lang="de-DE" smtClean="0"/>
              <a:pPr/>
              <a:t>15</a:t>
            </a:fld>
            <a:endParaRPr lang="de-DE"/>
          </a:p>
        </p:txBody>
      </p:sp>
    </p:spTree>
    <p:extLst>
      <p:ext uri="{BB962C8B-B14F-4D97-AF65-F5344CB8AC3E}">
        <p14:creationId xmlns:p14="http://schemas.microsoft.com/office/powerpoint/2010/main" val="6589923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33375" y="831850"/>
            <a:ext cx="3959225" cy="2227263"/>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2DE9F227-9A0D-A14C-80A1-E2A45FE5810D}" type="slidenum">
              <a:rPr lang="de-DE" smtClean="0"/>
              <a:pPr/>
              <a:t>16</a:t>
            </a:fld>
            <a:endParaRPr lang="de-DE"/>
          </a:p>
        </p:txBody>
      </p:sp>
    </p:spTree>
    <p:extLst>
      <p:ext uri="{BB962C8B-B14F-4D97-AF65-F5344CB8AC3E}">
        <p14:creationId xmlns:p14="http://schemas.microsoft.com/office/powerpoint/2010/main" val="1845121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4FBECE7-2DAC-41F4-B825-ED34CAEB98B4}" type="slidenum">
              <a:rPr lang="de-DE" smtClean="0"/>
              <a:t>18</a:t>
            </a:fld>
            <a:endParaRPr lang="de-DE"/>
          </a:p>
        </p:txBody>
      </p:sp>
    </p:spTree>
    <p:extLst>
      <p:ext uri="{BB962C8B-B14F-4D97-AF65-F5344CB8AC3E}">
        <p14:creationId xmlns:p14="http://schemas.microsoft.com/office/powerpoint/2010/main" val="9392010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Tree>
    <p:extLst>
      <p:ext uri="{BB962C8B-B14F-4D97-AF65-F5344CB8AC3E}">
        <p14:creationId xmlns:p14="http://schemas.microsoft.com/office/powerpoint/2010/main" val="19669550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Tree>
    <p:extLst>
      <p:ext uri="{BB962C8B-B14F-4D97-AF65-F5344CB8AC3E}">
        <p14:creationId xmlns:p14="http://schemas.microsoft.com/office/powerpoint/2010/main" val="4178753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682884" rtl="0" eaLnBrk="1" fontAlgn="auto" latinLnBrk="0" hangingPunct="1">
              <a:lnSpc>
                <a:spcPct val="100000"/>
              </a:lnSpc>
              <a:spcBef>
                <a:spcPts val="0"/>
              </a:spcBef>
              <a:spcAft>
                <a:spcPts val="0"/>
              </a:spcAft>
              <a:buClrTx/>
              <a:buSzTx/>
              <a:buFontTx/>
              <a:buNone/>
              <a:tabLst/>
              <a:defRPr/>
            </a:pPr>
            <a:fld id="{A5CD9EA4-227B-4674-942E-EA30A3AEC067}" type="slidenum">
              <a:rPr kumimoji="0" lang="de-DE"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682884" rtl="0" eaLnBrk="1" fontAlgn="auto" latinLnBrk="0" hangingPunct="1">
                <a:lnSpc>
                  <a:spcPct val="100000"/>
                </a:lnSpc>
                <a:spcBef>
                  <a:spcPts val="0"/>
                </a:spcBef>
                <a:spcAft>
                  <a:spcPts val="0"/>
                </a:spcAft>
                <a:buClrTx/>
                <a:buSzTx/>
                <a:buFontTx/>
                <a:buNone/>
                <a:tabLst/>
                <a:defRPr/>
              </a:pPr>
              <a:t>27</a:t>
            </a:fld>
            <a:endParaRPr kumimoji="0" lang="de-DE" sz="10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41686386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400"/>
          </a:p>
        </p:txBody>
      </p:sp>
      <p:sp>
        <p:nvSpPr>
          <p:cNvPr id="4" name="Foliennummernplatzhalter 3"/>
          <p:cNvSpPr>
            <a:spLocks noGrp="1"/>
          </p:cNvSpPr>
          <p:nvPr>
            <p:ph type="sldNum" sz="quarter" idx="5"/>
          </p:nvPr>
        </p:nvSpPr>
        <p:spPr/>
        <p:txBody>
          <a:bodyPr/>
          <a:lstStyle/>
          <a:p>
            <a:fld id="{2DE9F227-9A0D-A14C-80A1-E2A45FE5810D}" type="slidenum">
              <a:rPr lang="de-DE" smtClean="0"/>
              <a:pPr/>
              <a:t>29</a:t>
            </a:fld>
            <a:endParaRPr lang="de-DE"/>
          </a:p>
        </p:txBody>
      </p:sp>
    </p:spTree>
    <p:extLst>
      <p:ext uri="{BB962C8B-B14F-4D97-AF65-F5344CB8AC3E}">
        <p14:creationId xmlns:p14="http://schemas.microsoft.com/office/powerpoint/2010/main" val="31796100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400"/>
          </a:p>
        </p:txBody>
      </p:sp>
      <p:sp>
        <p:nvSpPr>
          <p:cNvPr id="4" name="Foliennummernplatzhalter 3"/>
          <p:cNvSpPr>
            <a:spLocks noGrp="1"/>
          </p:cNvSpPr>
          <p:nvPr>
            <p:ph type="sldNum" sz="quarter" idx="5"/>
          </p:nvPr>
        </p:nvSpPr>
        <p:spPr/>
        <p:txBody>
          <a:bodyPr/>
          <a:lstStyle/>
          <a:p>
            <a:fld id="{2DE9F227-9A0D-A14C-80A1-E2A45FE5810D}" type="slidenum">
              <a:rPr lang="de-DE" smtClean="0"/>
              <a:pPr/>
              <a:t>30</a:t>
            </a:fld>
            <a:endParaRPr lang="de-DE"/>
          </a:p>
        </p:txBody>
      </p:sp>
    </p:spTree>
    <p:extLst>
      <p:ext uri="{BB962C8B-B14F-4D97-AF65-F5344CB8AC3E}">
        <p14:creationId xmlns:p14="http://schemas.microsoft.com/office/powerpoint/2010/main" val="10873366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400"/>
          </a:p>
        </p:txBody>
      </p:sp>
      <p:sp>
        <p:nvSpPr>
          <p:cNvPr id="4" name="Foliennummernplatzhalter 3"/>
          <p:cNvSpPr>
            <a:spLocks noGrp="1"/>
          </p:cNvSpPr>
          <p:nvPr>
            <p:ph type="sldNum" sz="quarter" idx="5"/>
          </p:nvPr>
        </p:nvSpPr>
        <p:spPr/>
        <p:txBody>
          <a:bodyPr/>
          <a:lstStyle/>
          <a:p>
            <a:fld id="{2DE9F227-9A0D-A14C-80A1-E2A45FE5810D}" type="slidenum">
              <a:rPr lang="de-DE" smtClean="0"/>
              <a:pPr/>
              <a:t>31</a:t>
            </a:fld>
            <a:endParaRPr lang="de-DE"/>
          </a:p>
        </p:txBody>
      </p:sp>
    </p:spTree>
    <p:extLst>
      <p:ext uri="{BB962C8B-B14F-4D97-AF65-F5344CB8AC3E}">
        <p14:creationId xmlns:p14="http://schemas.microsoft.com/office/powerpoint/2010/main" val="1879951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3. Analyse – Schwachstellen – Ungereimtheiten</a:t>
            </a:r>
          </a:p>
          <a:p>
            <a:pPr marL="171450" indent="-171450">
              <a:buFontTx/>
              <a:buChar char="-"/>
            </a:pPr>
            <a:r>
              <a:rPr lang="de-DE"/>
              <a:t>Versorgungsträger (Versicherer)</a:t>
            </a:r>
          </a:p>
          <a:p>
            <a:pPr marL="171450" indent="-171450">
              <a:buFontTx/>
              <a:buChar char="-"/>
            </a:pPr>
            <a:r>
              <a:rPr lang="de-DE" err="1"/>
              <a:t>Zusagearten</a:t>
            </a:r>
            <a:endParaRPr lang="de-DE"/>
          </a:p>
          <a:p>
            <a:pPr marL="171450" indent="-171450">
              <a:buFontTx/>
              <a:buChar char="-"/>
            </a:pPr>
            <a:r>
              <a:rPr lang="de-DE"/>
              <a:t>Unterlagen alle vollständig und passend (Entgeltumwandlungsvereinbarung noch aktuell?)</a:t>
            </a:r>
          </a:p>
          <a:p>
            <a:pPr marL="171450" indent="-171450">
              <a:buFontTx/>
              <a:buChar char="-"/>
            </a:pPr>
            <a:r>
              <a:rPr lang="de-DE"/>
              <a:t>Zuschusssystem</a:t>
            </a:r>
          </a:p>
          <a:p>
            <a:pPr marL="171450" indent="-171450">
              <a:buFontTx/>
              <a:buChar char="-"/>
            </a:pPr>
            <a:r>
              <a:rPr lang="de-DE"/>
              <a:t>Vorgehen bei mitgebrachten Verträgen (Übernahme oder Übertragung)</a:t>
            </a:r>
          </a:p>
        </p:txBody>
      </p:sp>
      <p:sp>
        <p:nvSpPr>
          <p:cNvPr id="4" name="Foliennummernplatzhalter 3"/>
          <p:cNvSpPr>
            <a:spLocks noGrp="1"/>
          </p:cNvSpPr>
          <p:nvPr>
            <p:ph type="sldNum" sz="quarter" idx="5"/>
          </p:nvPr>
        </p:nvSpPr>
        <p:spPr/>
        <p:txBody>
          <a:bodyPr/>
          <a:lstStyle/>
          <a:p>
            <a:fld id="{2DE9F227-9A0D-A14C-80A1-E2A45FE5810D}" type="slidenum">
              <a:rPr lang="de-DE" smtClean="0"/>
              <a:pPr/>
              <a:t>33</a:t>
            </a:fld>
            <a:endParaRPr lang="de-DE"/>
          </a:p>
        </p:txBody>
      </p:sp>
    </p:spTree>
    <p:extLst>
      <p:ext uri="{BB962C8B-B14F-4D97-AF65-F5344CB8AC3E}">
        <p14:creationId xmlns:p14="http://schemas.microsoft.com/office/powerpoint/2010/main" val="23319455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rtl="0" fontAlgn="ctr">
              <a:buFont typeface="Arial" panose="020B0604020202020204" pitchFamily="34" charset="0"/>
              <a:buChar char="•"/>
            </a:pPr>
            <a:r>
              <a:rPr lang="de-DE" sz="1200" kern="1200" dirty="0">
                <a:solidFill>
                  <a:schemeClr val="tx1"/>
                </a:solidFill>
                <a:effectLst/>
                <a:latin typeface="+mn-lt"/>
                <a:ea typeface="+mn-ea"/>
                <a:cs typeface="+mn-cs"/>
              </a:rPr>
              <a:t>Wie und in welcher Form bieten Sie aktiv </a:t>
            </a:r>
            <a:r>
              <a:rPr lang="de-DE" sz="1200" kern="1200" dirty="0" err="1">
                <a:solidFill>
                  <a:schemeClr val="tx1"/>
                </a:solidFill>
                <a:effectLst/>
                <a:latin typeface="+mn-lt"/>
                <a:ea typeface="+mn-ea"/>
                <a:cs typeface="+mn-cs"/>
              </a:rPr>
              <a:t>bAV</a:t>
            </a:r>
            <a:r>
              <a:rPr lang="de-DE" sz="1200" kern="1200" dirty="0">
                <a:solidFill>
                  <a:schemeClr val="tx1"/>
                </a:solidFill>
                <a:effectLst/>
                <a:latin typeface="+mn-lt"/>
                <a:ea typeface="+mn-ea"/>
                <a:cs typeface="+mn-cs"/>
              </a:rPr>
              <a:t> für Ihre Mitarbeiterinnen und Mitarbeiter an? </a:t>
            </a:r>
          </a:p>
          <a:p>
            <a:pPr marL="171450" indent="-171450" rtl="0" fontAlgn="ctr">
              <a:buFont typeface="Arial" panose="020B0604020202020204" pitchFamily="34" charset="0"/>
              <a:buChar char="•"/>
            </a:pPr>
            <a:r>
              <a:rPr lang="de-DE" sz="1200" kern="1200" dirty="0">
                <a:solidFill>
                  <a:schemeClr val="tx1"/>
                </a:solidFill>
                <a:effectLst/>
                <a:latin typeface="+mn-lt"/>
                <a:ea typeface="+mn-ea"/>
                <a:cs typeface="+mn-cs"/>
              </a:rPr>
              <a:t>Was sind Ihre Beweggründe die </a:t>
            </a:r>
            <a:r>
              <a:rPr lang="de-DE" sz="1200" kern="1200" dirty="0" err="1">
                <a:solidFill>
                  <a:schemeClr val="tx1"/>
                </a:solidFill>
                <a:effectLst/>
                <a:latin typeface="+mn-lt"/>
                <a:ea typeface="+mn-ea"/>
                <a:cs typeface="+mn-cs"/>
              </a:rPr>
              <a:t>bAV</a:t>
            </a:r>
            <a:r>
              <a:rPr lang="de-DE" sz="1200" kern="1200" dirty="0">
                <a:solidFill>
                  <a:schemeClr val="tx1"/>
                </a:solidFill>
                <a:effectLst/>
                <a:latin typeface="+mn-lt"/>
                <a:ea typeface="+mn-ea"/>
                <a:cs typeface="+mn-cs"/>
              </a:rPr>
              <a:t> in Ihrem Unternehmen/ Betrieb so anzubieten? </a:t>
            </a:r>
          </a:p>
          <a:p>
            <a:pPr marL="171450" indent="-171450" rtl="0" fontAlgn="ctr">
              <a:buFont typeface="Arial" panose="020B0604020202020204" pitchFamily="34" charset="0"/>
              <a:buChar char="•"/>
            </a:pPr>
            <a:r>
              <a:rPr lang="de-DE" sz="1200" kern="1200" dirty="0">
                <a:solidFill>
                  <a:schemeClr val="tx1"/>
                </a:solidFill>
                <a:effectLst/>
                <a:latin typeface="+mn-lt"/>
                <a:ea typeface="+mn-ea"/>
                <a:cs typeface="+mn-cs"/>
              </a:rPr>
              <a:t>Wie und in welcher Form setzen Sie gesetzliche Vorschriften um? </a:t>
            </a:r>
          </a:p>
          <a:p>
            <a:pPr marL="171450" indent="-171450" rtl="0" fontAlgn="ctr">
              <a:buFont typeface="Arial" panose="020B0604020202020204" pitchFamily="34" charset="0"/>
              <a:buChar char="•"/>
            </a:pPr>
            <a:r>
              <a:rPr lang="de-DE" sz="1200" kern="1200" dirty="0">
                <a:solidFill>
                  <a:schemeClr val="tx1"/>
                </a:solidFill>
                <a:effectLst/>
                <a:latin typeface="+mn-lt"/>
                <a:ea typeface="+mn-ea"/>
                <a:cs typeface="+mn-cs"/>
              </a:rPr>
              <a:t>Haben Sie bereites Ihr Regelbuch/ Ihre Hausordnung für die </a:t>
            </a:r>
            <a:r>
              <a:rPr lang="de-DE" sz="1200" kern="1200" dirty="0" err="1">
                <a:solidFill>
                  <a:schemeClr val="tx1"/>
                </a:solidFill>
                <a:effectLst/>
                <a:latin typeface="+mn-lt"/>
                <a:ea typeface="+mn-ea"/>
                <a:cs typeface="+mn-cs"/>
              </a:rPr>
              <a:t>bAV</a:t>
            </a:r>
            <a:r>
              <a:rPr lang="de-DE" sz="1200" kern="1200" dirty="0">
                <a:solidFill>
                  <a:schemeClr val="tx1"/>
                </a:solidFill>
                <a:effectLst/>
                <a:latin typeface="+mn-lt"/>
                <a:ea typeface="+mn-ea"/>
                <a:cs typeface="+mn-cs"/>
              </a:rPr>
              <a:t>? </a:t>
            </a:r>
          </a:p>
          <a:p>
            <a:pPr marL="171450" indent="-171450" rtl="0" fontAlgn="ctr">
              <a:buFont typeface="Arial" panose="020B0604020202020204" pitchFamily="34" charset="0"/>
              <a:buChar char="•"/>
            </a:pPr>
            <a:r>
              <a:rPr lang="de-DE" sz="1200" kern="1200" dirty="0">
                <a:solidFill>
                  <a:schemeClr val="tx1"/>
                </a:solidFill>
                <a:effectLst/>
                <a:latin typeface="+mn-lt"/>
                <a:ea typeface="+mn-ea"/>
                <a:cs typeface="+mn-cs"/>
              </a:rPr>
              <a:t>In welcher Höhe bieten Sie den verpflichtenden AG-Zuschuss (gemäß BRSG) an? Und warum? </a:t>
            </a:r>
          </a:p>
          <a:p>
            <a:pPr marL="171450" indent="-171450" rtl="0" fontAlgn="ctr">
              <a:buFont typeface="Arial" panose="020B0604020202020204" pitchFamily="34" charset="0"/>
              <a:buChar char="•"/>
            </a:pPr>
            <a:r>
              <a:rPr lang="de-DE" sz="1200" kern="1200" dirty="0">
                <a:solidFill>
                  <a:schemeClr val="tx1"/>
                </a:solidFill>
                <a:effectLst/>
                <a:latin typeface="+mn-lt"/>
                <a:ea typeface="+mn-ea"/>
                <a:cs typeface="+mn-cs"/>
              </a:rPr>
              <a:t>Wie informieren Sie Ihre Mitarbeiter über Ihr </a:t>
            </a:r>
            <a:r>
              <a:rPr lang="de-DE" sz="1200" kern="1200" dirty="0" err="1">
                <a:solidFill>
                  <a:schemeClr val="tx1"/>
                </a:solidFill>
                <a:effectLst/>
                <a:latin typeface="+mn-lt"/>
                <a:ea typeface="+mn-ea"/>
                <a:cs typeface="+mn-cs"/>
              </a:rPr>
              <a:t>bAV</a:t>
            </a:r>
            <a:r>
              <a:rPr lang="de-DE" sz="1200" kern="1200" dirty="0">
                <a:solidFill>
                  <a:schemeClr val="tx1"/>
                </a:solidFill>
                <a:effectLst/>
                <a:latin typeface="+mn-lt"/>
                <a:ea typeface="+mn-ea"/>
                <a:cs typeface="+mn-cs"/>
              </a:rPr>
              <a:t>-Angebot?</a:t>
            </a:r>
          </a:p>
          <a:p>
            <a:pPr marL="171450" indent="-171450" rtl="0" fontAlgn="ctr">
              <a:buFont typeface="Arial" panose="020B0604020202020204" pitchFamily="34" charset="0"/>
              <a:buChar char="•"/>
            </a:pPr>
            <a:r>
              <a:rPr lang="de-DE" sz="1200" kern="1200" dirty="0">
                <a:solidFill>
                  <a:schemeClr val="tx1"/>
                </a:solidFill>
                <a:effectLst/>
                <a:latin typeface="+mn-lt"/>
                <a:ea typeface="+mn-ea"/>
                <a:cs typeface="+mn-cs"/>
              </a:rPr>
              <a:t>Halten Sie das vorhandene </a:t>
            </a:r>
            <a:r>
              <a:rPr lang="de-DE" sz="1200" kern="1200" dirty="0" err="1">
                <a:solidFill>
                  <a:schemeClr val="tx1"/>
                </a:solidFill>
                <a:effectLst/>
                <a:latin typeface="+mn-lt"/>
                <a:ea typeface="+mn-ea"/>
                <a:cs typeface="+mn-cs"/>
              </a:rPr>
              <a:t>bAV</a:t>
            </a:r>
            <a:r>
              <a:rPr lang="de-DE" sz="1200" kern="1200" dirty="0">
                <a:solidFill>
                  <a:schemeClr val="tx1"/>
                </a:solidFill>
                <a:effectLst/>
                <a:latin typeface="+mn-lt"/>
                <a:ea typeface="+mn-ea"/>
                <a:cs typeface="+mn-cs"/>
              </a:rPr>
              <a:t>-Angebot, in der Wahrnehmung der Mitarbeiter, für interessant? </a:t>
            </a:r>
          </a:p>
          <a:p>
            <a:pPr marL="171450" indent="-171450" rtl="0" fontAlgn="ctr">
              <a:buFont typeface="Arial" panose="020B0604020202020204" pitchFamily="34" charset="0"/>
              <a:buChar char="•"/>
            </a:pPr>
            <a:r>
              <a:rPr lang="de-DE" sz="1200" kern="1200" dirty="0">
                <a:solidFill>
                  <a:schemeClr val="tx1"/>
                </a:solidFill>
                <a:effectLst/>
                <a:latin typeface="+mn-lt"/>
                <a:ea typeface="+mn-ea"/>
                <a:cs typeface="+mn-cs"/>
              </a:rPr>
              <a:t>Wie viele Ihrer Mitarbeiter nutzen bereits die Vorteile der </a:t>
            </a:r>
            <a:r>
              <a:rPr lang="de-DE" sz="1200" kern="1200" dirty="0" err="1">
                <a:solidFill>
                  <a:schemeClr val="tx1"/>
                </a:solidFill>
                <a:effectLst/>
                <a:latin typeface="+mn-lt"/>
                <a:ea typeface="+mn-ea"/>
                <a:cs typeface="+mn-cs"/>
              </a:rPr>
              <a:t>bAV</a:t>
            </a:r>
            <a:r>
              <a:rPr lang="de-DE" sz="1200" kern="1200" dirty="0">
                <a:solidFill>
                  <a:schemeClr val="tx1"/>
                </a:solidFill>
                <a:effectLst/>
                <a:latin typeface="+mn-lt"/>
                <a:ea typeface="+mn-ea"/>
                <a:cs typeface="+mn-cs"/>
              </a:rPr>
              <a:t>? </a:t>
            </a:r>
          </a:p>
          <a:p>
            <a:pPr marL="171450" indent="-171450" rtl="0" fontAlgn="ctr">
              <a:buFont typeface="Arial" panose="020B0604020202020204" pitchFamily="34" charset="0"/>
              <a:buChar char="•"/>
            </a:pPr>
            <a:r>
              <a:rPr lang="de-DE" sz="1200" kern="1200" dirty="0">
                <a:solidFill>
                  <a:schemeClr val="tx1"/>
                </a:solidFill>
                <a:effectLst/>
                <a:latin typeface="+mn-lt"/>
                <a:ea typeface="+mn-ea"/>
                <a:cs typeface="+mn-cs"/>
              </a:rPr>
              <a:t>Nutzen alle Mitarbeiter die Vorteile der </a:t>
            </a:r>
            <a:r>
              <a:rPr lang="de-DE" sz="1200" kern="1200" dirty="0" err="1">
                <a:solidFill>
                  <a:schemeClr val="tx1"/>
                </a:solidFill>
                <a:effectLst/>
                <a:latin typeface="+mn-lt"/>
                <a:ea typeface="+mn-ea"/>
                <a:cs typeface="+mn-cs"/>
              </a:rPr>
              <a:t>bAV</a:t>
            </a:r>
            <a:r>
              <a:rPr lang="de-DE" sz="1200" kern="1200" dirty="0">
                <a:solidFill>
                  <a:schemeClr val="tx1"/>
                </a:solidFill>
                <a:effectLst/>
                <a:latin typeface="+mn-lt"/>
                <a:ea typeface="+mn-ea"/>
                <a:cs typeface="+mn-cs"/>
              </a:rPr>
              <a:t>?</a:t>
            </a:r>
          </a:p>
          <a:p>
            <a:pPr marL="171450" indent="-171450" rtl="0" fontAlgn="ctr">
              <a:buFont typeface="Arial" panose="020B0604020202020204" pitchFamily="34" charset="0"/>
              <a:buChar char="•"/>
            </a:pPr>
            <a:r>
              <a:rPr lang="de-DE" sz="1200" kern="1200" dirty="0">
                <a:solidFill>
                  <a:schemeClr val="tx1"/>
                </a:solidFill>
                <a:effectLst/>
                <a:latin typeface="+mn-lt"/>
                <a:ea typeface="+mn-ea"/>
                <a:cs typeface="+mn-cs"/>
              </a:rPr>
              <a:t>Wünsche Sie Sich, dass zukünftig mehr Mitarbeiter das </a:t>
            </a:r>
            <a:r>
              <a:rPr lang="de-DE" sz="1200" kern="1200" dirty="0" err="1">
                <a:solidFill>
                  <a:schemeClr val="tx1"/>
                </a:solidFill>
                <a:effectLst/>
                <a:latin typeface="+mn-lt"/>
                <a:ea typeface="+mn-ea"/>
                <a:cs typeface="+mn-cs"/>
              </a:rPr>
              <a:t>bAV</a:t>
            </a:r>
            <a:r>
              <a:rPr lang="de-DE" sz="1200" kern="1200" dirty="0">
                <a:solidFill>
                  <a:schemeClr val="tx1"/>
                </a:solidFill>
                <a:effectLst/>
                <a:latin typeface="+mn-lt"/>
                <a:ea typeface="+mn-ea"/>
                <a:cs typeface="+mn-cs"/>
              </a:rPr>
              <a:t>-Angebot in Anspruch nehmen? </a:t>
            </a:r>
          </a:p>
          <a:p>
            <a:pPr marL="171450" indent="-171450" rtl="0" fontAlgn="ctr">
              <a:buFont typeface="Arial" panose="020B0604020202020204" pitchFamily="34" charset="0"/>
              <a:buChar char="•"/>
            </a:pPr>
            <a:r>
              <a:rPr lang="de-DE" sz="1200" kern="1200" dirty="0">
                <a:solidFill>
                  <a:schemeClr val="tx1"/>
                </a:solidFill>
                <a:effectLst/>
                <a:latin typeface="+mn-lt"/>
                <a:ea typeface="+mn-ea"/>
                <a:cs typeface="+mn-cs"/>
              </a:rPr>
              <a:t>Welche Rolle spielen Ihre Mitarbeiter, in Bezug auf den unternehmerischen Erfolg, Ihres Unternehmens? </a:t>
            </a:r>
          </a:p>
          <a:p>
            <a:pPr marL="171450" indent="-171450" rtl="0" fontAlgn="ctr">
              <a:buFont typeface="Arial" panose="020B0604020202020204" pitchFamily="34" charset="0"/>
              <a:buChar char="•"/>
            </a:pPr>
            <a:r>
              <a:rPr lang="de-DE" sz="1200" kern="1200" dirty="0">
                <a:solidFill>
                  <a:schemeClr val="tx1"/>
                </a:solidFill>
                <a:effectLst/>
                <a:latin typeface="+mn-lt"/>
                <a:ea typeface="+mn-ea"/>
                <a:cs typeface="+mn-cs"/>
              </a:rPr>
              <a:t>Wie würden Sie das Betriebsklima in Ihrem Unternehmen beschreiben? </a:t>
            </a:r>
          </a:p>
          <a:p>
            <a:pPr marL="171450" indent="-171450" rtl="0" fontAlgn="ctr">
              <a:buFont typeface="Arial" panose="020B0604020202020204" pitchFamily="34" charset="0"/>
              <a:buChar char="•"/>
            </a:pPr>
            <a:r>
              <a:rPr lang="de-DE" sz="1200" kern="1200" dirty="0">
                <a:solidFill>
                  <a:schemeClr val="tx1"/>
                </a:solidFill>
                <a:effectLst/>
                <a:latin typeface="+mn-lt"/>
                <a:ea typeface="+mn-ea"/>
                <a:cs typeface="+mn-cs"/>
              </a:rPr>
              <a:t>Was sind Gründe warum Mitarbeiter gerne für Ihr Unternehmen arbeiten, bzw. gerne zukünftig arbeiten wollen? </a:t>
            </a:r>
          </a:p>
          <a:p>
            <a:pPr marL="171450" indent="-171450" rtl="0" fontAlgn="ctr">
              <a:buFont typeface="Arial" panose="020B0604020202020204" pitchFamily="34" charset="0"/>
              <a:buChar char="•"/>
            </a:pPr>
            <a:r>
              <a:rPr lang="de-DE" sz="1200" kern="1200" dirty="0">
                <a:solidFill>
                  <a:schemeClr val="tx1"/>
                </a:solidFill>
                <a:effectLst/>
                <a:latin typeface="+mn-lt"/>
                <a:ea typeface="+mn-ea"/>
                <a:cs typeface="+mn-cs"/>
              </a:rPr>
              <a:t>Erhalten Ihre Mitarbeiter, neben des auskömmlichen Gehaltes; weitere Zuwendungen? Wenn ja, In welcher Form? </a:t>
            </a:r>
          </a:p>
          <a:p>
            <a:pPr marL="171450" indent="-171450" rtl="0" fontAlgn="ctr">
              <a:buFont typeface="Arial" panose="020B0604020202020204" pitchFamily="34" charset="0"/>
              <a:buChar char="•"/>
            </a:pPr>
            <a:r>
              <a:rPr lang="de-DE" sz="1200" kern="1200" dirty="0">
                <a:solidFill>
                  <a:schemeClr val="tx1"/>
                </a:solidFill>
                <a:effectLst/>
                <a:latin typeface="+mn-lt"/>
                <a:ea typeface="+mn-ea"/>
                <a:cs typeface="+mn-cs"/>
              </a:rPr>
              <a:t>Was halten Sie grundsätzlich von konzeptionellen Vorgehensweisen, auch in der </a:t>
            </a:r>
            <a:r>
              <a:rPr lang="de-DE" sz="1200" kern="1200" dirty="0" err="1">
                <a:solidFill>
                  <a:schemeClr val="tx1"/>
                </a:solidFill>
                <a:effectLst/>
                <a:latin typeface="+mn-lt"/>
                <a:ea typeface="+mn-ea"/>
                <a:cs typeface="+mn-cs"/>
              </a:rPr>
              <a:t>bAV</a:t>
            </a:r>
            <a:r>
              <a:rPr lang="de-DE" sz="1200" kern="1200" dirty="0">
                <a:solidFill>
                  <a:schemeClr val="tx1"/>
                </a:solidFill>
                <a:effectLst/>
                <a:latin typeface="+mn-lt"/>
                <a:ea typeface="+mn-ea"/>
                <a:cs typeface="+mn-cs"/>
              </a:rPr>
              <a:t>?</a:t>
            </a:r>
          </a:p>
          <a:p>
            <a:endParaRPr lang="de-DE" dirty="0"/>
          </a:p>
        </p:txBody>
      </p:sp>
      <p:sp>
        <p:nvSpPr>
          <p:cNvPr id="4" name="Foliennummernplatzhalter 3"/>
          <p:cNvSpPr>
            <a:spLocks noGrp="1"/>
          </p:cNvSpPr>
          <p:nvPr>
            <p:ph type="sldNum" sz="quarter" idx="5"/>
          </p:nvPr>
        </p:nvSpPr>
        <p:spPr/>
        <p:txBody>
          <a:bodyPr/>
          <a:lstStyle/>
          <a:p>
            <a:fld id="{04FBECE7-2DAC-41F4-B825-ED34CAEB98B4}" type="slidenum">
              <a:rPr lang="de-DE" smtClean="0"/>
              <a:t>35</a:t>
            </a:fld>
            <a:endParaRPr lang="de-DE"/>
          </a:p>
        </p:txBody>
      </p:sp>
    </p:spTree>
    <p:extLst>
      <p:ext uri="{BB962C8B-B14F-4D97-AF65-F5344CB8AC3E}">
        <p14:creationId xmlns:p14="http://schemas.microsoft.com/office/powerpoint/2010/main" val="28400390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rtl="0" fontAlgn="ctr">
              <a:buFont typeface="Arial" panose="020B0604020202020204" pitchFamily="34" charset="0"/>
              <a:buChar char="•"/>
            </a:pPr>
            <a:r>
              <a:rPr lang="de-DE" sz="1200" kern="1200" dirty="0">
                <a:solidFill>
                  <a:schemeClr val="tx1"/>
                </a:solidFill>
                <a:effectLst/>
                <a:latin typeface="+mn-lt"/>
                <a:ea typeface="+mn-ea"/>
                <a:cs typeface="+mn-cs"/>
              </a:rPr>
              <a:t>Wie und in welcher Form bieten Sie aktiv </a:t>
            </a:r>
            <a:r>
              <a:rPr lang="de-DE" sz="1200" kern="1200" dirty="0" err="1">
                <a:solidFill>
                  <a:schemeClr val="tx1"/>
                </a:solidFill>
                <a:effectLst/>
                <a:latin typeface="+mn-lt"/>
                <a:ea typeface="+mn-ea"/>
                <a:cs typeface="+mn-cs"/>
              </a:rPr>
              <a:t>bAV</a:t>
            </a:r>
            <a:r>
              <a:rPr lang="de-DE" sz="1200" kern="1200" dirty="0">
                <a:solidFill>
                  <a:schemeClr val="tx1"/>
                </a:solidFill>
                <a:effectLst/>
                <a:latin typeface="+mn-lt"/>
                <a:ea typeface="+mn-ea"/>
                <a:cs typeface="+mn-cs"/>
              </a:rPr>
              <a:t> für Ihre Mitarbeiterinnen und Mitarbeiter an? </a:t>
            </a:r>
          </a:p>
          <a:p>
            <a:pPr marL="171450" indent="-171450" rtl="0" fontAlgn="ctr">
              <a:buFont typeface="Arial" panose="020B0604020202020204" pitchFamily="34" charset="0"/>
              <a:buChar char="•"/>
            </a:pPr>
            <a:r>
              <a:rPr lang="de-DE" sz="1200" kern="1200" dirty="0">
                <a:solidFill>
                  <a:schemeClr val="tx1"/>
                </a:solidFill>
                <a:effectLst/>
                <a:latin typeface="+mn-lt"/>
                <a:ea typeface="+mn-ea"/>
                <a:cs typeface="+mn-cs"/>
              </a:rPr>
              <a:t>Was sind Ihre Beweggründe die </a:t>
            </a:r>
            <a:r>
              <a:rPr lang="de-DE" sz="1200" kern="1200" dirty="0" err="1">
                <a:solidFill>
                  <a:schemeClr val="tx1"/>
                </a:solidFill>
                <a:effectLst/>
                <a:latin typeface="+mn-lt"/>
                <a:ea typeface="+mn-ea"/>
                <a:cs typeface="+mn-cs"/>
              </a:rPr>
              <a:t>bAV</a:t>
            </a:r>
            <a:r>
              <a:rPr lang="de-DE" sz="1200" kern="1200" dirty="0">
                <a:solidFill>
                  <a:schemeClr val="tx1"/>
                </a:solidFill>
                <a:effectLst/>
                <a:latin typeface="+mn-lt"/>
                <a:ea typeface="+mn-ea"/>
                <a:cs typeface="+mn-cs"/>
              </a:rPr>
              <a:t> in Ihrem Unternehmen/ Betrieb so anzubieten? </a:t>
            </a:r>
          </a:p>
          <a:p>
            <a:pPr marL="171450" indent="-171450" rtl="0" fontAlgn="ctr">
              <a:buFont typeface="Arial" panose="020B0604020202020204" pitchFamily="34" charset="0"/>
              <a:buChar char="•"/>
            </a:pPr>
            <a:r>
              <a:rPr lang="de-DE" sz="1200" kern="1200" dirty="0">
                <a:solidFill>
                  <a:schemeClr val="tx1"/>
                </a:solidFill>
                <a:effectLst/>
                <a:latin typeface="+mn-lt"/>
                <a:ea typeface="+mn-ea"/>
                <a:cs typeface="+mn-cs"/>
              </a:rPr>
              <a:t>Wie und in welcher Form setzen Sie gesetzliche Vorschriften um? </a:t>
            </a:r>
          </a:p>
          <a:p>
            <a:pPr marL="171450" indent="-171450" rtl="0" fontAlgn="ctr">
              <a:buFont typeface="Arial" panose="020B0604020202020204" pitchFamily="34" charset="0"/>
              <a:buChar char="•"/>
            </a:pPr>
            <a:r>
              <a:rPr lang="de-DE" sz="1200" kern="1200" dirty="0">
                <a:solidFill>
                  <a:schemeClr val="tx1"/>
                </a:solidFill>
                <a:effectLst/>
                <a:latin typeface="+mn-lt"/>
                <a:ea typeface="+mn-ea"/>
                <a:cs typeface="+mn-cs"/>
              </a:rPr>
              <a:t>Haben Sie bereites Ihr Regelbuch/ Ihre Hausordnung für die </a:t>
            </a:r>
            <a:r>
              <a:rPr lang="de-DE" sz="1200" kern="1200" dirty="0" err="1">
                <a:solidFill>
                  <a:schemeClr val="tx1"/>
                </a:solidFill>
                <a:effectLst/>
                <a:latin typeface="+mn-lt"/>
                <a:ea typeface="+mn-ea"/>
                <a:cs typeface="+mn-cs"/>
              </a:rPr>
              <a:t>bAV</a:t>
            </a:r>
            <a:r>
              <a:rPr lang="de-DE" sz="1200" kern="1200" dirty="0">
                <a:solidFill>
                  <a:schemeClr val="tx1"/>
                </a:solidFill>
                <a:effectLst/>
                <a:latin typeface="+mn-lt"/>
                <a:ea typeface="+mn-ea"/>
                <a:cs typeface="+mn-cs"/>
              </a:rPr>
              <a:t>? </a:t>
            </a:r>
          </a:p>
          <a:p>
            <a:pPr marL="171450" indent="-171450" rtl="0" fontAlgn="ctr">
              <a:buFont typeface="Arial" panose="020B0604020202020204" pitchFamily="34" charset="0"/>
              <a:buChar char="•"/>
            </a:pPr>
            <a:r>
              <a:rPr lang="de-DE" sz="1200" kern="1200" dirty="0">
                <a:solidFill>
                  <a:schemeClr val="tx1"/>
                </a:solidFill>
                <a:effectLst/>
                <a:latin typeface="+mn-lt"/>
                <a:ea typeface="+mn-ea"/>
                <a:cs typeface="+mn-cs"/>
              </a:rPr>
              <a:t>In welcher Höhe bieten Sie den verpflichtenden AG-Zuschuss (gemäß BRSG) an? Und warum? </a:t>
            </a:r>
          </a:p>
          <a:p>
            <a:pPr marL="171450" indent="-171450" rtl="0" fontAlgn="ctr">
              <a:buFont typeface="Arial" panose="020B0604020202020204" pitchFamily="34" charset="0"/>
              <a:buChar char="•"/>
            </a:pPr>
            <a:r>
              <a:rPr lang="de-DE" sz="1200" kern="1200" dirty="0">
                <a:solidFill>
                  <a:schemeClr val="tx1"/>
                </a:solidFill>
                <a:effectLst/>
                <a:latin typeface="+mn-lt"/>
                <a:ea typeface="+mn-ea"/>
                <a:cs typeface="+mn-cs"/>
              </a:rPr>
              <a:t>Wie informieren Sie Ihre Mitarbeiter über Ihr </a:t>
            </a:r>
            <a:r>
              <a:rPr lang="de-DE" sz="1200" kern="1200" dirty="0" err="1">
                <a:solidFill>
                  <a:schemeClr val="tx1"/>
                </a:solidFill>
                <a:effectLst/>
                <a:latin typeface="+mn-lt"/>
                <a:ea typeface="+mn-ea"/>
                <a:cs typeface="+mn-cs"/>
              </a:rPr>
              <a:t>bAV</a:t>
            </a:r>
            <a:r>
              <a:rPr lang="de-DE" sz="1200" kern="1200" dirty="0">
                <a:solidFill>
                  <a:schemeClr val="tx1"/>
                </a:solidFill>
                <a:effectLst/>
                <a:latin typeface="+mn-lt"/>
                <a:ea typeface="+mn-ea"/>
                <a:cs typeface="+mn-cs"/>
              </a:rPr>
              <a:t>-Angebot?</a:t>
            </a:r>
          </a:p>
          <a:p>
            <a:pPr marL="171450" indent="-171450" rtl="0" fontAlgn="ctr">
              <a:buFont typeface="Arial" panose="020B0604020202020204" pitchFamily="34" charset="0"/>
              <a:buChar char="•"/>
            </a:pPr>
            <a:r>
              <a:rPr lang="de-DE" sz="1200" kern="1200" dirty="0">
                <a:solidFill>
                  <a:schemeClr val="tx1"/>
                </a:solidFill>
                <a:effectLst/>
                <a:latin typeface="+mn-lt"/>
                <a:ea typeface="+mn-ea"/>
                <a:cs typeface="+mn-cs"/>
              </a:rPr>
              <a:t>Halten Sie das vorhandene </a:t>
            </a:r>
            <a:r>
              <a:rPr lang="de-DE" sz="1200" kern="1200" dirty="0" err="1">
                <a:solidFill>
                  <a:schemeClr val="tx1"/>
                </a:solidFill>
                <a:effectLst/>
                <a:latin typeface="+mn-lt"/>
                <a:ea typeface="+mn-ea"/>
                <a:cs typeface="+mn-cs"/>
              </a:rPr>
              <a:t>bAV</a:t>
            </a:r>
            <a:r>
              <a:rPr lang="de-DE" sz="1200" kern="1200" dirty="0">
                <a:solidFill>
                  <a:schemeClr val="tx1"/>
                </a:solidFill>
                <a:effectLst/>
                <a:latin typeface="+mn-lt"/>
                <a:ea typeface="+mn-ea"/>
                <a:cs typeface="+mn-cs"/>
              </a:rPr>
              <a:t>-Angebot, in der Wahrnehmung der Mitarbeiter, für interessant? </a:t>
            </a:r>
          </a:p>
          <a:p>
            <a:pPr marL="171450" indent="-171450" rtl="0" fontAlgn="ctr">
              <a:buFont typeface="Arial" panose="020B0604020202020204" pitchFamily="34" charset="0"/>
              <a:buChar char="•"/>
            </a:pPr>
            <a:r>
              <a:rPr lang="de-DE" sz="1200" kern="1200" dirty="0">
                <a:solidFill>
                  <a:schemeClr val="tx1"/>
                </a:solidFill>
                <a:effectLst/>
                <a:latin typeface="+mn-lt"/>
                <a:ea typeface="+mn-ea"/>
                <a:cs typeface="+mn-cs"/>
              </a:rPr>
              <a:t>Wie viele Ihrer Mitarbeiter nutzen bereits die Vorteile der </a:t>
            </a:r>
            <a:r>
              <a:rPr lang="de-DE" sz="1200" kern="1200" dirty="0" err="1">
                <a:solidFill>
                  <a:schemeClr val="tx1"/>
                </a:solidFill>
                <a:effectLst/>
                <a:latin typeface="+mn-lt"/>
                <a:ea typeface="+mn-ea"/>
                <a:cs typeface="+mn-cs"/>
              </a:rPr>
              <a:t>bAV</a:t>
            </a:r>
            <a:r>
              <a:rPr lang="de-DE" sz="1200" kern="1200" dirty="0">
                <a:solidFill>
                  <a:schemeClr val="tx1"/>
                </a:solidFill>
                <a:effectLst/>
                <a:latin typeface="+mn-lt"/>
                <a:ea typeface="+mn-ea"/>
                <a:cs typeface="+mn-cs"/>
              </a:rPr>
              <a:t>? </a:t>
            </a:r>
          </a:p>
          <a:p>
            <a:pPr marL="171450" indent="-171450" rtl="0" fontAlgn="ctr">
              <a:buFont typeface="Arial" panose="020B0604020202020204" pitchFamily="34" charset="0"/>
              <a:buChar char="•"/>
            </a:pPr>
            <a:r>
              <a:rPr lang="de-DE" sz="1200" kern="1200" dirty="0">
                <a:solidFill>
                  <a:schemeClr val="tx1"/>
                </a:solidFill>
                <a:effectLst/>
                <a:latin typeface="+mn-lt"/>
                <a:ea typeface="+mn-ea"/>
                <a:cs typeface="+mn-cs"/>
              </a:rPr>
              <a:t>Nutzen alle Mitarbeiter die Vorteile der </a:t>
            </a:r>
            <a:r>
              <a:rPr lang="de-DE" sz="1200" kern="1200" dirty="0" err="1">
                <a:solidFill>
                  <a:schemeClr val="tx1"/>
                </a:solidFill>
                <a:effectLst/>
                <a:latin typeface="+mn-lt"/>
                <a:ea typeface="+mn-ea"/>
                <a:cs typeface="+mn-cs"/>
              </a:rPr>
              <a:t>bAV</a:t>
            </a:r>
            <a:r>
              <a:rPr lang="de-DE" sz="1200" kern="1200" dirty="0">
                <a:solidFill>
                  <a:schemeClr val="tx1"/>
                </a:solidFill>
                <a:effectLst/>
                <a:latin typeface="+mn-lt"/>
                <a:ea typeface="+mn-ea"/>
                <a:cs typeface="+mn-cs"/>
              </a:rPr>
              <a:t>?</a:t>
            </a:r>
          </a:p>
          <a:p>
            <a:pPr marL="171450" indent="-171450" rtl="0" fontAlgn="ctr">
              <a:buFont typeface="Arial" panose="020B0604020202020204" pitchFamily="34" charset="0"/>
              <a:buChar char="•"/>
            </a:pPr>
            <a:r>
              <a:rPr lang="de-DE" sz="1200" kern="1200" dirty="0">
                <a:solidFill>
                  <a:schemeClr val="tx1"/>
                </a:solidFill>
                <a:effectLst/>
                <a:latin typeface="+mn-lt"/>
                <a:ea typeface="+mn-ea"/>
                <a:cs typeface="+mn-cs"/>
              </a:rPr>
              <a:t>Wünsche Sie Sich, dass zukünftig mehr Mitarbeiter das </a:t>
            </a:r>
            <a:r>
              <a:rPr lang="de-DE" sz="1200" kern="1200" dirty="0" err="1">
                <a:solidFill>
                  <a:schemeClr val="tx1"/>
                </a:solidFill>
                <a:effectLst/>
                <a:latin typeface="+mn-lt"/>
                <a:ea typeface="+mn-ea"/>
                <a:cs typeface="+mn-cs"/>
              </a:rPr>
              <a:t>bAV</a:t>
            </a:r>
            <a:r>
              <a:rPr lang="de-DE" sz="1200" kern="1200" dirty="0">
                <a:solidFill>
                  <a:schemeClr val="tx1"/>
                </a:solidFill>
                <a:effectLst/>
                <a:latin typeface="+mn-lt"/>
                <a:ea typeface="+mn-ea"/>
                <a:cs typeface="+mn-cs"/>
              </a:rPr>
              <a:t>-Angebot in Anspruch nehmen? </a:t>
            </a:r>
          </a:p>
          <a:p>
            <a:pPr marL="171450" indent="-171450" rtl="0" fontAlgn="ctr">
              <a:buFont typeface="Arial" panose="020B0604020202020204" pitchFamily="34" charset="0"/>
              <a:buChar char="•"/>
            </a:pPr>
            <a:r>
              <a:rPr lang="de-DE" sz="1200" kern="1200" dirty="0">
                <a:solidFill>
                  <a:schemeClr val="tx1"/>
                </a:solidFill>
                <a:effectLst/>
                <a:latin typeface="+mn-lt"/>
                <a:ea typeface="+mn-ea"/>
                <a:cs typeface="+mn-cs"/>
              </a:rPr>
              <a:t>Welche Rolle spielen Ihre Mitarbeiter, in Bezug auf den unternehmerischen Erfolg, Ihres Unternehmens? </a:t>
            </a:r>
          </a:p>
          <a:p>
            <a:pPr marL="171450" indent="-171450" rtl="0" fontAlgn="ctr">
              <a:buFont typeface="Arial" panose="020B0604020202020204" pitchFamily="34" charset="0"/>
              <a:buChar char="•"/>
            </a:pPr>
            <a:r>
              <a:rPr lang="de-DE" sz="1200" kern="1200" dirty="0">
                <a:solidFill>
                  <a:schemeClr val="tx1"/>
                </a:solidFill>
                <a:effectLst/>
                <a:latin typeface="+mn-lt"/>
                <a:ea typeface="+mn-ea"/>
                <a:cs typeface="+mn-cs"/>
              </a:rPr>
              <a:t>Wie würden Sie das Betriebsklima in Ihrem Unternehmen beschreiben? </a:t>
            </a:r>
          </a:p>
          <a:p>
            <a:pPr marL="171450" indent="-171450" rtl="0" fontAlgn="ctr">
              <a:buFont typeface="Arial" panose="020B0604020202020204" pitchFamily="34" charset="0"/>
              <a:buChar char="•"/>
            </a:pPr>
            <a:r>
              <a:rPr lang="de-DE" sz="1200" kern="1200" dirty="0">
                <a:solidFill>
                  <a:schemeClr val="tx1"/>
                </a:solidFill>
                <a:effectLst/>
                <a:latin typeface="+mn-lt"/>
                <a:ea typeface="+mn-ea"/>
                <a:cs typeface="+mn-cs"/>
              </a:rPr>
              <a:t>Was sind Gründe warum Mitarbeiter gerne für Ihr Unternehmen arbeiten, bzw. gerne zukünftig arbeiten wollen? </a:t>
            </a:r>
          </a:p>
          <a:p>
            <a:pPr marL="171450" indent="-171450" rtl="0" fontAlgn="ctr">
              <a:buFont typeface="Arial" panose="020B0604020202020204" pitchFamily="34" charset="0"/>
              <a:buChar char="•"/>
            </a:pPr>
            <a:r>
              <a:rPr lang="de-DE" sz="1200" kern="1200" dirty="0">
                <a:solidFill>
                  <a:schemeClr val="tx1"/>
                </a:solidFill>
                <a:effectLst/>
                <a:latin typeface="+mn-lt"/>
                <a:ea typeface="+mn-ea"/>
                <a:cs typeface="+mn-cs"/>
              </a:rPr>
              <a:t>Erhalten Ihre Mitarbeiter, neben des auskömmlichen Gehaltes; weitere Zuwendungen? Wenn ja, In welcher Form? </a:t>
            </a:r>
          </a:p>
          <a:p>
            <a:pPr marL="171450" indent="-171450" rtl="0" fontAlgn="ctr">
              <a:buFont typeface="Arial" panose="020B0604020202020204" pitchFamily="34" charset="0"/>
              <a:buChar char="•"/>
            </a:pPr>
            <a:r>
              <a:rPr lang="de-DE" sz="1200" kern="1200" dirty="0">
                <a:solidFill>
                  <a:schemeClr val="tx1"/>
                </a:solidFill>
                <a:effectLst/>
                <a:latin typeface="+mn-lt"/>
                <a:ea typeface="+mn-ea"/>
                <a:cs typeface="+mn-cs"/>
              </a:rPr>
              <a:t>Was halten Sie grundsätzlich von konzeptionellen Vorgehensweisen, auch in der </a:t>
            </a:r>
            <a:r>
              <a:rPr lang="de-DE" sz="1200" kern="1200" dirty="0" err="1">
                <a:solidFill>
                  <a:schemeClr val="tx1"/>
                </a:solidFill>
                <a:effectLst/>
                <a:latin typeface="+mn-lt"/>
                <a:ea typeface="+mn-ea"/>
                <a:cs typeface="+mn-cs"/>
              </a:rPr>
              <a:t>bAV</a:t>
            </a:r>
            <a:r>
              <a:rPr lang="de-DE" sz="1200" kern="1200" dirty="0">
                <a:solidFill>
                  <a:schemeClr val="tx1"/>
                </a:solidFill>
                <a:effectLst/>
                <a:latin typeface="+mn-lt"/>
                <a:ea typeface="+mn-ea"/>
                <a:cs typeface="+mn-cs"/>
              </a:rPr>
              <a:t>?</a:t>
            </a:r>
          </a:p>
          <a:p>
            <a:endParaRPr lang="de-DE" dirty="0"/>
          </a:p>
        </p:txBody>
      </p:sp>
      <p:sp>
        <p:nvSpPr>
          <p:cNvPr id="4" name="Foliennummernplatzhalter 3"/>
          <p:cNvSpPr>
            <a:spLocks noGrp="1"/>
          </p:cNvSpPr>
          <p:nvPr>
            <p:ph type="sldNum" sz="quarter" idx="5"/>
          </p:nvPr>
        </p:nvSpPr>
        <p:spPr/>
        <p:txBody>
          <a:bodyPr/>
          <a:lstStyle/>
          <a:p>
            <a:fld id="{04FBECE7-2DAC-41F4-B825-ED34CAEB98B4}" type="slidenum">
              <a:rPr lang="de-DE" smtClean="0"/>
              <a:t>36</a:t>
            </a:fld>
            <a:endParaRPr lang="de-DE"/>
          </a:p>
        </p:txBody>
      </p:sp>
    </p:spTree>
    <p:extLst>
      <p:ext uri="{BB962C8B-B14F-4D97-AF65-F5344CB8AC3E}">
        <p14:creationId xmlns:p14="http://schemas.microsoft.com/office/powerpoint/2010/main" val="1966004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96850" y="393700"/>
            <a:ext cx="7251700" cy="4078288"/>
          </a:xfrm>
        </p:spPr>
      </p:sp>
      <p:sp>
        <p:nvSpPr>
          <p:cNvPr id="3" name="Notizenplatzhalter 2"/>
          <p:cNvSpPr>
            <a:spLocks noGrp="1"/>
          </p:cNvSpPr>
          <p:nvPr>
            <p:ph type="body" idx="1"/>
          </p:nvPr>
        </p:nvSpPr>
        <p:spPr/>
        <p:txBody>
          <a:bodyPr/>
          <a:lstStyle/>
          <a:p>
            <a:endParaRPr lang="en-US"/>
          </a:p>
        </p:txBody>
      </p:sp>
    </p:spTree>
    <p:extLst>
      <p:ext uri="{BB962C8B-B14F-4D97-AF65-F5344CB8AC3E}">
        <p14:creationId xmlns:p14="http://schemas.microsoft.com/office/powerpoint/2010/main" val="12107189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33375" y="831850"/>
            <a:ext cx="3959225" cy="2227263"/>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2DE9F227-9A0D-A14C-80A1-E2A45FE5810D}" type="slidenum">
              <a:rPr lang="de-DE" smtClean="0"/>
              <a:pPr/>
              <a:t>43</a:t>
            </a:fld>
            <a:endParaRPr lang="de-DE"/>
          </a:p>
        </p:txBody>
      </p:sp>
    </p:spTree>
    <p:extLst>
      <p:ext uri="{BB962C8B-B14F-4D97-AF65-F5344CB8AC3E}">
        <p14:creationId xmlns:p14="http://schemas.microsoft.com/office/powerpoint/2010/main" val="22847121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33375" y="831850"/>
            <a:ext cx="3959225" cy="2227263"/>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2DE9F227-9A0D-A14C-80A1-E2A45FE5810D}" type="slidenum">
              <a:rPr lang="de-DE" smtClean="0"/>
              <a:pPr/>
              <a:t>45</a:t>
            </a:fld>
            <a:endParaRPr lang="de-DE"/>
          </a:p>
        </p:txBody>
      </p:sp>
    </p:spTree>
    <p:extLst>
      <p:ext uri="{BB962C8B-B14F-4D97-AF65-F5344CB8AC3E}">
        <p14:creationId xmlns:p14="http://schemas.microsoft.com/office/powerpoint/2010/main" val="19355461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495675" y="957263"/>
            <a:ext cx="2743200" cy="1543050"/>
          </a:xfrm>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5"/>
          </p:nvPr>
        </p:nvSpPr>
        <p:spPr/>
        <p:txBody>
          <a:bodyPr/>
          <a:lstStyle/>
          <a:p>
            <a:pPr marL="0" marR="0" lvl="0" indent="0" algn="r" defTabSz="914294" rtl="0" eaLnBrk="1" fontAlgn="auto" latinLnBrk="0" hangingPunct="1">
              <a:lnSpc>
                <a:spcPct val="100000"/>
              </a:lnSpc>
              <a:spcBef>
                <a:spcPts val="0"/>
              </a:spcBef>
              <a:spcAft>
                <a:spcPts val="0"/>
              </a:spcAft>
              <a:buClrTx/>
              <a:buSzTx/>
              <a:buFontTx/>
              <a:buNone/>
              <a:tabLst/>
              <a:defRPr/>
            </a:pPr>
            <a:fld id="{D036B703-5C3F-DD48-8ADE-297D8DA6F651}" type="slidenum">
              <a:rPr kumimoji="0" lang="en-GB" sz="1200" b="0" i="0" u="none" strike="noStrike" kern="1200" cap="none" spc="0" normalizeH="0" baseline="0" noProof="0">
                <a:ln>
                  <a:noFill/>
                </a:ln>
                <a:solidFill>
                  <a:srgbClr val="515349"/>
                </a:solidFill>
                <a:effectLst/>
                <a:uLnTx/>
                <a:uFillTx/>
                <a:latin typeface="Arial"/>
                <a:ea typeface="+mn-ea"/>
                <a:cs typeface="+mn-cs"/>
              </a:rPr>
              <a:pPr marL="0" marR="0" lvl="0" indent="0" algn="r" defTabSz="914294" rtl="0" eaLnBrk="1" fontAlgn="auto" latinLnBrk="0" hangingPunct="1">
                <a:lnSpc>
                  <a:spcPct val="100000"/>
                </a:lnSpc>
                <a:spcBef>
                  <a:spcPts val="0"/>
                </a:spcBef>
                <a:spcAft>
                  <a:spcPts val="0"/>
                </a:spcAft>
                <a:buClrTx/>
                <a:buSzTx/>
                <a:buFontTx/>
                <a:buNone/>
                <a:tabLst/>
                <a:defRPr/>
              </a:pPr>
              <a:t>46</a:t>
            </a:fld>
            <a:endParaRPr kumimoji="0" lang="en-GB" sz="1200" b="0" i="0" u="none" strike="noStrike" kern="1200" cap="none" spc="0" normalizeH="0" baseline="0" noProof="0">
              <a:ln>
                <a:noFill/>
              </a:ln>
              <a:solidFill>
                <a:srgbClr val="515349"/>
              </a:solidFill>
              <a:effectLst/>
              <a:uLnTx/>
              <a:uFillTx/>
              <a:latin typeface="Arial"/>
              <a:ea typeface="+mn-ea"/>
              <a:cs typeface="+mn-cs"/>
            </a:endParaRPr>
          </a:p>
        </p:txBody>
      </p:sp>
    </p:spTree>
    <p:extLst>
      <p:ext uri="{BB962C8B-B14F-4D97-AF65-F5344CB8AC3E}">
        <p14:creationId xmlns:p14="http://schemas.microsoft.com/office/powerpoint/2010/main" val="41866808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DE9F227-9A0D-A14C-80A1-E2A45FE5810D}" type="slidenum">
              <a:rPr lang="de-DE"/>
              <a:pPr/>
              <a:t>50</a:t>
            </a:fld>
            <a:endParaRPr lang="de-DE" dirty="0"/>
          </a:p>
        </p:txBody>
      </p:sp>
    </p:spTree>
    <p:extLst>
      <p:ext uri="{BB962C8B-B14F-4D97-AF65-F5344CB8AC3E}">
        <p14:creationId xmlns:p14="http://schemas.microsoft.com/office/powerpoint/2010/main" val="42263871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DE9F227-9A0D-A14C-80A1-E2A45FE5810D}" type="slidenum">
              <a:rPr lang="de-DE"/>
              <a:pPr/>
              <a:t>51</a:t>
            </a:fld>
            <a:endParaRPr lang="de-DE" dirty="0"/>
          </a:p>
        </p:txBody>
      </p:sp>
    </p:spTree>
    <p:extLst>
      <p:ext uri="{BB962C8B-B14F-4D97-AF65-F5344CB8AC3E}">
        <p14:creationId xmlns:p14="http://schemas.microsoft.com/office/powerpoint/2010/main" val="36796450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em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1.emf"/></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1.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A">
    <p:spTree>
      <p:nvGrpSpPr>
        <p:cNvPr id="1" name=""/>
        <p:cNvGrpSpPr/>
        <p:nvPr/>
      </p:nvGrpSpPr>
      <p:grpSpPr>
        <a:xfrm>
          <a:off x="0" y="0"/>
          <a:ext cx="0" cy="0"/>
          <a:chOff x="0" y="0"/>
          <a:chExt cx="0" cy="0"/>
        </a:xfrm>
      </p:grpSpPr>
      <p:sp>
        <p:nvSpPr>
          <p:cNvPr id="3" name="Bildplatzhalter 2">
            <a:extLst>
              <a:ext uri="{FF2B5EF4-FFF2-40B4-BE49-F238E27FC236}">
                <a16:creationId xmlns:a16="http://schemas.microsoft.com/office/drawing/2014/main" id="{B862CEDE-06BF-4BD3-AD06-CFF148030142}"/>
              </a:ext>
            </a:extLst>
          </p:cNvPr>
          <p:cNvSpPr>
            <a:spLocks noGrp="1"/>
          </p:cNvSpPr>
          <p:nvPr>
            <p:ph type="pic" sz="quarter" idx="17" hasCustomPrompt="1"/>
          </p:nvPr>
        </p:nvSpPr>
        <p:spPr>
          <a:xfrm>
            <a:off x="8057128" y="2637815"/>
            <a:ext cx="3190801" cy="3204421"/>
          </a:xfrm>
        </p:spPr>
        <p:txBody>
          <a:bodyPr tIns="0" bIns="1080000" anchor="ctr" anchorCtr="1"/>
          <a:lstStyle>
            <a:lvl1pPr algn="ctr">
              <a:spcBef>
                <a:spcPts val="0"/>
              </a:spcBef>
              <a:defRPr sz="1049"/>
            </a:lvl1pPr>
          </a:lstStyle>
          <a:p>
            <a:pPr lvl="0"/>
            <a:r>
              <a:rPr lang="de-DE"/>
              <a:t> </a:t>
            </a:r>
          </a:p>
        </p:txBody>
      </p:sp>
      <p:graphicFrame>
        <p:nvGraphicFramePr>
          <p:cNvPr id="15" name="Object 14" hidden="1"/>
          <p:cNvGraphicFramePr>
            <a:graphicFrameLocks noChangeAspect="1"/>
          </p:cNvGraphicFramePr>
          <p:nvPr userDrawn="1">
            <p:custDataLst>
              <p:tags r:id="rId1"/>
            </p:custDataLst>
          </p:nvPr>
        </p:nvGraphicFramePr>
        <p:xfrm>
          <a:off x="2119" y="1590"/>
          <a:ext cx="2116" cy="1587"/>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15" name="Object 14" hidden="1"/>
                      <p:cNvPicPr/>
                      <p:nvPr/>
                    </p:nvPicPr>
                    <p:blipFill>
                      <a:blip r:embed="rId4"/>
                      <a:stretch>
                        <a:fillRect/>
                      </a:stretch>
                    </p:blipFill>
                    <p:spPr>
                      <a:xfrm>
                        <a:off x="2119" y="1590"/>
                        <a:ext cx="2116" cy="1587"/>
                      </a:xfrm>
                      <a:prstGeom prst="rect">
                        <a:avLst/>
                      </a:prstGeom>
                    </p:spPr>
                  </p:pic>
                </p:oleObj>
              </mc:Fallback>
            </mc:AlternateContent>
          </a:graphicData>
        </a:graphic>
      </p:graphicFrame>
      <p:sp>
        <p:nvSpPr>
          <p:cNvPr id="10" name="Titel 1"/>
          <p:cNvSpPr>
            <a:spLocks noGrp="1"/>
          </p:cNvSpPr>
          <p:nvPr>
            <p:ph type="ctrTitle" hasCustomPrompt="1"/>
          </p:nvPr>
        </p:nvSpPr>
        <p:spPr bwMode="gray">
          <a:xfrm>
            <a:off x="337963" y="2637815"/>
            <a:ext cx="7485926" cy="2446986"/>
          </a:xfrm>
          <a:prstGeom prst="rect">
            <a:avLst/>
          </a:prstGeom>
          <a:noFill/>
        </p:spPr>
        <p:txBody>
          <a:bodyPr lIns="0" tIns="0" rIns="0" anchor="t"/>
          <a:lstStyle>
            <a:lvl1pPr algn="l">
              <a:defRPr sz="4398" cap="none" spc="0" baseline="0">
                <a:solidFill>
                  <a:schemeClr val="tx1"/>
                </a:solidFill>
              </a:defRPr>
            </a:lvl1pPr>
          </a:lstStyle>
          <a:p>
            <a:r>
              <a:rPr lang="de-DE"/>
              <a:t>Titelmasterformat durch Klicken bearbeiten</a:t>
            </a:r>
          </a:p>
        </p:txBody>
      </p:sp>
      <p:sp>
        <p:nvSpPr>
          <p:cNvPr id="11" name="Untertitel 2"/>
          <p:cNvSpPr>
            <a:spLocks noGrp="1"/>
          </p:cNvSpPr>
          <p:nvPr>
            <p:ph type="subTitle" idx="1" hasCustomPrompt="1"/>
          </p:nvPr>
        </p:nvSpPr>
        <p:spPr bwMode="gray">
          <a:xfrm>
            <a:off x="337963" y="5012809"/>
            <a:ext cx="7485926" cy="791817"/>
          </a:xfrm>
          <a:prstGeom prst="rect">
            <a:avLst/>
          </a:prstGeom>
        </p:spPr>
        <p:txBody>
          <a:bodyPr lIns="0" rIns="0" anchor="t"/>
          <a:lstStyle>
            <a:lvl1pPr marL="0" indent="0" algn="l">
              <a:spcBef>
                <a:spcPts val="800"/>
              </a:spcBef>
              <a:buNone/>
              <a:defRPr sz="2399">
                <a:solidFill>
                  <a:schemeClr val="tx1"/>
                </a:solidFill>
              </a:defRPr>
            </a:lvl1pPr>
            <a:lvl2pPr marL="0" indent="0" algn="l">
              <a:spcBef>
                <a:spcPts val="800"/>
              </a:spcBef>
              <a:buNone/>
              <a:defRPr sz="2399">
                <a:solidFill>
                  <a:schemeClr val="tx1"/>
                </a:solidFill>
              </a:defRPr>
            </a:lvl2pPr>
            <a:lvl3pPr marL="0" indent="0" algn="l">
              <a:spcBef>
                <a:spcPts val="800"/>
              </a:spcBef>
              <a:buNone/>
              <a:defRPr sz="2399">
                <a:solidFill>
                  <a:schemeClr val="tx1"/>
                </a:solidFill>
              </a:defRPr>
            </a:lvl3pPr>
            <a:lvl4pPr marL="0" indent="0" algn="l">
              <a:spcBef>
                <a:spcPts val="800"/>
              </a:spcBef>
              <a:buNone/>
              <a:defRPr sz="2399">
                <a:solidFill>
                  <a:schemeClr val="tx1"/>
                </a:solidFill>
              </a:defRPr>
            </a:lvl4pPr>
            <a:lvl5pPr marL="0" indent="0" algn="l">
              <a:spcBef>
                <a:spcPts val="800"/>
              </a:spcBef>
              <a:buNone/>
              <a:defRPr sz="2399">
                <a:solidFill>
                  <a:schemeClr val="tx1"/>
                </a:solidFill>
              </a:defRPr>
            </a:lvl5pPr>
            <a:lvl6pPr marL="0" indent="0" algn="l">
              <a:spcBef>
                <a:spcPts val="800"/>
              </a:spcBef>
              <a:buNone/>
              <a:defRPr sz="2399">
                <a:solidFill>
                  <a:schemeClr val="tx1"/>
                </a:solidFill>
              </a:defRPr>
            </a:lvl6pPr>
            <a:lvl7pPr marL="0" indent="0" algn="l">
              <a:spcBef>
                <a:spcPts val="800"/>
              </a:spcBef>
              <a:buNone/>
              <a:defRPr sz="2399">
                <a:solidFill>
                  <a:schemeClr val="tx1"/>
                </a:solidFill>
              </a:defRPr>
            </a:lvl7pPr>
            <a:lvl8pPr marL="0" indent="0" algn="l">
              <a:spcBef>
                <a:spcPts val="800"/>
              </a:spcBef>
              <a:buNone/>
              <a:defRPr sz="2399">
                <a:solidFill>
                  <a:schemeClr val="tx1"/>
                </a:solidFill>
              </a:defRPr>
            </a:lvl8pPr>
            <a:lvl9pPr marL="0" indent="0" algn="r">
              <a:spcBef>
                <a:spcPts val="0"/>
              </a:spcBef>
              <a:buNone/>
              <a:defRPr sz="1799">
                <a:solidFill>
                  <a:schemeClr val="bg1"/>
                </a:solidFill>
              </a:defRPr>
            </a:lvl9pPr>
          </a:lstStyle>
          <a:p>
            <a:pPr lvl="0"/>
            <a:r>
              <a:rPr lang="de-DE"/>
              <a:t>Master-Untertitelformat bearbeiten</a:t>
            </a:r>
          </a:p>
          <a:p>
            <a:pPr lvl="1"/>
            <a:r>
              <a:rPr lang="de-DE"/>
              <a:t>2</a:t>
            </a:r>
          </a:p>
          <a:p>
            <a:pPr lvl="2"/>
            <a:r>
              <a:rPr lang="de-DE"/>
              <a:t>3</a:t>
            </a:r>
          </a:p>
          <a:p>
            <a:pPr lvl="3"/>
            <a:r>
              <a:rPr lang="de-DE"/>
              <a:t>4</a:t>
            </a:r>
          </a:p>
          <a:p>
            <a:pPr lvl="4"/>
            <a:r>
              <a:rPr lang="de-DE"/>
              <a:t>5</a:t>
            </a:r>
          </a:p>
          <a:p>
            <a:pPr lvl="5"/>
            <a:r>
              <a:rPr lang="de-DE"/>
              <a:t>6</a:t>
            </a:r>
          </a:p>
          <a:p>
            <a:pPr lvl="6"/>
            <a:r>
              <a:rPr lang="de-DE"/>
              <a:t>7</a:t>
            </a:r>
          </a:p>
          <a:p>
            <a:pPr lvl="7"/>
            <a:r>
              <a:rPr lang="de-DE"/>
              <a:t>8</a:t>
            </a:r>
          </a:p>
          <a:p>
            <a:pPr lvl="7"/>
            <a:r>
              <a:rPr lang="de-DE"/>
              <a:t>9</a:t>
            </a:r>
          </a:p>
        </p:txBody>
      </p:sp>
      <p:sp>
        <p:nvSpPr>
          <p:cNvPr id="12" name="Textplatzhalter 2"/>
          <p:cNvSpPr>
            <a:spLocks noGrp="1"/>
          </p:cNvSpPr>
          <p:nvPr>
            <p:ph type="body" sz="quarter" idx="16" hasCustomPrompt="1"/>
          </p:nvPr>
        </p:nvSpPr>
        <p:spPr>
          <a:xfrm>
            <a:off x="337963" y="0"/>
            <a:ext cx="1799063" cy="1799583"/>
          </a:xfrm>
          <a:solidFill>
            <a:schemeClr val="tx2"/>
          </a:solidFill>
        </p:spPr>
        <p:txBody>
          <a:bodyPr lIns="90000" tIns="396000" rIns="90000" bIns="90000" anchor="t" anchorCtr="0"/>
          <a:lstStyle>
            <a:lvl1pPr marL="0" indent="0" algn="l" defTabSz="261807">
              <a:spcBef>
                <a:spcPts val="800"/>
              </a:spcBef>
              <a:buFontTx/>
              <a:buNone/>
              <a:defRPr sz="1199">
                <a:solidFill>
                  <a:schemeClr val="bg1"/>
                </a:solidFill>
              </a:defRPr>
            </a:lvl1pPr>
            <a:lvl2pPr marL="0" indent="0" algn="l" defTabSz="261807">
              <a:spcBef>
                <a:spcPts val="800"/>
              </a:spcBef>
              <a:buFontTx/>
              <a:buNone/>
              <a:defRPr sz="1199">
                <a:solidFill>
                  <a:schemeClr val="bg1"/>
                </a:solidFill>
              </a:defRPr>
            </a:lvl2pPr>
            <a:lvl3pPr marL="0" indent="0" algn="l" defTabSz="261807">
              <a:spcBef>
                <a:spcPts val="800"/>
              </a:spcBef>
              <a:buFontTx/>
              <a:buNone/>
              <a:defRPr sz="1199">
                <a:solidFill>
                  <a:schemeClr val="bg1"/>
                </a:solidFill>
              </a:defRPr>
            </a:lvl3pPr>
            <a:lvl4pPr marL="0" indent="0" algn="l" defTabSz="261807">
              <a:spcBef>
                <a:spcPts val="800"/>
              </a:spcBef>
              <a:buFontTx/>
              <a:buNone/>
              <a:defRPr sz="1199">
                <a:solidFill>
                  <a:schemeClr val="bg1"/>
                </a:solidFill>
              </a:defRPr>
            </a:lvl4pPr>
            <a:lvl5pPr marL="0" indent="0" algn="l" defTabSz="261807">
              <a:spcBef>
                <a:spcPts val="800"/>
              </a:spcBef>
              <a:buFontTx/>
              <a:buNone/>
              <a:defRPr sz="1199">
                <a:solidFill>
                  <a:schemeClr val="bg1"/>
                </a:solidFill>
              </a:defRPr>
            </a:lvl5pPr>
            <a:lvl6pPr marL="0" indent="0" algn="l" defTabSz="261807">
              <a:spcBef>
                <a:spcPts val="800"/>
              </a:spcBef>
              <a:buFontTx/>
              <a:buNone/>
              <a:defRPr sz="1199">
                <a:solidFill>
                  <a:schemeClr val="bg1"/>
                </a:solidFill>
              </a:defRPr>
            </a:lvl6pPr>
            <a:lvl7pPr marL="0" indent="0" algn="l" defTabSz="261807">
              <a:spcBef>
                <a:spcPts val="800"/>
              </a:spcBef>
              <a:buFontTx/>
              <a:buNone/>
              <a:defRPr sz="1199">
                <a:solidFill>
                  <a:schemeClr val="bg1"/>
                </a:solidFill>
              </a:defRPr>
            </a:lvl7pPr>
            <a:lvl8pPr marL="0" indent="0" algn="l" defTabSz="261807">
              <a:spcBef>
                <a:spcPts val="800"/>
              </a:spcBef>
              <a:buFontTx/>
              <a:buNone/>
              <a:defRPr sz="1199">
                <a:solidFill>
                  <a:schemeClr val="bg1"/>
                </a:solidFill>
              </a:defRPr>
            </a:lvl8pPr>
            <a:lvl9pPr marL="0" indent="0" algn="l" defTabSz="261807">
              <a:spcBef>
                <a:spcPts val="800"/>
              </a:spcBef>
              <a:buFontTx/>
              <a:buNone/>
              <a:defRPr sz="1199">
                <a:solidFill>
                  <a:schemeClr val="bg1"/>
                </a:solidFill>
              </a:defRPr>
            </a:lvl9pPr>
          </a:lstStyle>
          <a:p>
            <a:pPr lvl="0"/>
            <a:r>
              <a:rPr lang="de-DE"/>
              <a:t>Ort, 00.00.0000</a:t>
            </a:r>
            <a:br>
              <a:rPr lang="de-DE"/>
            </a:br>
            <a:r>
              <a:rPr lang="de-DE"/>
              <a:t>Vorname Nachname</a:t>
            </a:r>
          </a:p>
          <a:p>
            <a:pPr lvl="1"/>
            <a:r>
              <a:rPr lang="de-DE"/>
              <a:t>Zweite Ebene</a:t>
            </a:r>
          </a:p>
          <a:p>
            <a:pPr lvl="2"/>
            <a:r>
              <a:rPr lang="de-DE"/>
              <a:t>Dritte Ebene</a:t>
            </a:r>
          </a:p>
          <a:p>
            <a:pPr lvl="3"/>
            <a:r>
              <a:rPr lang="de-DE"/>
              <a:t>Vierte Ebene</a:t>
            </a:r>
          </a:p>
          <a:p>
            <a:pPr lvl="4"/>
            <a:r>
              <a:rPr lang="de-DE"/>
              <a:t>Fünfte Ebene</a:t>
            </a:r>
          </a:p>
          <a:p>
            <a:pPr lvl="5"/>
            <a:r>
              <a:rPr lang="de-DE"/>
              <a:t>6</a:t>
            </a:r>
          </a:p>
          <a:p>
            <a:pPr lvl="6"/>
            <a:r>
              <a:rPr lang="de-DE"/>
              <a:t>7</a:t>
            </a:r>
          </a:p>
          <a:p>
            <a:pPr lvl="7"/>
            <a:r>
              <a:rPr lang="de-DE"/>
              <a:t>8</a:t>
            </a:r>
          </a:p>
          <a:p>
            <a:pPr lvl="8"/>
            <a:r>
              <a:rPr lang="de-DE"/>
              <a:t>9</a:t>
            </a:r>
          </a:p>
        </p:txBody>
      </p:sp>
      <p:cxnSp>
        <p:nvCxnSpPr>
          <p:cNvPr id="8" name="Gerade Verbindung 24">
            <a:extLst>
              <a:ext uri="{FF2B5EF4-FFF2-40B4-BE49-F238E27FC236}">
                <a16:creationId xmlns:a16="http://schemas.microsoft.com/office/drawing/2014/main" id="{8C6EC967-BA8C-4589-B755-C7807A0123B0}"/>
              </a:ext>
            </a:extLst>
          </p:cNvPr>
          <p:cNvCxnSpPr/>
          <p:nvPr userDrawn="1"/>
        </p:nvCxnSpPr>
        <p:spPr bwMode="gray">
          <a:xfrm>
            <a:off x="337962"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25">
            <a:extLst>
              <a:ext uri="{FF2B5EF4-FFF2-40B4-BE49-F238E27FC236}">
                <a16:creationId xmlns:a16="http://schemas.microsoft.com/office/drawing/2014/main" id="{B7E54E2D-8908-4A40-9358-926A398D09FA}"/>
              </a:ext>
            </a:extLst>
          </p:cNvPr>
          <p:cNvCxnSpPr/>
          <p:nvPr userDrawn="1"/>
        </p:nvCxnSpPr>
        <p:spPr bwMode="gray">
          <a:xfrm>
            <a:off x="2785356"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14" name="Gerade Verbindung 26">
            <a:extLst>
              <a:ext uri="{FF2B5EF4-FFF2-40B4-BE49-F238E27FC236}">
                <a16:creationId xmlns:a16="http://schemas.microsoft.com/office/drawing/2014/main" id="{9F6CF8B9-B97D-443E-898C-D8A75A06A8CF}"/>
              </a:ext>
            </a:extLst>
          </p:cNvPr>
          <p:cNvCxnSpPr/>
          <p:nvPr userDrawn="1"/>
        </p:nvCxnSpPr>
        <p:spPr bwMode="gray">
          <a:xfrm>
            <a:off x="3360724"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16" name="Gerade Verbindung 27">
            <a:extLst>
              <a:ext uri="{FF2B5EF4-FFF2-40B4-BE49-F238E27FC236}">
                <a16:creationId xmlns:a16="http://schemas.microsoft.com/office/drawing/2014/main" id="{A4AF7C70-83D7-4BD2-AA73-2EDAE638B2E5}"/>
              </a:ext>
            </a:extLst>
          </p:cNvPr>
          <p:cNvCxnSpPr/>
          <p:nvPr userDrawn="1"/>
        </p:nvCxnSpPr>
        <p:spPr bwMode="gray">
          <a:xfrm>
            <a:off x="3792944"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17" name="Gerade Verbindung 28">
            <a:extLst>
              <a:ext uri="{FF2B5EF4-FFF2-40B4-BE49-F238E27FC236}">
                <a16:creationId xmlns:a16="http://schemas.microsoft.com/office/drawing/2014/main" id="{34BEE36B-A358-4AE6-B2E9-2EBE348B12FB}"/>
              </a:ext>
            </a:extLst>
          </p:cNvPr>
          <p:cNvCxnSpPr/>
          <p:nvPr userDrawn="1"/>
        </p:nvCxnSpPr>
        <p:spPr bwMode="gray">
          <a:xfrm>
            <a:off x="4368311"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18" name="Gerade Verbindung 29">
            <a:extLst>
              <a:ext uri="{FF2B5EF4-FFF2-40B4-BE49-F238E27FC236}">
                <a16:creationId xmlns:a16="http://schemas.microsoft.com/office/drawing/2014/main" id="{A575CAAD-AC4B-45F8-98B8-630ECFE19F66}"/>
              </a:ext>
            </a:extLst>
          </p:cNvPr>
          <p:cNvCxnSpPr/>
          <p:nvPr userDrawn="1"/>
        </p:nvCxnSpPr>
        <p:spPr bwMode="gray">
          <a:xfrm>
            <a:off x="5808118"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19" name="Gerade Verbindung 30">
            <a:extLst>
              <a:ext uri="{FF2B5EF4-FFF2-40B4-BE49-F238E27FC236}">
                <a16:creationId xmlns:a16="http://schemas.microsoft.com/office/drawing/2014/main" id="{0762041E-C435-4EE4-BCCE-47C3B592E68E}"/>
              </a:ext>
            </a:extLst>
          </p:cNvPr>
          <p:cNvCxnSpPr/>
          <p:nvPr userDrawn="1"/>
        </p:nvCxnSpPr>
        <p:spPr bwMode="gray">
          <a:xfrm>
            <a:off x="6383485"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20" name="Gerade Verbindung 31">
            <a:extLst>
              <a:ext uri="{FF2B5EF4-FFF2-40B4-BE49-F238E27FC236}">
                <a16:creationId xmlns:a16="http://schemas.microsoft.com/office/drawing/2014/main" id="{6459A5EA-2ADA-409D-834C-011FB8784C5E}"/>
              </a:ext>
            </a:extLst>
          </p:cNvPr>
          <p:cNvCxnSpPr/>
          <p:nvPr userDrawn="1"/>
        </p:nvCxnSpPr>
        <p:spPr bwMode="gray">
          <a:xfrm>
            <a:off x="7823292"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21" name="Gerade Verbindung 32">
            <a:extLst>
              <a:ext uri="{FF2B5EF4-FFF2-40B4-BE49-F238E27FC236}">
                <a16:creationId xmlns:a16="http://schemas.microsoft.com/office/drawing/2014/main" id="{1D2EDB1E-906A-4D7E-828B-9420640EC31B}"/>
              </a:ext>
            </a:extLst>
          </p:cNvPr>
          <p:cNvCxnSpPr/>
          <p:nvPr userDrawn="1"/>
        </p:nvCxnSpPr>
        <p:spPr bwMode="gray">
          <a:xfrm>
            <a:off x="8398660"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22" name="Gerade Verbindung 33">
            <a:extLst>
              <a:ext uri="{FF2B5EF4-FFF2-40B4-BE49-F238E27FC236}">
                <a16:creationId xmlns:a16="http://schemas.microsoft.com/office/drawing/2014/main" id="{610786E2-0791-4EAC-8020-B06C31C87396}"/>
              </a:ext>
            </a:extLst>
          </p:cNvPr>
          <p:cNvCxnSpPr/>
          <p:nvPr userDrawn="1"/>
        </p:nvCxnSpPr>
        <p:spPr bwMode="gray">
          <a:xfrm>
            <a:off x="8830880"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23" name="Gerade Verbindung 34">
            <a:extLst>
              <a:ext uri="{FF2B5EF4-FFF2-40B4-BE49-F238E27FC236}">
                <a16:creationId xmlns:a16="http://schemas.microsoft.com/office/drawing/2014/main" id="{7F80C10F-4970-4A55-9B92-3131F7BDB707}"/>
              </a:ext>
            </a:extLst>
          </p:cNvPr>
          <p:cNvCxnSpPr/>
          <p:nvPr userDrawn="1"/>
        </p:nvCxnSpPr>
        <p:spPr bwMode="gray">
          <a:xfrm>
            <a:off x="9406247"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24" name="Gerade Verbindung 35">
            <a:extLst>
              <a:ext uri="{FF2B5EF4-FFF2-40B4-BE49-F238E27FC236}">
                <a16:creationId xmlns:a16="http://schemas.microsoft.com/office/drawing/2014/main" id="{2F08CC61-DF3B-4ADC-A892-AF513CBA4E1F}"/>
              </a:ext>
            </a:extLst>
          </p:cNvPr>
          <p:cNvCxnSpPr/>
          <p:nvPr userDrawn="1"/>
        </p:nvCxnSpPr>
        <p:spPr bwMode="gray">
          <a:xfrm>
            <a:off x="11853641"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25" name="Gerader Verbinder 22">
            <a:extLst>
              <a:ext uri="{FF2B5EF4-FFF2-40B4-BE49-F238E27FC236}">
                <a16:creationId xmlns:a16="http://schemas.microsoft.com/office/drawing/2014/main" id="{7259D2D4-8284-4BB0-ACDF-22ABF7148FE9}"/>
              </a:ext>
            </a:extLst>
          </p:cNvPr>
          <p:cNvCxnSpPr/>
          <p:nvPr userDrawn="1"/>
        </p:nvCxnSpPr>
        <p:spPr>
          <a:xfrm>
            <a:off x="334789"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6" name="Gerader Verbinder 36">
            <a:extLst>
              <a:ext uri="{FF2B5EF4-FFF2-40B4-BE49-F238E27FC236}">
                <a16:creationId xmlns:a16="http://schemas.microsoft.com/office/drawing/2014/main" id="{499A304A-96FA-451C-9DCC-37F3C448128E}"/>
              </a:ext>
            </a:extLst>
          </p:cNvPr>
          <p:cNvCxnSpPr/>
          <p:nvPr userDrawn="1"/>
        </p:nvCxnSpPr>
        <p:spPr>
          <a:xfrm>
            <a:off x="3789770"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7" name="Gerader Verbinder 37">
            <a:extLst>
              <a:ext uri="{FF2B5EF4-FFF2-40B4-BE49-F238E27FC236}">
                <a16:creationId xmlns:a16="http://schemas.microsoft.com/office/drawing/2014/main" id="{E2D528F4-B852-4B9B-A69F-C9A060F8AC98}"/>
              </a:ext>
            </a:extLst>
          </p:cNvPr>
          <p:cNvCxnSpPr/>
          <p:nvPr userDrawn="1"/>
        </p:nvCxnSpPr>
        <p:spPr>
          <a:xfrm>
            <a:off x="4365534"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8" name="Gerader Verbinder 41">
            <a:extLst>
              <a:ext uri="{FF2B5EF4-FFF2-40B4-BE49-F238E27FC236}">
                <a16:creationId xmlns:a16="http://schemas.microsoft.com/office/drawing/2014/main" id="{BAA9E8D8-51C7-4947-B806-14DC551D06EA}"/>
              </a:ext>
            </a:extLst>
          </p:cNvPr>
          <p:cNvCxnSpPr/>
          <p:nvPr userDrawn="1"/>
        </p:nvCxnSpPr>
        <p:spPr>
          <a:xfrm>
            <a:off x="5804945"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9" name="Gerader Verbinder 42">
            <a:extLst>
              <a:ext uri="{FF2B5EF4-FFF2-40B4-BE49-F238E27FC236}">
                <a16:creationId xmlns:a16="http://schemas.microsoft.com/office/drawing/2014/main" id="{291497F5-016B-4362-BA54-A5D2E7F234A8}"/>
              </a:ext>
            </a:extLst>
          </p:cNvPr>
          <p:cNvCxnSpPr/>
          <p:nvPr userDrawn="1"/>
        </p:nvCxnSpPr>
        <p:spPr>
          <a:xfrm>
            <a:off x="6380709"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Gerader Verbinder 43">
            <a:extLst>
              <a:ext uri="{FF2B5EF4-FFF2-40B4-BE49-F238E27FC236}">
                <a16:creationId xmlns:a16="http://schemas.microsoft.com/office/drawing/2014/main" id="{3C4985B1-5194-4D2D-99E5-E2D10D052E1D}"/>
              </a:ext>
            </a:extLst>
          </p:cNvPr>
          <p:cNvCxnSpPr/>
          <p:nvPr userDrawn="1"/>
        </p:nvCxnSpPr>
        <p:spPr>
          <a:xfrm>
            <a:off x="7820119"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Gerader Verbinder 44">
            <a:extLst>
              <a:ext uri="{FF2B5EF4-FFF2-40B4-BE49-F238E27FC236}">
                <a16:creationId xmlns:a16="http://schemas.microsoft.com/office/drawing/2014/main" id="{849BFECE-28C4-4FEB-A5AF-A7B2B9DDD3B3}"/>
              </a:ext>
            </a:extLst>
          </p:cNvPr>
          <p:cNvCxnSpPr/>
          <p:nvPr userDrawn="1"/>
        </p:nvCxnSpPr>
        <p:spPr>
          <a:xfrm>
            <a:off x="8395883"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Gerader Verbinder 47">
            <a:extLst>
              <a:ext uri="{FF2B5EF4-FFF2-40B4-BE49-F238E27FC236}">
                <a16:creationId xmlns:a16="http://schemas.microsoft.com/office/drawing/2014/main" id="{86F96C85-5040-4403-981C-9301DFC2B47B}"/>
              </a:ext>
            </a:extLst>
          </p:cNvPr>
          <p:cNvCxnSpPr/>
          <p:nvPr userDrawn="1"/>
        </p:nvCxnSpPr>
        <p:spPr>
          <a:xfrm>
            <a:off x="11850468"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Gerader Verbinder 45">
            <a:extLst>
              <a:ext uri="{FF2B5EF4-FFF2-40B4-BE49-F238E27FC236}">
                <a16:creationId xmlns:a16="http://schemas.microsoft.com/office/drawing/2014/main" id="{7091ABFE-7C11-45FE-9EC8-CAC9D81529E2}"/>
              </a:ext>
            </a:extLst>
          </p:cNvPr>
          <p:cNvCxnSpPr>
            <a:cxnSpLocks/>
          </p:cNvCxnSpPr>
          <p:nvPr userDrawn="1"/>
        </p:nvCxnSpPr>
        <p:spPr>
          <a:xfrm rot="5400000">
            <a:off x="-132627" y="1376467"/>
            <a:ext cx="0" cy="7196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Gerader Verbinder 46">
            <a:extLst>
              <a:ext uri="{FF2B5EF4-FFF2-40B4-BE49-F238E27FC236}">
                <a16:creationId xmlns:a16="http://schemas.microsoft.com/office/drawing/2014/main" id="{441A7590-4E27-423D-B45B-D82CF4A0C8DC}"/>
              </a:ext>
            </a:extLst>
          </p:cNvPr>
          <p:cNvCxnSpPr>
            <a:cxnSpLocks/>
          </p:cNvCxnSpPr>
          <p:nvPr userDrawn="1"/>
        </p:nvCxnSpPr>
        <p:spPr>
          <a:xfrm rot="5400000">
            <a:off x="-132619" y="6055904"/>
            <a:ext cx="0" cy="7196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3971887"/>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B">
    <p:spTree>
      <p:nvGrpSpPr>
        <p:cNvPr id="1" name=""/>
        <p:cNvGrpSpPr/>
        <p:nvPr/>
      </p:nvGrpSpPr>
      <p:grpSpPr>
        <a:xfrm>
          <a:off x="0" y="0"/>
          <a:ext cx="0" cy="0"/>
          <a:chOff x="0" y="0"/>
          <a:chExt cx="0" cy="0"/>
        </a:xfrm>
      </p:grpSpPr>
      <p:sp>
        <p:nvSpPr>
          <p:cNvPr id="13" name="Rectangle 7">
            <a:extLst>
              <a:ext uri="{FF2B5EF4-FFF2-40B4-BE49-F238E27FC236}">
                <a16:creationId xmlns:a16="http://schemas.microsoft.com/office/drawing/2014/main" id="{0EEA7A67-E3C9-4B7D-9634-DC012D9F42B0}"/>
              </a:ext>
            </a:extLst>
          </p:cNvPr>
          <p:cNvSpPr/>
          <p:nvPr userDrawn="1"/>
        </p:nvSpPr>
        <p:spPr>
          <a:xfrm>
            <a:off x="2137026" y="1799583"/>
            <a:ext cx="4605601" cy="46069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l"/>
            <a:endParaRPr lang="de-DE" sz="1332">
              <a:solidFill>
                <a:schemeClr val="bg1"/>
              </a:solidFill>
            </a:endParaRPr>
          </a:p>
        </p:txBody>
      </p:sp>
      <p:pic>
        <p:nvPicPr>
          <p:cNvPr id="14" name="Picture 10">
            <a:extLst>
              <a:ext uri="{FF2B5EF4-FFF2-40B4-BE49-F238E27FC236}">
                <a16:creationId xmlns:a16="http://schemas.microsoft.com/office/drawing/2014/main" id="{918A65EA-4742-403F-853D-E119C4BA9688}"/>
              </a:ext>
            </a:extLst>
          </p:cNvPr>
          <p:cNvPicPr>
            <a:picLocks noChangeAspect="1"/>
          </p:cNvPicPr>
          <p:nvPr userDrawn="1"/>
        </p:nvPicPr>
        <p:blipFill>
          <a:blip r:embed="rId3"/>
          <a:stretch>
            <a:fillRect/>
          </a:stretch>
        </p:blipFill>
        <p:spPr>
          <a:xfrm>
            <a:off x="10251101" y="5842245"/>
            <a:ext cx="1599367" cy="602028"/>
          </a:xfrm>
          <a:prstGeom prst="rect">
            <a:avLst/>
          </a:prstGeom>
        </p:spPr>
      </p:pic>
      <p:graphicFrame>
        <p:nvGraphicFramePr>
          <p:cNvPr id="15" name="Object 14" hidden="1"/>
          <p:cNvGraphicFramePr>
            <a:graphicFrameLocks noChangeAspect="1"/>
          </p:cNvGraphicFramePr>
          <p:nvPr userDrawn="1">
            <p:custDataLst>
              <p:tags r:id="rId1"/>
            </p:custDataLst>
          </p:nvPr>
        </p:nvGraphicFramePr>
        <p:xfrm>
          <a:off x="2119" y="1590"/>
          <a:ext cx="2116" cy="1587"/>
        </p:xfrm>
        <a:graphic>
          <a:graphicData uri="http://schemas.openxmlformats.org/presentationml/2006/ole">
            <mc:AlternateContent xmlns:mc="http://schemas.openxmlformats.org/markup-compatibility/2006">
              <mc:Choice xmlns:v="urn:schemas-microsoft-com:vml" Requires="v">
                <p:oleObj name="think-cell Slide" r:id="rId4" imgW="353" imgH="353" progId="TCLayout.ActiveDocument.1">
                  <p:embed/>
                </p:oleObj>
              </mc:Choice>
              <mc:Fallback>
                <p:oleObj name="think-cell Slide" r:id="rId4" imgW="353" imgH="353" progId="TCLayout.ActiveDocument.1">
                  <p:embed/>
                  <p:pic>
                    <p:nvPicPr>
                      <p:cNvPr id="15" name="Object 14" hidden="1"/>
                      <p:cNvPicPr/>
                      <p:nvPr/>
                    </p:nvPicPr>
                    <p:blipFill>
                      <a:blip r:embed="rId5"/>
                      <a:stretch>
                        <a:fillRect/>
                      </a:stretch>
                    </p:blipFill>
                    <p:spPr>
                      <a:xfrm>
                        <a:off x="2119" y="1590"/>
                        <a:ext cx="2116" cy="1587"/>
                      </a:xfrm>
                      <a:prstGeom prst="rect">
                        <a:avLst/>
                      </a:prstGeom>
                    </p:spPr>
                  </p:pic>
                </p:oleObj>
              </mc:Fallback>
            </mc:AlternateContent>
          </a:graphicData>
        </a:graphic>
      </p:graphicFrame>
      <p:sp>
        <p:nvSpPr>
          <p:cNvPr id="10" name="Titel 1"/>
          <p:cNvSpPr>
            <a:spLocks noGrp="1"/>
          </p:cNvSpPr>
          <p:nvPr>
            <p:ph type="ctrTitle" hasCustomPrompt="1"/>
          </p:nvPr>
        </p:nvSpPr>
        <p:spPr bwMode="gray">
          <a:xfrm>
            <a:off x="2331684" y="2106480"/>
            <a:ext cx="4174290" cy="2951694"/>
          </a:xfrm>
          <a:prstGeom prst="rect">
            <a:avLst/>
          </a:prstGeom>
          <a:noFill/>
        </p:spPr>
        <p:txBody>
          <a:bodyPr lIns="0" tIns="0" rIns="0" anchor="t"/>
          <a:lstStyle>
            <a:lvl1pPr algn="l">
              <a:defRPr sz="4398" cap="none" spc="0" baseline="0">
                <a:solidFill>
                  <a:schemeClr val="tx1"/>
                </a:solidFill>
              </a:defRPr>
            </a:lvl1pPr>
          </a:lstStyle>
          <a:p>
            <a:r>
              <a:rPr lang="de-DE"/>
              <a:t>Titelmasterformat durch Klicken bearbeiten</a:t>
            </a:r>
          </a:p>
        </p:txBody>
      </p:sp>
      <p:sp>
        <p:nvSpPr>
          <p:cNvPr id="11" name="Untertitel 2"/>
          <p:cNvSpPr>
            <a:spLocks noGrp="1"/>
          </p:cNvSpPr>
          <p:nvPr>
            <p:ph type="subTitle" idx="1"/>
          </p:nvPr>
        </p:nvSpPr>
        <p:spPr bwMode="gray">
          <a:xfrm>
            <a:off x="2331684" y="5202156"/>
            <a:ext cx="4174290" cy="863800"/>
          </a:xfrm>
          <a:prstGeom prst="rect">
            <a:avLst/>
          </a:prstGeom>
        </p:spPr>
        <p:txBody>
          <a:bodyPr lIns="0" rIns="0" anchor="b"/>
          <a:lstStyle>
            <a:lvl1pPr marL="0" indent="0" algn="l">
              <a:spcBef>
                <a:spcPts val="0"/>
              </a:spcBef>
              <a:buNone/>
              <a:defRPr sz="2399">
                <a:solidFill>
                  <a:schemeClr val="tx1"/>
                </a:solidFill>
              </a:defRPr>
            </a:lvl1pPr>
            <a:lvl2pPr marL="0" indent="0" algn="l">
              <a:spcBef>
                <a:spcPts val="0"/>
              </a:spcBef>
              <a:buNone/>
              <a:defRPr sz="2399">
                <a:solidFill>
                  <a:schemeClr val="tx1"/>
                </a:solidFill>
              </a:defRPr>
            </a:lvl2pPr>
            <a:lvl3pPr marL="0" indent="0" algn="l">
              <a:spcBef>
                <a:spcPts val="0"/>
              </a:spcBef>
              <a:buNone/>
              <a:defRPr sz="2399">
                <a:solidFill>
                  <a:schemeClr val="tx1"/>
                </a:solidFill>
              </a:defRPr>
            </a:lvl3pPr>
            <a:lvl4pPr marL="0" indent="0" algn="l">
              <a:spcBef>
                <a:spcPts val="0"/>
              </a:spcBef>
              <a:buNone/>
              <a:defRPr sz="2399">
                <a:solidFill>
                  <a:schemeClr val="tx1"/>
                </a:solidFill>
              </a:defRPr>
            </a:lvl4pPr>
            <a:lvl5pPr marL="0" indent="0" algn="l">
              <a:spcBef>
                <a:spcPts val="0"/>
              </a:spcBef>
              <a:buNone/>
              <a:defRPr sz="2399">
                <a:solidFill>
                  <a:schemeClr val="tx1"/>
                </a:solidFill>
              </a:defRPr>
            </a:lvl5pPr>
            <a:lvl6pPr marL="0" indent="0" algn="l">
              <a:spcBef>
                <a:spcPts val="0"/>
              </a:spcBef>
              <a:buNone/>
              <a:defRPr sz="2399">
                <a:solidFill>
                  <a:schemeClr val="tx1"/>
                </a:solidFill>
              </a:defRPr>
            </a:lvl6pPr>
            <a:lvl7pPr marL="0" indent="0" algn="l">
              <a:spcBef>
                <a:spcPts val="0"/>
              </a:spcBef>
              <a:buNone/>
              <a:defRPr sz="2399">
                <a:solidFill>
                  <a:schemeClr val="tx1"/>
                </a:solidFill>
              </a:defRPr>
            </a:lvl7pPr>
            <a:lvl8pPr marL="0" indent="0" algn="l">
              <a:spcBef>
                <a:spcPts val="0"/>
              </a:spcBef>
              <a:buNone/>
              <a:defRPr sz="2399">
                <a:solidFill>
                  <a:schemeClr val="tx1"/>
                </a:solidFill>
              </a:defRPr>
            </a:lvl8pPr>
            <a:lvl9pPr marL="0" indent="0" algn="r">
              <a:spcBef>
                <a:spcPts val="0"/>
              </a:spcBef>
              <a:buNone/>
              <a:defRPr sz="1799">
                <a:solidFill>
                  <a:schemeClr val="bg1"/>
                </a:solidFill>
              </a:defRPr>
            </a:lvl9pPr>
          </a:lstStyle>
          <a:p>
            <a:pPr lvl="0"/>
            <a:r>
              <a:rPr lang="de-DE"/>
              <a:t>Formatvorlage des Untertitelmasters durch Klicken bearbeiten</a:t>
            </a:r>
          </a:p>
        </p:txBody>
      </p:sp>
      <p:sp>
        <p:nvSpPr>
          <p:cNvPr id="12" name="Textplatzhalter 2"/>
          <p:cNvSpPr>
            <a:spLocks noGrp="1"/>
          </p:cNvSpPr>
          <p:nvPr>
            <p:ph type="body" sz="quarter" idx="16" hasCustomPrompt="1"/>
          </p:nvPr>
        </p:nvSpPr>
        <p:spPr>
          <a:xfrm>
            <a:off x="337963" y="0"/>
            <a:ext cx="1799063" cy="1799583"/>
          </a:xfrm>
          <a:solidFill>
            <a:schemeClr val="tx2"/>
          </a:solidFill>
        </p:spPr>
        <p:txBody>
          <a:bodyPr lIns="90000" tIns="396000" rIns="90000" bIns="90000" anchor="t" anchorCtr="0"/>
          <a:lstStyle>
            <a:lvl1pPr marL="0" indent="0" algn="l" defTabSz="261807">
              <a:spcBef>
                <a:spcPts val="800"/>
              </a:spcBef>
              <a:buFontTx/>
              <a:buNone/>
              <a:defRPr sz="1199">
                <a:solidFill>
                  <a:schemeClr val="bg1"/>
                </a:solidFill>
              </a:defRPr>
            </a:lvl1pPr>
            <a:lvl2pPr marL="0" indent="0" algn="l" defTabSz="261807">
              <a:spcBef>
                <a:spcPts val="800"/>
              </a:spcBef>
              <a:buFontTx/>
              <a:buNone/>
              <a:defRPr sz="1199">
                <a:solidFill>
                  <a:schemeClr val="bg1"/>
                </a:solidFill>
              </a:defRPr>
            </a:lvl2pPr>
            <a:lvl3pPr marL="0" indent="0" algn="l" defTabSz="261807">
              <a:spcBef>
                <a:spcPts val="800"/>
              </a:spcBef>
              <a:buFontTx/>
              <a:buNone/>
              <a:defRPr sz="1199">
                <a:solidFill>
                  <a:schemeClr val="bg1"/>
                </a:solidFill>
              </a:defRPr>
            </a:lvl3pPr>
            <a:lvl4pPr marL="0" indent="0" algn="l" defTabSz="261807">
              <a:spcBef>
                <a:spcPts val="800"/>
              </a:spcBef>
              <a:buFontTx/>
              <a:buNone/>
              <a:defRPr sz="1199">
                <a:solidFill>
                  <a:schemeClr val="bg1"/>
                </a:solidFill>
              </a:defRPr>
            </a:lvl4pPr>
            <a:lvl5pPr marL="0" indent="0" algn="l" defTabSz="261807">
              <a:spcBef>
                <a:spcPts val="800"/>
              </a:spcBef>
              <a:buFontTx/>
              <a:buNone/>
              <a:defRPr sz="1199">
                <a:solidFill>
                  <a:schemeClr val="bg1"/>
                </a:solidFill>
              </a:defRPr>
            </a:lvl5pPr>
            <a:lvl6pPr marL="0" indent="0" algn="l" defTabSz="261807">
              <a:spcBef>
                <a:spcPts val="800"/>
              </a:spcBef>
              <a:buFontTx/>
              <a:buNone/>
              <a:defRPr sz="1199">
                <a:solidFill>
                  <a:schemeClr val="bg1"/>
                </a:solidFill>
              </a:defRPr>
            </a:lvl6pPr>
            <a:lvl7pPr marL="0" indent="0" algn="l" defTabSz="261807">
              <a:spcBef>
                <a:spcPts val="800"/>
              </a:spcBef>
              <a:buFontTx/>
              <a:buNone/>
              <a:defRPr sz="1199">
                <a:solidFill>
                  <a:schemeClr val="bg1"/>
                </a:solidFill>
              </a:defRPr>
            </a:lvl7pPr>
            <a:lvl8pPr marL="0" indent="0" algn="l" defTabSz="261807">
              <a:spcBef>
                <a:spcPts val="800"/>
              </a:spcBef>
              <a:buFontTx/>
              <a:buNone/>
              <a:defRPr sz="1199">
                <a:solidFill>
                  <a:schemeClr val="bg1"/>
                </a:solidFill>
              </a:defRPr>
            </a:lvl8pPr>
            <a:lvl9pPr marL="0" indent="0" algn="l" defTabSz="261807">
              <a:spcBef>
                <a:spcPts val="800"/>
              </a:spcBef>
              <a:buFontTx/>
              <a:buNone/>
              <a:defRPr sz="1199">
                <a:solidFill>
                  <a:schemeClr val="bg1"/>
                </a:solidFill>
              </a:defRPr>
            </a:lvl9pPr>
          </a:lstStyle>
          <a:p>
            <a:pPr lvl="0"/>
            <a:r>
              <a:rPr lang="de-DE"/>
              <a:t>Ort, 00.00.0000</a:t>
            </a:r>
            <a:br>
              <a:rPr lang="de-DE"/>
            </a:br>
            <a:r>
              <a:rPr lang="de-DE"/>
              <a:t>Vorname Nachname</a:t>
            </a:r>
          </a:p>
          <a:p>
            <a:pPr lvl="1"/>
            <a:r>
              <a:rPr lang="de-DE"/>
              <a:t>Zweite Ebene</a:t>
            </a:r>
          </a:p>
          <a:p>
            <a:pPr lvl="2"/>
            <a:r>
              <a:rPr lang="de-DE"/>
              <a:t>Dritte Ebene</a:t>
            </a:r>
          </a:p>
          <a:p>
            <a:pPr lvl="3"/>
            <a:r>
              <a:rPr lang="de-DE"/>
              <a:t>Vierte Ebene</a:t>
            </a:r>
          </a:p>
          <a:p>
            <a:pPr lvl="4"/>
            <a:r>
              <a:rPr lang="de-DE"/>
              <a:t>Fünfte Ebene</a:t>
            </a:r>
          </a:p>
          <a:p>
            <a:pPr lvl="5"/>
            <a:r>
              <a:rPr lang="de-DE"/>
              <a:t>6</a:t>
            </a:r>
          </a:p>
          <a:p>
            <a:pPr lvl="6"/>
            <a:r>
              <a:rPr lang="de-DE"/>
              <a:t>7</a:t>
            </a:r>
          </a:p>
          <a:p>
            <a:pPr lvl="7"/>
            <a:r>
              <a:rPr lang="de-DE"/>
              <a:t>8</a:t>
            </a:r>
          </a:p>
          <a:p>
            <a:pPr lvl="8"/>
            <a:r>
              <a:rPr lang="de-DE"/>
              <a:t>9</a:t>
            </a:r>
          </a:p>
        </p:txBody>
      </p:sp>
      <p:cxnSp>
        <p:nvCxnSpPr>
          <p:cNvPr id="8" name="Gerade Verbindung 24">
            <a:extLst>
              <a:ext uri="{FF2B5EF4-FFF2-40B4-BE49-F238E27FC236}">
                <a16:creationId xmlns:a16="http://schemas.microsoft.com/office/drawing/2014/main" id="{5F06D5C2-88FD-4E3A-B823-BFDEF1713C62}"/>
              </a:ext>
            </a:extLst>
          </p:cNvPr>
          <p:cNvCxnSpPr/>
          <p:nvPr userDrawn="1"/>
        </p:nvCxnSpPr>
        <p:spPr bwMode="gray">
          <a:xfrm>
            <a:off x="337962"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9" name="Gerade Verbindung 25">
            <a:extLst>
              <a:ext uri="{FF2B5EF4-FFF2-40B4-BE49-F238E27FC236}">
                <a16:creationId xmlns:a16="http://schemas.microsoft.com/office/drawing/2014/main" id="{34D09478-D8C2-4605-8C23-DFF408A2A944}"/>
              </a:ext>
            </a:extLst>
          </p:cNvPr>
          <p:cNvCxnSpPr/>
          <p:nvPr userDrawn="1"/>
        </p:nvCxnSpPr>
        <p:spPr bwMode="gray">
          <a:xfrm>
            <a:off x="2785356"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16" name="Gerade Verbindung 26">
            <a:extLst>
              <a:ext uri="{FF2B5EF4-FFF2-40B4-BE49-F238E27FC236}">
                <a16:creationId xmlns:a16="http://schemas.microsoft.com/office/drawing/2014/main" id="{82220744-1D2A-44AB-9706-52D148021F1C}"/>
              </a:ext>
            </a:extLst>
          </p:cNvPr>
          <p:cNvCxnSpPr/>
          <p:nvPr userDrawn="1"/>
        </p:nvCxnSpPr>
        <p:spPr bwMode="gray">
          <a:xfrm>
            <a:off x="3360724"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17" name="Gerade Verbindung 27">
            <a:extLst>
              <a:ext uri="{FF2B5EF4-FFF2-40B4-BE49-F238E27FC236}">
                <a16:creationId xmlns:a16="http://schemas.microsoft.com/office/drawing/2014/main" id="{18B26016-8885-4D1D-B32C-88434754C185}"/>
              </a:ext>
            </a:extLst>
          </p:cNvPr>
          <p:cNvCxnSpPr/>
          <p:nvPr userDrawn="1"/>
        </p:nvCxnSpPr>
        <p:spPr bwMode="gray">
          <a:xfrm>
            <a:off x="3792944"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18" name="Gerade Verbindung 28">
            <a:extLst>
              <a:ext uri="{FF2B5EF4-FFF2-40B4-BE49-F238E27FC236}">
                <a16:creationId xmlns:a16="http://schemas.microsoft.com/office/drawing/2014/main" id="{82EE0484-577F-41C2-8EF4-F40E16E35EE1}"/>
              </a:ext>
            </a:extLst>
          </p:cNvPr>
          <p:cNvCxnSpPr/>
          <p:nvPr userDrawn="1"/>
        </p:nvCxnSpPr>
        <p:spPr bwMode="gray">
          <a:xfrm>
            <a:off x="4368311"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19" name="Gerade Verbindung 29">
            <a:extLst>
              <a:ext uri="{FF2B5EF4-FFF2-40B4-BE49-F238E27FC236}">
                <a16:creationId xmlns:a16="http://schemas.microsoft.com/office/drawing/2014/main" id="{56006138-8B07-4B79-90B3-0B4BE3A4CB9B}"/>
              </a:ext>
            </a:extLst>
          </p:cNvPr>
          <p:cNvCxnSpPr/>
          <p:nvPr userDrawn="1"/>
        </p:nvCxnSpPr>
        <p:spPr bwMode="gray">
          <a:xfrm>
            <a:off x="5808118"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20" name="Gerade Verbindung 30">
            <a:extLst>
              <a:ext uri="{FF2B5EF4-FFF2-40B4-BE49-F238E27FC236}">
                <a16:creationId xmlns:a16="http://schemas.microsoft.com/office/drawing/2014/main" id="{48B17638-1CB7-4F37-B7CF-3113548A9D4A}"/>
              </a:ext>
            </a:extLst>
          </p:cNvPr>
          <p:cNvCxnSpPr/>
          <p:nvPr userDrawn="1"/>
        </p:nvCxnSpPr>
        <p:spPr bwMode="gray">
          <a:xfrm>
            <a:off x="6383485"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21" name="Gerade Verbindung 31">
            <a:extLst>
              <a:ext uri="{FF2B5EF4-FFF2-40B4-BE49-F238E27FC236}">
                <a16:creationId xmlns:a16="http://schemas.microsoft.com/office/drawing/2014/main" id="{C73C72FC-C684-41EA-BBB0-5E72E37FB194}"/>
              </a:ext>
            </a:extLst>
          </p:cNvPr>
          <p:cNvCxnSpPr/>
          <p:nvPr userDrawn="1"/>
        </p:nvCxnSpPr>
        <p:spPr bwMode="gray">
          <a:xfrm>
            <a:off x="7823292"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22" name="Gerade Verbindung 32">
            <a:extLst>
              <a:ext uri="{FF2B5EF4-FFF2-40B4-BE49-F238E27FC236}">
                <a16:creationId xmlns:a16="http://schemas.microsoft.com/office/drawing/2014/main" id="{CF5F48D7-A0C4-4157-8C73-1A4182E26450}"/>
              </a:ext>
            </a:extLst>
          </p:cNvPr>
          <p:cNvCxnSpPr/>
          <p:nvPr userDrawn="1"/>
        </p:nvCxnSpPr>
        <p:spPr bwMode="gray">
          <a:xfrm>
            <a:off x="8398660"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23" name="Gerade Verbindung 33">
            <a:extLst>
              <a:ext uri="{FF2B5EF4-FFF2-40B4-BE49-F238E27FC236}">
                <a16:creationId xmlns:a16="http://schemas.microsoft.com/office/drawing/2014/main" id="{9F74DF63-B03E-4EF0-934D-918258B82E98}"/>
              </a:ext>
            </a:extLst>
          </p:cNvPr>
          <p:cNvCxnSpPr/>
          <p:nvPr userDrawn="1"/>
        </p:nvCxnSpPr>
        <p:spPr bwMode="gray">
          <a:xfrm>
            <a:off x="8830880"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24" name="Gerade Verbindung 34">
            <a:extLst>
              <a:ext uri="{FF2B5EF4-FFF2-40B4-BE49-F238E27FC236}">
                <a16:creationId xmlns:a16="http://schemas.microsoft.com/office/drawing/2014/main" id="{5B15F13C-92D8-4249-A222-8706532932EE}"/>
              </a:ext>
            </a:extLst>
          </p:cNvPr>
          <p:cNvCxnSpPr/>
          <p:nvPr userDrawn="1"/>
        </p:nvCxnSpPr>
        <p:spPr bwMode="gray">
          <a:xfrm>
            <a:off x="9406247"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25" name="Gerade Verbindung 35">
            <a:extLst>
              <a:ext uri="{FF2B5EF4-FFF2-40B4-BE49-F238E27FC236}">
                <a16:creationId xmlns:a16="http://schemas.microsoft.com/office/drawing/2014/main" id="{81E28682-BF94-4962-AD78-F7261C8CE5F8}"/>
              </a:ext>
            </a:extLst>
          </p:cNvPr>
          <p:cNvCxnSpPr/>
          <p:nvPr userDrawn="1"/>
        </p:nvCxnSpPr>
        <p:spPr bwMode="gray">
          <a:xfrm>
            <a:off x="11853641"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26" name="Gerader Verbinder 22">
            <a:extLst>
              <a:ext uri="{FF2B5EF4-FFF2-40B4-BE49-F238E27FC236}">
                <a16:creationId xmlns:a16="http://schemas.microsoft.com/office/drawing/2014/main" id="{B52E7C1D-65A2-43CD-BDBA-ED87FB4BF1BD}"/>
              </a:ext>
            </a:extLst>
          </p:cNvPr>
          <p:cNvCxnSpPr/>
          <p:nvPr userDrawn="1"/>
        </p:nvCxnSpPr>
        <p:spPr>
          <a:xfrm>
            <a:off x="334789"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7" name="Gerader Verbinder 36">
            <a:extLst>
              <a:ext uri="{FF2B5EF4-FFF2-40B4-BE49-F238E27FC236}">
                <a16:creationId xmlns:a16="http://schemas.microsoft.com/office/drawing/2014/main" id="{A197539A-B8D9-4ECC-82FD-B40A089F00AC}"/>
              </a:ext>
            </a:extLst>
          </p:cNvPr>
          <p:cNvCxnSpPr/>
          <p:nvPr userDrawn="1"/>
        </p:nvCxnSpPr>
        <p:spPr>
          <a:xfrm>
            <a:off x="3789770"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8" name="Gerader Verbinder 37">
            <a:extLst>
              <a:ext uri="{FF2B5EF4-FFF2-40B4-BE49-F238E27FC236}">
                <a16:creationId xmlns:a16="http://schemas.microsoft.com/office/drawing/2014/main" id="{02A1E302-BAF8-4359-9225-22DA5CD5190D}"/>
              </a:ext>
            </a:extLst>
          </p:cNvPr>
          <p:cNvCxnSpPr/>
          <p:nvPr userDrawn="1"/>
        </p:nvCxnSpPr>
        <p:spPr>
          <a:xfrm>
            <a:off x="4365534"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9" name="Gerader Verbinder 41">
            <a:extLst>
              <a:ext uri="{FF2B5EF4-FFF2-40B4-BE49-F238E27FC236}">
                <a16:creationId xmlns:a16="http://schemas.microsoft.com/office/drawing/2014/main" id="{167FA3E2-7402-4973-93AA-D72804908E91}"/>
              </a:ext>
            </a:extLst>
          </p:cNvPr>
          <p:cNvCxnSpPr/>
          <p:nvPr userDrawn="1"/>
        </p:nvCxnSpPr>
        <p:spPr>
          <a:xfrm>
            <a:off x="5804945"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Gerader Verbinder 42">
            <a:extLst>
              <a:ext uri="{FF2B5EF4-FFF2-40B4-BE49-F238E27FC236}">
                <a16:creationId xmlns:a16="http://schemas.microsoft.com/office/drawing/2014/main" id="{0C09D276-7672-4C4B-B993-E03CD17A1B42}"/>
              </a:ext>
            </a:extLst>
          </p:cNvPr>
          <p:cNvCxnSpPr/>
          <p:nvPr userDrawn="1"/>
        </p:nvCxnSpPr>
        <p:spPr>
          <a:xfrm>
            <a:off x="6380709"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Gerader Verbinder 43">
            <a:extLst>
              <a:ext uri="{FF2B5EF4-FFF2-40B4-BE49-F238E27FC236}">
                <a16:creationId xmlns:a16="http://schemas.microsoft.com/office/drawing/2014/main" id="{FA4F2A86-80B0-4684-8EEC-04C290AEA5F2}"/>
              </a:ext>
            </a:extLst>
          </p:cNvPr>
          <p:cNvCxnSpPr/>
          <p:nvPr userDrawn="1"/>
        </p:nvCxnSpPr>
        <p:spPr>
          <a:xfrm>
            <a:off x="7820119"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Gerader Verbinder 44">
            <a:extLst>
              <a:ext uri="{FF2B5EF4-FFF2-40B4-BE49-F238E27FC236}">
                <a16:creationId xmlns:a16="http://schemas.microsoft.com/office/drawing/2014/main" id="{DCF8E24D-3627-4584-9685-E3A3138A00E3}"/>
              </a:ext>
            </a:extLst>
          </p:cNvPr>
          <p:cNvCxnSpPr/>
          <p:nvPr userDrawn="1"/>
        </p:nvCxnSpPr>
        <p:spPr>
          <a:xfrm>
            <a:off x="8395883"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Gerader Verbinder 47">
            <a:extLst>
              <a:ext uri="{FF2B5EF4-FFF2-40B4-BE49-F238E27FC236}">
                <a16:creationId xmlns:a16="http://schemas.microsoft.com/office/drawing/2014/main" id="{D3A88538-79FA-4144-B251-049550C2AA2E}"/>
              </a:ext>
            </a:extLst>
          </p:cNvPr>
          <p:cNvCxnSpPr/>
          <p:nvPr userDrawn="1"/>
        </p:nvCxnSpPr>
        <p:spPr>
          <a:xfrm>
            <a:off x="11850468"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Gerader Verbinder 45">
            <a:extLst>
              <a:ext uri="{FF2B5EF4-FFF2-40B4-BE49-F238E27FC236}">
                <a16:creationId xmlns:a16="http://schemas.microsoft.com/office/drawing/2014/main" id="{0CC2FC8D-9D02-41F6-BBB8-5C0A01CDCFF9}"/>
              </a:ext>
            </a:extLst>
          </p:cNvPr>
          <p:cNvCxnSpPr>
            <a:cxnSpLocks/>
          </p:cNvCxnSpPr>
          <p:nvPr userDrawn="1"/>
        </p:nvCxnSpPr>
        <p:spPr>
          <a:xfrm rot="5400000">
            <a:off x="-132627" y="1376467"/>
            <a:ext cx="0" cy="7196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Gerader Verbinder 46">
            <a:extLst>
              <a:ext uri="{FF2B5EF4-FFF2-40B4-BE49-F238E27FC236}">
                <a16:creationId xmlns:a16="http://schemas.microsoft.com/office/drawing/2014/main" id="{2AEEB40E-BDD2-4396-8285-4863B3DA0E31}"/>
              </a:ext>
            </a:extLst>
          </p:cNvPr>
          <p:cNvCxnSpPr>
            <a:cxnSpLocks/>
          </p:cNvCxnSpPr>
          <p:nvPr userDrawn="1"/>
        </p:nvCxnSpPr>
        <p:spPr>
          <a:xfrm rot="5400000">
            <a:off x="-132619" y="6055904"/>
            <a:ext cx="0" cy="7196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4405338"/>
      </p:ext>
    </p:extLst>
  </p:cSld>
  <p:clrMapOvr>
    <a:masterClrMapping/>
  </p:clrMapOvr>
  <p:extLst>
    <p:ext uri="{DCECCB84-F9BA-43D5-87BE-67443E8EF086}">
      <p15:sldGuideLst xmlns:p15="http://schemas.microsoft.com/office/powerpoint/2012/main">
        <p15:guide id="1" orient="horz" pos="134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apiteltrenner">
    <p:spTree>
      <p:nvGrpSpPr>
        <p:cNvPr id="1" name=""/>
        <p:cNvGrpSpPr/>
        <p:nvPr/>
      </p:nvGrpSpPr>
      <p:grpSpPr>
        <a:xfrm>
          <a:off x="0" y="0"/>
          <a:ext cx="0" cy="0"/>
          <a:chOff x="0" y="0"/>
          <a:chExt cx="0" cy="0"/>
        </a:xfrm>
      </p:grpSpPr>
      <p:sp>
        <p:nvSpPr>
          <p:cNvPr id="6" name="Bildplatzhalter 5">
            <a:extLst>
              <a:ext uri="{FF2B5EF4-FFF2-40B4-BE49-F238E27FC236}">
                <a16:creationId xmlns:a16="http://schemas.microsoft.com/office/drawing/2014/main" id="{6CE1762C-0A93-492A-89F4-828453AC140B}"/>
              </a:ext>
            </a:extLst>
          </p:cNvPr>
          <p:cNvSpPr>
            <a:spLocks noGrp="1"/>
          </p:cNvSpPr>
          <p:nvPr>
            <p:ph type="pic" sz="quarter" idx="10" hasCustomPrompt="1"/>
          </p:nvPr>
        </p:nvSpPr>
        <p:spPr>
          <a:xfrm>
            <a:off x="0" y="764998"/>
            <a:ext cx="12192000" cy="6093002"/>
          </a:xfrm>
        </p:spPr>
        <p:txBody>
          <a:bodyPr tIns="0" bIns="1080000" anchor="ctr" anchorCtr="1"/>
          <a:lstStyle>
            <a:lvl1pPr algn="ctr">
              <a:spcBef>
                <a:spcPts val="0"/>
              </a:spcBef>
              <a:defRPr sz="1049"/>
            </a:lvl1pPr>
          </a:lstStyle>
          <a:p>
            <a:r>
              <a:rPr lang="de-DE"/>
              <a:t> </a:t>
            </a:r>
          </a:p>
        </p:txBody>
      </p:sp>
      <p:sp>
        <p:nvSpPr>
          <p:cNvPr id="7" name="Titel 1"/>
          <p:cNvSpPr>
            <a:spLocks noGrp="1"/>
          </p:cNvSpPr>
          <p:nvPr>
            <p:ph type="ctrTitle" hasCustomPrompt="1"/>
          </p:nvPr>
        </p:nvSpPr>
        <p:spPr bwMode="gray">
          <a:xfrm>
            <a:off x="338359" y="1412548"/>
            <a:ext cx="4605601" cy="4606933"/>
          </a:xfrm>
          <a:prstGeom prst="rect">
            <a:avLst/>
          </a:prstGeom>
          <a:solidFill>
            <a:schemeClr val="bg1">
              <a:alpha val="90000"/>
            </a:schemeClr>
          </a:solidFill>
        </p:spPr>
        <p:txBody>
          <a:bodyPr lIns="342000" tIns="342000" rIns="342000" bIns="342000" anchor="ctr"/>
          <a:lstStyle>
            <a:lvl1pPr algn="l">
              <a:defRPr sz="3798" cap="none" spc="0" baseline="0">
                <a:solidFill>
                  <a:schemeClr val="accent1"/>
                </a:solidFill>
              </a:defRPr>
            </a:lvl1pPr>
          </a:lstStyle>
          <a:p>
            <a:r>
              <a:rPr lang="de-DE"/>
              <a:t>Kapitel</a:t>
            </a:r>
          </a:p>
        </p:txBody>
      </p:sp>
    </p:spTree>
    <p:extLst>
      <p:ext uri="{BB962C8B-B14F-4D97-AF65-F5344CB8AC3E}">
        <p14:creationId xmlns:p14="http://schemas.microsoft.com/office/powerpoint/2010/main" val="993723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apiteltrenner ohne Bi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09D1479-8A2D-445E-BBDB-1697C02BBD41}"/>
              </a:ext>
            </a:extLst>
          </p:cNvPr>
          <p:cNvSpPr/>
          <p:nvPr userDrawn="1"/>
        </p:nvSpPr>
        <p:spPr bwMode="gray">
          <a:xfrm>
            <a:off x="0" y="765321"/>
            <a:ext cx="12192000" cy="6092679"/>
          </a:xfrm>
          <a:prstGeom prst="rect">
            <a:avLst/>
          </a:prstGeom>
          <a:solidFill>
            <a:srgbClr val="EEEEED"/>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799">
              <a:solidFill>
                <a:schemeClr val="bg1"/>
              </a:solidFill>
            </a:endParaRPr>
          </a:p>
        </p:txBody>
      </p:sp>
      <p:sp>
        <p:nvSpPr>
          <p:cNvPr id="7" name="Titel 1"/>
          <p:cNvSpPr>
            <a:spLocks noGrp="1"/>
          </p:cNvSpPr>
          <p:nvPr>
            <p:ph type="ctrTitle" hasCustomPrompt="1"/>
          </p:nvPr>
        </p:nvSpPr>
        <p:spPr bwMode="gray">
          <a:xfrm>
            <a:off x="338359" y="1412548"/>
            <a:ext cx="4605601" cy="4606933"/>
          </a:xfrm>
          <a:prstGeom prst="rect">
            <a:avLst/>
          </a:prstGeom>
          <a:solidFill>
            <a:schemeClr val="bg1"/>
          </a:solidFill>
        </p:spPr>
        <p:txBody>
          <a:bodyPr lIns="342000" tIns="342000" rIns="342000" bIns="342000" anchor="ctr"/>
          <a:lstStyle>
            <a:lvl1pPr algn="l">
              <a:defRPr sz="3798" cap="none" spc="0" baseline="0">
                <a:solidFill>
                  <a:schemeClr val="tx2"/>
                </a:solidFill>
              </a:defRPr>
            </a:lvl1pPr>
          </a:lstStyle>
          <a:p>
            <a:r>
              <a:rPr lang="de-DE"/>
              <a:t>Kapitel</a:t>
            </a:r>
          </a:p>
        </p:txBody>
      </p:sp>
    </p:spTree>
    <p:extLst>
      <p:ext uri="{BB962C8B-B14F-4D97-AF65-F5344CB8AC3E}">
        <p14:creationId xmlns:p14="http://schemas.microsoft.com/office/powerpoint/2010/main" val="1891795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7" name="Titel 6"/>
          <p:cNvSpPr>
            <a:spLocks noGrp="1"/>
          </p:cNvSpPr>
          <p:nvPr>
            <p:ph type="title" hasCustomPrompt="1"/>
          </p:nvPr>
        </p:nvSpPr>
        <p:spPr bwMode="gray"/>
        <p:txBody>
          <a:bodyPr/>
          <a:lstStyle>
            <a:lvl1pPr>
              <a:defRPr cap="none" baseline="0"/>
            </a:lvl1pPr>
          </a:lstStyle>
          <a:p>
            <a:r>
              <a:rPr lang="de-DE"/>
              <a:t>Titelmasterformat durch Klicken bearbeiten</a:t>
            </a:r>
          </a:p>
        </p:txBody>
      </p:sp>
      <p:sp>
        <p:nvSpPr>
          <p:cNvPr id="9" name="Foliennummernplatzhalter 8"/>
          <p:cNvSpPr>
            <a:spLocks noGrp="1"/>
          </p:cNvSpPr>
          <p:nvPr>
            <p:ph type="sldNum" sz="quarter" idx="11"/>
          </p:nvPr>
        </p:nvSpPr>
        <p:spPr bwMode="gray"/>
        <p:txBody>
          <a:bodyPr/>
          <a:lstStyle/>
          <a:p>
            <a:fld id="{F54F1103-55D5-406B-994D-438AB4391C46}" type="slidenum">
              <a:rPr lang="de-DE" smtClean="0"/>
              <a:pPr/>
              <a:t>‹Nr.›</a:t>
            </a:fld>
            <a:endParaRPr lang="de-DE"/>
          </a:p>
        </p:txBody>
      </p:sp>
      <p:sp>
        <p:nvSpPr>
          <p:cNvPr id="11" name="Inhaltsplatzhalter 10"/>
          <p:cNvSpPr>
            <a:spLocks noGrp="1"/>
          </p:cNvSpPr>
          <p:nvPr>
            <p:ph sz="quarter" idx="12" hasCustomPrompt="1"/>
          </p:nvPr>
        </p:nvSpPr>
        <p:spPr bwMode="gray">
          <a:xfrm>
            <a:off x="1345500" y="1412549"/>
            <a:ext cx="7054351" cy="4680454"/>
          </a:xfrm>
        </p:spPr>
        <p:txBody>
          <a:bodyPr lIns="144000" tIns="144000"/>
          <a:lstStyle>
            <a:lvl1pPr marL="215892" indent="-215892">
              <a:spcBef>
                <a:spcPts val="700"/>
              </a:spcBef>
              <a:spcAft>
                <a:spcPts val="700"/>
              </a:spcAft>
              <a:buFont typeface="Wingdings" panose="05000000000000000000" pitchFamily="2" charset="2"/>
              <a:buChar char="§"/>
              <a:defRPr sz="2399" b="0" cap="none" baseline="0"/>
            </a:lvl1pPr>
            <a:lvl2pPr marL="431784" indent="-215892">
              <a:spcBef>
                <a:spcPts val="700"/>
              </a:spcBef>
              <a:spcAft>
                <a:spcPts val="700"/>
              </a:spcAft>
              <a:defRPr sz="2399" b="0"/>
            </a:lvl2pPr>
            <a:lvl3pPr marL="647676" indent="-215892">
              <a:spcBef>
                <a:spcPts val="700"/>
              </a:spcBef>
              <a:spcAft>
                <a:spcPts val="700"/>
              </a:spcAft>
              <a:defRPr sz="2399" b="0"/>
            </a:lvl3pPr>
            <a:lvl4pPr marL="863568" indent="-215892">
              <a:spcBef>
                <a:spcPts val="700"/>
              </a:spcBef>
              <a:spcAft>
                <a:spcPts val="700"/>
              </a:spcAft>
              <a:defRPr sz="2399" b="0"/>
            </a:lvl4pPr>
            <a:lvl5pPr marL="863568" indent="-215892">
              <a:spcBef>
                <a:spcPts val="700"/>
              </a:spcBef>
              <a:spcAft>
                <a:spcPts val="700"/>
              </a:spcAft>
              <a:defRPr sz="2399" b="0"/>
            </a:lvl5pPr>
            <a:lvl6pPr marL="863568">
              <a:spcBef>
                <a:spcPts val="900"/>
              </a:spcBef>
              <a:spcAft>
                <a:spcPts val="900"/>
              </a:spcAft>
              <a:defRPr sz="2399" b="0"/>
            </a:lvl6pPr>
            <a:lvl7pPr marL="863568">
              <a:spcBef>
                <a:spcPts val="900"/>
              </a:spcBef>
              <a:spcAft>
                <a:spcPts val="900"/>
              </a:spcAft>
              <a:defRPr sz="2399" b="0"/>
            </a:lvl7pPr>
            <a:lvl8pPr marL="863568">
              <a:spcBef>
                <a:spcPts val="900"/>
              </a:spcBef>
              <a:spcAft>
                <a:spcPts val="900"/>
              </a:spcAft>
              <a:defRPr sz="2399" b="0"/>
            </a:lvl8pPr>
            <a:lvl9pPr marL="863568">
              <a:spcBef>
                <a:spcPts val="900"/>
              </a:spcBef>
              <a:spcAft>
                <a:spcPts val="900"/>
              </a:spcAft>
              <a:defRPr sz="2399" b="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Text Placeholder 2"/>
          <p:cNvSpPr>
            <a:spLocks noGrp="1"/>
          </p:cNvSpPr>
          <p:nvPr>
            <p:ph type="body" sz="quarter" idx="13" hasCustomPrompt="1"/>
          </p:nvPr>
        </p:nvSpPr>
        <p:spPr bwMode="gray">
          <a:xfrm>
            <a:off x="334435" y="6381352"/>
            <a:ext cx="8059802" cy="216000"/>
          </a:xfrm>
        </p:spPr>
        <p:txBody>
          <a:bodyPr tIns="0" anchor="b">
            <a:noAutofit/>
          </a:bodyPr>
          <a:lstStyle>
            <a:lvl1pPr marL="0" indent="0">
              <a:lnSpc>
                <a:spcPct val="100000"/>
              </a:lnSpc>
              <a:spcBef>
                <a:spcPts val="0"/>
              </a:spcBef>
              <a:buFont typeface="Arial" panose="020B0604020202020204" pitchFamily="34" charset="0"/>
              <a:buNone/>
              <a:defRPr sz="800" spc="0" baseline="0"/>
            </a:lvl1pPr>
            <a:lvl2pPr marL="0" indent="0">
              <a:lnSpc>
                <a:spcPct val="100000"/>
              </a:lnSpc>
              <a:spcBef>
                <a:spcPts val="0"/>
              </a:spcBef>
              <a:buNone/>
              <a:defRPr sz="1099" spc="0" baseline="0"/>
            </a:lvl2pPr>
            <a:lvl3pPr marL="0" indent="0">
              <a:lnSpc>
                <a:spcPct val="100000"/>
              </a:lnSpc>
              <a:spcBef>
                <a:spcPts val="0"/>
              </a:spcBef>
              <a:buNone/>
              <a:defRPr sz="1099" spc="0" baseline="0"/>
            </a:lvl3pPr>
            <a:lvl4pPr marL="0" indent="0">
              <a:lnSpc>
                <a:spcPct val="100000"/>
              </a:lnSpc>
              <a:spcBef>
                <a:spcPts val="0"/>
              </a:spcBef>
              <a:buNone/>
              <a:defRPr sz="1099" spc="0" baseline="0"/>
            </a:lvl4pPr>
            <a:lvl5pPr marL="0" indent="0">
              <a:lnSpc>
                <a:spcPct val="100000"/>
              </a:lnSpc>
              <a:spcBef>
                <a:spcPts val="0"/>
              </a:spcBef>
              <a:buNone/>
              <a:defRPr sz="1099" spc="0" baseline="0"/>
            </a:lvl5pPr>
            <a:lvl6pPr marL="0" indent="0">
              <a:lnSpc>
                <a:spcPct val="100000"/>
              </a:lnSpc>
              <a:spcBef>
                <a:spcPts val="0"/>
              </a:spcBef>
              <a:buNone/>
              <a:defRPr sz="1099" spc="0" baseline="0"/>
            </a:lvl6pPr>
            <a:lvl7pPr marL="0" indent="0">
              <a:lnSpc>
                <a:spcPct val="100000"/>
              </a:lnSpc>
              <a:spcBef>
                <a:spcPts val="0"/>
              </a:spcBef>
              <a:buNone/>
              <a:defRPr sz="1099" spc="0" baseline="0"/>
            </a:lvl7pPr>
            <a:lvl8pPr marL="0" indent="0">
              <a:lnSpc>
                <a:spcPct val="100000"/>
              </a:lnSpc>
              <a:spcBef>
                <a:spcPts val="0"/>
              </a:spcBef>
              <a:buNone/>
              <a:defRPr sz="1099" spc="0" baseline="0"/>
            </a:lvl8pPr>
            <a:lvl9pPr marL="0" indent="0">
              <a:lnSpc>
                <a:spcPct val="100000"/>
              </a:lnSpc>
              <a:spcBef>
                <a:spcPts val="0"/>
              </a:spcBef>
              <a:buNone/>
              <a:defRPr sz="1099" spc="0" baseline="0"/>
            </a:lvl9pPr>
          </a:lstStyle>
          <a:p>
            <a:pPr lvl="0"/>
            <a:r>
              <a:rPr lang="de-DE"/>
              <a:t>Fußnote / Quellenangabe</a:t>
            </a:r>
          </a:p>
        </p:txBody>
      </p:sp>
    </p:spTree>
    <p:extLst>
      <p:ext uri="{BB962C8B-B14F-4D97-AF65-F5344CB8AC3E}">
        <p14:creationId xmlns:p14="http://schemas.microsoft.com/office/powerpoint/2010/main" val="106843413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7" name="Titel 6"/>
          <p:cNvSpPr>
            <a:spLocks noGrp="1"/>
          </p:cNvSpPr>
          <p:nvPr>
            <p:ph type="title" hasCustomPrompt="1"/>
          </p:nvPr>
        </p:nvSpPr>
        <p:spPr bwMode="gray"/>
        <p:txBody>
          <a:bodyPr/>
          <a:lstStyle/>
          <a:p>
            <a:r>
              <a:rPr lang="de-DE"/>
              <a:t>Titelmasterformat durch Klicken bearbeiten</a:t>
            </a:r>
          </a:p>
        </p:txBody>
      </p:sp>
      <p:sp>
        <p:nvSpPr>
          <p:cNvPr id="11" name="Inhaltsplatzhalter 10"/>
          <p:cNvSpPr>
            <a:spLocks noGrp="1"/>
          </p:cNvSpPr>
          <p:nvPr>
            <p:ph sz="quarter" idx="12" hasCustomPrompt="1"/>
          </p:nvPr>
        </p:nvSpPr>
        <p:spPr bwMode="gray">
          <a:xfrm>
            <a:off x="336463" y="1413320"/>
            <a:ext cx="11519074" cy="4679682"/>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Text Placeholder 2"/>
          <p:cNvSpPr>
            <a:spLocks noGrp="1"/>
          </p:cNvSpPr>
          <p:nvPr>
            <p:ph type="body" sz="quarter" idx="14" hasCustomPrompt="1"/>
          </p:nvPr>
        </p:nvSpPr>
        <p:spPr>
          <a:xfrm>
            <a:off x="335360" y="189390"/>
            <a:ext cx="8059802" cy="215950"/>
          </a:xfrm>
          <a:ln w="3175">
            <a:solidFill>
              <a:schemeClr val="bg1"/>
            </a:solidFill>
          </a:ln>
        </p:spPr>
        <p:txBody>
          <a:bodyPr tIns="24008" anchor="b"/>
          <a:lstStyle>
            <a:lvl1pPr marL="0" indent="0">
              <a:spcBef>
                <a:spcPts val="0"/>
              </a:spcBef>
              <a:buFont typeface="Arial" panose="020B0604020202020204" pitchFamily="34" charset="0"/>
              <a:buNone/>
              <a:defRPr sz="1199" cap="none" spc="0" baseline="0"/>
            </a:lvl1pPr>
            <a:lvl2pPr marL="0" indent="0">
              <a:spcBef>
                <a:spcPts val="0"/>
              </a:spcBef>
              <a:buNone/>
              <a:defRPr sz="1199" cap="none" spc="0" baseline="0"/>
            </a:lvl2pPr>
            <a:lvl3pPr marL="0" indent="0">
              <a:spcBef>
                <a:spcPts val="0"/>
              </a:spcBef>
              <a:buNone/>
              <a:defRPr sz="1199" cap="none" spc="0" baseline="0"/>
            </a:lvl3pPr>
            <a:lvl4pPr marL="0" indent="0">
              <a:spcBef>
                <a:spcPts val="0"/>
              </a:spcBef>
              <a:buNone/>
              <a:defRPr sz="1199" cap="none" spc="0" baseline="0"/>
            </a:lvl4pPr>
            <a:lvl5pPr marL="0" indent="0">
              <a:spcBef>
                <a:spcPts val="0"/>
              </a:spcBef>
              <a:buNone/>
              <a:defRPr sz="1199" cap="none" spc="0" baseline="0"/>
            </a:lvl5pPr>
            <a:lvl6pPr marL="0" indent="0">
              <a:spcBef>
                <a:spcPts val="0"/>
              </a:spcBef>
              <a:buNone/>
              <a:defRPr sz="1199" cap="none" spc="0" baseline="0"/>
            </a:lvl6pPr>
            <a:lvl7pPr marL="0" indent="0">
              <a:spcBef>
                <a:spcPts val="0"/>
              </a:spcBef>
              <a:buNone/>
              <a:defRPr sz="1199" cap="none" spc="0" baseline="0"/>
            </a:lvl7pPr>
            <a:lvl8pPr marL="0" indent="0">
              <a:spcBef>
                <a:spcPts val="0"/>
              </a:spcBef>
              <a:buNone/>
              <a:defRPr sz="1199" cap="none" spc="0" baseline="0"/>
            </a:lvl8pPr>
            <a:lvl9pPr marL="0" indent="0">
              <a:spcBef>
                <a:spcPts val="0"/>
              </a:spcBef>
              <a:buNone/>
              <a:defRPr sz="1199" cap="none" spc="0" baseline="0"/>
            </a:lvl9pPr>
          </a:lstStyle>
          <a:p>
            <a:pPr lvl="0"/>
            <a:r>
              <a:rPr lang="de-DE"/>
              <a:t>Kapitel</a:t>
            </a:r>
          </a:p>
          <a:p>
            <a:pPr lvl="1"/>
            <a:r>
              <a:rPr lang="de-DE"/>
              <a:t>Zweite</a:t>
            </a:r>
          </a:p>
          <a:p>
            <a:pPr lvl="2"/>
            <a:r>
              <a:rPr lang="de-DE"/>
              <a:t>Dritte</a:t>
            </a:r>
          </a:p>
          <a:p>
            <a:pPr lvl="3"/>
            <a:r>
              <a:rPr lang="de-DE"/>
              <a:t>Vierte</a:t>
            </a:r>
          </a:p>
          <a:p>
            <a:pPr lvl="4"/>
            <a:r>
              <a:rPr lang="de-DE"/>
              <a:t>Fünfte</a:t>
            </a:r>
          </a:p>
          <a:p>
            <a:pPr lvl="5"/>
            <a:r>
              <a:rPr lang="de-DE"/>
              <a:t>Sechste</a:t>
            </a:r>
          </a:p>
          <a:p>
            <a:pPr lvl="6"/>
            <a:r>
              <a:rPr lang="de-DE"/>
              <a:t>Siebte</a:t>
            </a:r>
          </a:p>
          <a:p>
            <a:pPr lvl="7"/>
            <a:r>
              <a:rPr lang="de-DE"/>
              <a:t>Achte</a:t>
            </a:r>
          </a:p>
          <a:p>
            <a:pPr lvl="8"/>
            <a:r>
              <a:rPr lang="de-DE"/>
              <a:t>Neunte</a:t>
            </a:r>
          </a:p>
        </p:txBody>
      </p:sp>
      <p:sp>
        <p:nvSpPr>
          <p:cNvPr id="8" name="Text Placeholder 2"/>
          <p:cNvSpPr>
            <a:spLocks noGrp="1"/>
          </p:cNvSpPr>
          <p:nvPr>
            <p:ph type="body" sz="quarter" idx="13" hasCustomPrompt="1"/>
          </p:nvPr>
        </p:nvSpPr>
        <p:spPr bwMode="gray">
          <a:xfrm>
            <a:off x="334435" y="6380644"/>
            <a:ext cx="8059802" cy="216708"/>
          </a:xfrm>
        </p:spPr>
        <p:txBody>
          <a:bodyPr tIns="0" anchor="b">
            <a:noAutofit/>
          </a:bodyPr>
          <a:lstStyle>
            <a:lvl1pPr marL="0" indent="0">
              <a:lnSpc>
                <a:spcPct val="100000"/>
              </a:lnSpc>
              <a:spcBef>
                <a:spcPts val="0"/>
              </a:spcBef>
              <a:buFont typeface="Arial" panose="020B0604020202020204" pitchFamily="34" charset="0"/>
              <a:buNone/>
              <a:defRPr sz="800" spc="0" baseline="0"/>
            </a:lvl1pPr>
            <a:lvl2pPr marL="0" indent="0">
              <a:lnSpc>
                <a:spcPct val="100000"/>
              </a:lnSpc>
              <a:spcBef>
                <a:spcPts val="0"/>
              </a:spcBef>
              <a:buNone/>
              <a:defRPr sz="1099" spc="0" baseline="0"/>
            </a:lvl2pPr>
            <a:lvl3pPr marL="0" indent="0">
              <a:lnSpc>
                <a:spcPct val="100000"/>
              </a:lnSpc>
              <a:spcBef>
                <a:spcPts val="0"/>
              </a:spcBef>
              <a:buNone/>
              <a:defRPr sz="1099" spc="0" baseline="0"/>
            </a:lvl3pPr>
            <a:lvl4pPr marL="0" indent="0">
              <a:lnSpc>
                <a:spcPct val="100000"/>
              </a:lnSpc>
              <a:spcBef>
                <a:spcPts val="0"/>
              </a:spcBef>
              <a:buNone/>
              <a:defRPr sz="1099" spc="0" baseline="0"/>
            </a:lvl4pPr>
            <a:lvl5pPr marL="0" indent="0">
              <a:lnSpc>
                <a:spcPct val="100000"/>
              </a:lnSpc>
              <a:spcBef>
                <a:spcPts val="0"/>
              </a:spcBef>
              <a:buNone/>
              <a:defRPr sz="1099" spc="0" baseline="0"/>
            </a:lvl5pPr>
            <a:lvl6pPr marL="0" indent="0">
              <a:lnSpc>
                <a:spcPct val="100000"/>
              </a:lnSpc>
              <a:spcBef>
                <a:spcPts val="0"/>
              </a:spcBef>
              <a:buNone/>
              <a:defRPr sz="1099" spc="0" baseline="0"/>
            </a:lvl6pPr>
            <a:lvl7pPr marL="0" indent="0">
              <a:lnSpc>
                <a:spcPct val="100000"/>
              </a:lnSpc>
              <a:spcBef>
                <a:spcPts val="0"/>
              </a:spcBef>
              <a:buNone/>
              <a:defRPr sz="1099" spc="0" baseline="0"/>
            </a:lvl7pPr>
            <a:lvl8pPr marL="0" indent="0">
              <a:lnSpc>
                <a:spcPct val="100000"/>
              </a:lnSpc>
              <a:spcBef>
                <a:spcPts val="0"/>
              </a:spcBef>
              <a:buNone/>
              <a:defRPr sz="1099" spc="0" baseline="0"/>
            </a:lvl8pPr>
            <a:lvl9pPr marL="0" indent="0">
              <a:lnSpc>
                <a:spcPct val="100000"/>
              </a:lnSpc>
              <a:spcBef>
                <a:spcPts val="0"/>
              </a:spcBef>
              <a:buNone/>
              <a:defRPr sz="1099" spc="0" baseline="0"/>
            </a:lvl9pPr>
          </a:lstStyle>
          <a:p>
            <a:pPr lvl="0"/>
            <a:r>
              <a:rPr lang="de-DE"/>
              <a:t>Fußnote / Quellenangabe</a:t>
            </a:r>
          </a:p>
        </p:txBody>
      </p:sp>
      <p:sp>
        <p:nvSpPr>
          <p:cNvPr id="3" name="Foliennummernplatzhalter 2">
            <a:extLst>
              <a:ext uri="{FF2B5EF4-FFF2-40B4-BE49-F238E27FC236}">
                <a16:creationId xmlns:a16="http://schemas.microsoft.com/office/drawing/2014/main" id="{35CE0A72-890E-4088-81C4-97A8038EF5B0}"/>
              </a:ext>
            </a:extLst>
          </p:cNvPr>
          <p:cNvSpPr>
            <a:spLocks noGrp="1"/>
          </p:cNvSpPr>
          <p:nvPr>
            <p:ph type="sldNum" sz="quarter" idx="16"/>
          </p:nvPr>
        </p:nvSpPr>
        <p:spPr/>
        <p:txBody>
          <a:bodyPr/>
          <a:lstStyle/>
          <a:p>
            <a:fld id="{F54F1103-55D5-406B-994D-438AB4391C46}" type="slidenum">
              <a:rPr lang="de-DE" smtClean="0"/>
              <a:pPr/>
              <a:t>‹Nr.›</a:t>
            </a:fld>
            <a:endParaRPr lang="de-DE"/>
          </a:p>
        </p:txBody>
      </p:sp>
    </p:spTree>
    <p:extLst>
      <p:ext uri="{BB962C8B-B14F-4D97-AF65-F5344CB8AC3E}">
        <p14:creationId xmlns:p14="http://schemas.microsoft.com/office/powerpoint/2010/main" val="5456390"/>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8" name="Titel 7"/>
          <p:cNvSpPr>
            <a:spLocks noGrp="1"/>
          </p:cNvSpPr>
          <p:nvPr>
            <p:ph type="title" hasCustomPrompt="1"/>
          </p:nvPr>
        </p:nvSpPr>
        <p:spPr bwMode="gray"/>
        <p:txBody>
          <a:bodyPr/>
          <a:lstStyle/>
          <a:p>
            <a:r>
              <a:rPr lang="de-DE"/>
              <a:t>Titelmasterformat durch Klicken bearbeiten</a:t>
            </a:r>
          </a:p>
        </p:txBody>
      </p:sp>
      <p:sp>
        <p:nvSpPr>
          <p:cNvPr id="10" name="Foliennummernplatzhalter 9"/>
          <p:cNvSpPr>
            <a:spLocks noGrp="1"/>
          </p:cNvSpPr>
          <p:nvPr>
            <p:ph type="sldNum" sz="quarter" idx="11"/>
          </p:nvPr>
        </p:nvSpPr>
        <p:spPr bwMode="gray"/>
        <p:txBody>
          <a:bodyPr/>
          <a:lstStyle/>
          <a:p>
            <a:fld id="{F54F1103-55D5-406B-994D-438AB4391C46}" type="slidenum">
              <a:rPr lang="de-DE" smtClean="0"/>
              <a:pPr/>
              <a:t>‹Nr.›</a:t>
            </a:fld>
            <a:endParaRPr lang="de-DE"/>
          </a:p>
        </p:txBody>
      </p:sp>
      <p:sp>
        <p:nvSpPr>
          <p:cNvPr id="15" name="Inhaltsplatzhalter 14"/>
          <p:cNvSpPr>
            <a:spLocks noGrp="1"/>
          </p:cNvSpPr>
          <p:nvPr>
            <p:ph sz="quarter" idx="12" hasCustomPrompt="1"/>
          </p:nvPr>
        </p:nvSpPr>
        <p:spPr bwMode="gray">
          <a:xfrm>
            <a:off x="338967" y="1413243"/>
            <a:ext cx="5469151" cy="4679759"/>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16" name="Inhaltsplatzhalter 14"/>
          <p:cNvSpPr>
            <a:spLocks noGrp="1"/>
          </p:cNvSpPr>
          <p:nvPr>
            <p:ph sz="quarter" idx="13" hasCustomPrompt="1"/>
          </p:nvPr>
        </p:nvSpPr>
        <p:spPr bwMode="gray">
          <a:xfrm>
            <a:off x="6383882" y="1413243"/>
            <a:ext cx="5469151" cy="4679759"/>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12" name="Text Placeholder 2"/>
          <p:cNvSpPr>
            <a:spLocks noGrp="1"/>
          </p:cNvSpPr>
          <p:nvPr>
            <p:ph type="body" sz="quarter" idx="15" hasCustomPrompt="1"/>
          </p:nvPr>
        </p:nvSpPr>
        <p:spPr>
          <a:xfrm>
            <a:off x="335360" y="189390"/>
            <a:ext cx="8059802" cy="215950"/>
          </a:xfrm>
          <a:ln w="3175">
            <a:solidFill>
              <a:schemeClr val="bg1"/>
            </a:solidFill>
          </a:ln>
        </p:spPr>
        <p:txBody>
          <a:bodyPr tIns="24008" anchor="b"/>
          <a:lstStyle>
            <a:lvl1pPr marL="0" indent="0">
              <a:spcBef>
                <a:spcPts val="0"/>
              </a:spcBef>
              <a:buFont typeface="Arial" panose="020B0604020202020204" pitchFamily="34" charset="0"/>
              <a:buNone/>
              <a:defRPr sz="1199" cap="none" spc="0" baseline="0"/>
            </a:lvl1pPr>
            <a:lvl2pPr marL="0" indent="0">
              <a:spcBef>
                <a:spcPts val="0"/>
              </a:spcBef>
              <a:buNone/>
              <a:defRPr sz="1199" cap="none" spc="0" baseline="0"/>
            </a:lvl2pPr>
            <a:lvl3pPr marL="0" indent="0">
              <a:spcBef>
                <a:spcPts val="0"/>
              </a:spcBef>
              <a:buNone/>
              <a:defRPr sz="1199" cap="none" spc="0" baseline="0"/>
            </a:lvl3pPr>
            <a:lvl4pPr marL="0" indent="0">
              <a:spcBef>
                <a:spcPts val="0"/>
              </a:spcBef>
              <a:buNone/>
              <a:defRPr sz="1199" cap="none" spc="0" baseline="0"/>
            </a:lvl4pPr>
            <a:lvl5pPr marL="0" indent="0">
              <a:spcBef>
                <a:spcPts val="0"/>
              </a:spcBef>
              <a:buNone/>
              <a:defRPr sz="1199" cap="none" spc="0" baseline="0"/>
            </a:lvl5pPr>
            <a:lvl6pPr marL="0" indent="0">
              <a:spcBef>
                <a:spcPts val="0"/>
              </a:spcBef>
              <a:buNone/>
              <a:defRPr sz="1199" cap="none" spc="0" baseline="0"/>
            </a:lvl6pPr>
            <a:lvl7pPr marL="0" indent="0">
              <a:spcBef>
                <a:spcPts val="0"/>
              </a:spcBef>
              <a:buNone/>
              <a:defRPr sz="1199" cap="none" spc="0" baseline="0"/>
            </a:lvl7pPr>
            <a:lvl8pPr marL="0" indent="0">
              <a:spcBef>
                <a:spcPts val="0"/>
              </a:spcBef>
              <a:buNone/>
              <a:defRPr sz="1199" cap="none" spc="0" baseline="0"/>
            </a:lvl8pPr>
            <a:lvl9pPr marL="0" indent="0">
              <a:spcBef>
                <a:spcPts val="0"/>
              </a:spcBef>
              <a:buNone/>
              <a:defRPr sz="1199" cap="none" spc="0" baseline="0"/>
            </a:lvl9pPr>
          </a:lstStyle>
          <a:p>
            <a:pPr lvl="0"/>
            <a:r>
              <a:rPr lang="de-DE"/>
              <a:t>Kapitel</a:t>
            </a:r>
          </a:p>
          <a:p>
            <a:pPr lvl="1"/>
            <a:r>
              <a:rPr lang="de-DE"/>
              <a:t>Zweite</a:t>
            </a:r>
          </a:p>
          <a:p>
            <a:pPr lvl="2"/>
            <a:r>
              <a:rPr lang="de-DE"/>
              <a:t>Dritte</a:t>
            </a:r>
          </a:p>
          <a:p>
            <a:pPr lvl="3"/>
            <a:r>
              <a:rPr lang="de-DE"/>
              <a:t>Vierte</a:t>
            </a:r>
          </a:p>
          <a:p>
            <a:pPr lvl="4"/>
            <a:r>
              <a:rPr lang="de-DE"/>
              <a:t>Fünfte</a:t>
            </a:r>
          </a:p>
          <a:p>
            <a:pPr lvl="5"/>
            <a:r>
              <a:rPr lang="de-DE"/>
              <a:t>Sechste</a:t>
            </a:r>
          </a:p>
          <a:p>
            <a:pPr lvl="6"/>
            <a:r>
              <a:rPr lang="de-DE"/>
              <a:t>Siebte</a:t>
            </a:r>
          </a:p>
          <a:p>
            <a:pPr lvl="7"/>
            <a:r>
              <a:rPr lang="de-DE"/>
              <a:t>Achte</a:t>
            </a:r>
          </a:p>
          <a:p>
            <a:pPr lvl="8"/>
            <a:r>
              <a:rPr lang="de-DE"/>
              <a:t>Neunte</a:t>
            </a:r>
          </a:p>
        </p:txBody>
      </p:sp>
      <p:sp>
        <p:nvSpPr>
          <p:cNvPr id="13" name="Text Placeholder 2"/>
          <p:cNvSpPr>
            <a:spLocks noGrp="1"/>
          </p:cNvSpPr>
          <p:nvPr>
            <p:ph type="body" sz="quarter" idx="16" hasCustomPrompt="1"/>
          </p:nvPr>
        </p:nvSpPr>
        <p:spPr bwMode="gray">
          <a:xfrm>
            <a:off x="334435" y="6380644"/>
            <a:ext cx="8065415" cy="216708"/>
          </a:xfrm>
        </p:spPr>
        <p:txBody>
          <a:bodyPr tIns="0" anchor="b">
            <a:noAutofit/>
          </a:bodyPr>
          <a:lstStyle>
            <a:lvl1pPr marL="0" indent="0">
              <a:lnSpc>
                <a:spcPct val="100000"/>
              </a:lnSpc>
              <a:spcBef>
                <a:spcPts val="0"/>
              </a:spcBef>
              <a:buFont typeface="Arial" panose="020B0604020202020204" pitchFamily="34" charset="0"/>
              <a:buNone/>
              <a:defRPr sz="800" spc="0" baseline="0"/>
            </a:lvl1pPr>
            <a:lvl2pPr marL="0" indent="0">
              <a:lnSpc>
                <a:spcPct val="100000"/>
              </a:lnSpc>
              <a:spcBef>
                <a:spcPts val="0"/>
              </a:spcBef>
              <a:buNone/>
              <a:defRPr sz="1099" spc="0" baseline="0"/>
            </a:lvl2pPr>
            <a:lvl3pPr marL="0" indent="0">
              <a:lnSpc>
                <a:spcPct val="100000"/>
              </a:lnSpc>
              <a:spcBef>
                <a:spcPts val="0"/>
              </a:spcBef>
              <a:buNone/>
              <a:defRPr sz="1099" spc="0" baseline="0"/>
            </a:lvl3pPr>
            <a:lvl4pPr marL="0" indent="0">
              <a:lnSpc>
                <a:spcPct val="100000"/>
              </a:lnSpc>
              <a:spcBef>
                <a:spcPts val="0"/>
              </a:spcBef>
              <a:buNone/>
              <a:defRPr sz="1099" spc="0" baseline="0"/>
            </a:lvl4pPr>
            <a:lvl5pPr marL="0" indent="0">
              <a:lnSpc>
                <a:spcPct val="100000"/>
              </a:lnSpc>
              <a:spcBef>
                <a:spcPts val="0"/>
              </a:spcBef>
              <a:buNone/>
              <a:defRPr sz="1099" spc="0" baseline="0"/>
            </a:lvl5pPr>
            <a:lvl6pPr marL="0" indent="0">
              <a:lnSpc>
                <a:spcPct val="100000"/>
              </a:lnSpc>
              <a:spcBef>
                <a:spcPts val="0"/>
              </a:spcBef>
              <a:buNone/>
              <a:defRPr sz="1099" spc="0" baseline="0"/>
            </a:lvl6pPr>
            <a:lvl7pPr marL="0" indent="0">
              <a:lnSpc>
                <a:spcPct val="100000"/>
              </a:lnSpc>
              <a:spcBef>
                <a:spcPts val="0"/>
              </a:spcBef>
              <a:buNone/>
              <a:defRPr sz="1099" spc="0" baseline="0"/>
            </a:lvl7pPr>
            <a:lvl8pPr marL="0" indent="0">
              <a:lnSpc>
                <a:spcPct val="100000"/>
              </a:lnSpc>
              <a:spcBef>
                <a:spcPts val="0"/>
              </a:spcBef>
              <a:buNone/>
              <a:defRPr sz="1099" spc="0" baseline="0"/>
            </a:lvl8pPr>
            <a:lvl9pPr marL="0" indent="0">
              <a:lnSpc>
                <a:spcPct val="100000"/>
              </a:lnSpc>
              <a:spcBef>
                <a:spcPts val="0"/>
              </a:spcBef>
              <a:buNone/>
              <a:defRPr sz="1099" spc="0" baseline="0"/>
            </a:lvl9pPr>
          </a:lstStyle>
          <a:p>
            <a:pPr lvl="0"/>
            <a:r>
              <a:rPr lang="de-DE"/>
              <a:t>Fußnote / Quellenangabe</a:t>
            </a:r>
          </a:p>
        </p:txBody>
      </p:sp>
    </p:spTree>
    <p:extLst>
      <p:ext uri="{BB962C8B-B14F-4D97-AF65-F5344CB8AC3E}">
        <p14:creationId xmlns:p14="http://schemas.microsoft.com/office/powerpoint/2010/main" val="1167399615"/>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rei Inhalte">
    <p:spTree>
      <p:nvGrpSpPr>
        <p:cNvPr id="1" name=""/>
        <p:cNvGrpSpPr/>
        <p:nvPr/>
      </p:nvGrpSpPr>
      <p:grpSpPr>
        <a:xfrm>
          <a:off x="0" y="0"/>
          <a:ext cx="0" cy="0"/>
          <a:chOff x="0" y="0"/>
          <a:chExt cx="0" cy="0"/>
        </a:xfrm>
      </p:grpSpPr>
      <p:sp>
        <p:nvSpPr>
          <p:cNvPr id="8" name="Titel 7"/>
          <p:cNvSpPr>
            <a:spLocks noGrp="1"/>
          </p:cNvSpPr>
          <p:nvPr>
            <p:ph type="title" hasCustomPrompt="1"/>
          </p:nvPr>
        </p:nvSpPr>
        <p:spPr bwMode="gray"/>
        <p:txBody>
          <a:bodyPr/>
          <a:lstStyle/>
          <a:p>
            <a:r>
              <a:rPr lang="de-DE"/>
              <a:t>Titelmasterformat durch Klicken bearbeiten</a:t>
            </a:r>
          </a:p>
        </p:txBody>
      </p:sp>
      <p:sp>
        <p:nvSpPr>
          <p:cNvPr id="10" name="Foliennummernplatzhalter 9"/>
          <p:cNvSpPr>
            <a:spLocks noGrp="1"/>
          </p:cNvSpPr>
          <p:nvPr>
            <p:ph type="sldNum" sz="quarter" idx="11"/>
          </p:nvPr>
        </p:nvSpPr>
        <p:spPr bwMode="gray"/>
        <p:txBody>
          <a:bodyPr/>
          <a:lstStyle/>
          <a:p>
            <a:fld id="{F54F1103-55D5-406B-994D-438AB4391C46}" type="slidenum">
              <a:rPr lang="de-DE" smtClean="0"/>
              <a:pPr/>
              <a:t>‹Nr.›</a:t>
            </a:fld>
            <a:endParaRPr lang="de-DE"/>
          </a:p>
        </p:txBody>
      </p:sp>
      <p:sp>
        <p:nvSpPr>
          <p:cNvPr id="15" name="Inhaltsplatzhalter 14"/>
          <p:cNvSpPr>
            <a:spLocks noGrp="1"/>
          </p:cNvSpPr>
          <p:nvPr>
            <p:ph sz="quarter" idx="12" hasCustomPrompt="1"/>
          </p:nvPr>
        </p:nvSpPr>
        <p:spPr bwMode="gray">
          <a:xfrm>
            <a:off x="338967" y="1413243"/>
            <a:ext cx="5469151" cy="4679759"/>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16" name="Inhaltsplatzhalter 14"/>
          <p:cNvSpPr>
            <a:spLocks noGrp="1"/>
          </p:cNvSpPr>
          <p:nvPr>
            <p:ph sz="quarter" idx="13" hasCustomPrompt="1"/>
          </p:nvPr>
        </p:nvSpPr>
        <p:spPr bwMode="gray">
          <a:xfrm>
            <a:off x="6383882" y="1413243"/>
            <a:ext cx="5469151" cy="21595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12" name="Text Placeholder 2"/>
          <p:cNvSpPr>
            <a:spLocks noGrp="1"/>
          </p:cNvSpPr>
          <p:nvPr>
            <p:ph type="body" sz="quarter" idx="15" hasCustomPrompt="1"/>
          </p:nvPr>
        </p:nvSpPr>
        <p:spPr>
          <a:xfrm>
            <a:off x="335360" y="189390"/>
            <a:ext cx="8059802" cy="215950"/>
          </a:xfrm>
          <a:ln w="3175">
            <a:solidFill>
              <a:schemeClr val="bg1"/>
            </a:solidFill>
          </a:ln>
        </p:spPr>
        <p:txBody>
          <a:bodyPr tIns="24008" anchor="b"/>
          <a:lstStyle>
            <a:lvl1pPr marL="0" indent="0">
              <a:spcBef>
                <a:spcPts val="0"/>
              </a:spcBef>
              <a:buFont typeface="Arial" panose="020B0604020202020204" pitchFamily="34" charset="0"/>
              <a:buNone/>
              <a:defRPr sz="1199" cap="none" spc="0" baseline="0"/>
            </a:lvl1pPr>
            <a:lvl2pPr marL="0" indent="0">
              <a:spcBef>
                <a:spcPts val="0"/>
              </a:spcBef>
              <a:buNone/>
              <a:defRPr sz="1199" cap="none" spc="0" baseline="0"/>
            </a:lvl2pPr>
            <a:lvl3pPr marL="0" indent="0">
              <a:spcBef>
                <a:spcPts val="0"/>
              </a:spcBef>
              <a:buNone/>
              <a:defRPr sz="1199" cap="none" spc="0" baseline="0"/>
            </a:lvl3pPr>
            <a:lvl4pPr marL="0" indent="0">
              <a:spcBef>
                <a:spcPts val="0"/>
              </a:spcBef>
              <a:buNone/>
              <a:defRPr sz="1199" cap="none" spc="0" baseline="0"/>
            </a:lvl4pPr>
            <a:lvl5pPr marL="0" indent="0">
              <a:spcBef>
                <a:spcPts val="0"/>
              </a:spcBef>
              <a:buNone/>
              <a:defRPr sz="1199" cap="none" spc="0" baseline="0"/>
            </a:lvl5pPr>
            <a:lvl6pPr marL="0" indent="0">
              <a:spcBef>
                <a:spcPts val="0"/>
              </a:spcBef>
              <a:buNone/>
              <a:defRPr sz="1199" cap="none" spc="0" baseline="0"/>
            </a:lvl6pPr>
            <a:lvl7pPr marL="0" indent="0">
              <a:spcBef>
                <a:spcPts val="0"/>
              </a:spcBef>
              <a:buNone/>
              <a:defRPr sz="1199" cap="none" spc="0" baseline="0"/>
            </a:lvl7pPr>
            <a:lvl8pPr marL="0" indent="0">
              <a:spcBef>
                <a:spcPts val="0"/>
              </a:spcBef>
              <a:buNone/>
              <a:defRPr sz="1199" cap="none" spc="0" baseline="0"/>
            </a:lvl8pPr>
            <a:lvl9pPr marL="0" indent="0">
              <a:spcBef>
                <a:spcPts val="0"/>
              </a:spcBef>
              <a:buNone/>
              <a:defRPr sz="1199" cap="none" spc="0" baseline="0"/>
            </a:lvl9pPr>
          </a:lstStyle>
          <a:p>
            <a:pPr lvl="0"/>
            <a:r>
              <a:rPr lang="de-DE"/>
              <a:t>Kapitel</a:t>
            </a:r>
          </a:p>
          <a:p>
            <a:pPr lvl="1"/>
            <a:r>
              <a:rPr lang="de-DE"/>
              <a:t>Zweite</a:t>
            </a:r>
          </a:p>
          <a:p>
            <a:pPr lvl="2"/>
            <a:r>
              <a:rPr lang="de-DE"/>
              <a:t>Dritte</a:t>
            </a:r>
          </a:p>
          <a:p>
            <a:pPr lvl="3"/>
            <a:r>
              <a:rPr lang="de-DE"/>
              <a:t>Vierte</a:t>
            </a:r>
          </a:p>
          <a:p>
            <a:pPr lvl="4"/>
            <a:r>
              <a:rPr lang="de-DE"/>
              <a:t>Fünfte</a:t>
            </a:r>
          </a:p>
          <a:p>
            <a:pPr lvl="5"/>
            <a:r>
              <a:rPr lang="de-DE"/>
              <a:t>Sechste</a:t>
            </a:r>
          </a:p>
          <a:p>
            <a:pPr lvl="6"/>
            <a:r>
              <a:rPr lang="de-DE"/>
              <a:t>Siebte</a:t>
            </a:r>
          </a:p>
          <a:p>
            <a:pPr lvl="7"/>
            <a:r>
              <a:rPr lang="de-DE"/>
              <a:t>Achte</a:t>
            </a:r>
          </a:p>
          <a:p>
            <a:pPr lvl="8"/>
            <a:r>
              <a:rPr lang="de-DE"/>
              <a:t>Neunte</a:t>
            </a:r>
          </a:p>
        </p:txBody>
      </p:sp>
      <p:sp>
        <p:nvSpPr>
          <p:cNvPr id="13" name="Text Placeholder 2"/>
          <p:cNvSpPr>
            <a:spLocks noGrp="1"/>
          </p:cNvSpPr>
          <p:nvPr>
            <p:ph type="body" sz="quarter" idx="16" hasCustomPrompt="1"/>
          </p:nvPr>
        </p:nvSpPr>
        <p:spPr bwMode="gray">
          <a:xfrm>
            <a:off x="334435" y="6380644"/>
            <a:ext cx="8065415" cy="216708"/>
          </a:xfrm>
        </p:spPr>
        <p:txBody>
          <a:bodyPr tIns="0" anchor="b">
            <a:noAutofit/>
          </a:bodyPr>
          <a:lstStyle>
            <a:lvl1pPr marL="0" indent="0">
              <a:lnSpc>
                <a:spcPct val="100000"/>
              </a:lnSpc>
              <a:spcBef>
                <a:spcPts val="0"/>
              </a:spcBef>
              <a:buFont typeface="Arial" panose="020B0604020202020204" pitchFamily="34" charset="0"/>
              <a:buNone/>
              <a:defRPr sz="800" spc="0" baseline="0"/>
            </a:lvl1pPr>
            <a:lvl2pPr marL="0" indent="0">
              <a:lnSpc>
                <a:spcPct val="100000"/>
              </a:lnSpc>
              <a:spcBef>
                <a:spcPts val="0"/>
              </a:spcBef>
              <a:buNone/>
              <a:defRPr sz="1099" spc="0" baseline="0"/>
            </a:lvl2pPr>
            <a:lvl3pPr marL="0" indent="0">
              <a:lnSpc>
                <a:spcPct val="100000"/>
              </a:lnSpc>
              <a:spcBef>
                <a:spcPts val="0"/>
              </a:spcBef>
              <a:buNone/>
              <a:defRPr sz="1099" spc="0" baseline="0"/>
            </a:lvl3pPr>
            <a:lvl4pPr marL="0" indent="0">
              <a:lnSpc>
                <a:spcPct val="100000"/>
              </a:lnSpc>
              <a:spcBef>
                <a:spcPts val="0"/>
              </a:spcBef>
              <a:buNone/>
              <a:defRPr sz="1099" spc="0" baseline="0"/>
            </a:lvl4pPr>
            <a:lvl5pPr marL="0" indent="0">
              <a:lnSpc>
                <a:spcPct val="100000"/>
              </a:lnSpc>
              <a:spcBef>
                <a:spcPts val="0"/>
              </a:spcBef>
              <a:buNone/>
              <a:defRPr sz="1099" spc="0" baseline="0"/>
            </a:lvl5pPr>
            <a:lvl6pPr marL="0" indent="0">
              <a:lnSpc>
                <a:spcPct val="100000"/>
              </a:lnSpc>
              <a:spcBef>
                <a:spcPts val="0"/>
              </a:spcBef>
              <a:buNone/>
              <a:defRPr sz="1099" spc="0" baseline="0"/>
            </a:lvl6pPr>
            <a:lvl7pPr marL="0" indent="0">
              <a:lnSpc>
                <a:spcPct val="100000"/>
              </a:lnSpc>
              <a:spcBef>
                <a:spcPts val="0"/>
              </a:spcBef>
              <a:buNone/>
              <a:defRPr sz="1099" spc="0" baseline="0"/>
            </a:lvl7pPr>
            <a:lvl8pPr marL="0" indent="0">
              <a:lnSpc>
                <a:spcPct val="100000"/>
              </a:lnSpc>
              <a:spcBef>
                <a:spcPts val="0"/>
              </a:spcBef>
              <a:buNone/>
              <a:defRPr sz="1099" spc="0" baseline="0"/>
            </a:lvl8pPr>
            <a:lvl9pPr marL="0" indent="0">
              <a:lnSpc>
                <a:spcPct val="100000"/>
              </a:lnSpc>
              <a:spcBef>
                <a:spcPts val="0"/>
              </a:spcBef>
              <a:buNone/>
              <a:defRPr sz="1099" spc="0" baseline="0"/>
            </a:lvl9pPr>
          </a:lstStyle>
          <a:p>
            <a:pPr lvl="0"/>
            <a:r>
              <a:rPr lang="de-DE"/>
              <a:t>Fußnote / Quellenangabe</a:t>
            </a:r>
          </a:p>
        </p:txBody>
      </p:sp>
      <p:sp>
        <p:nvSpPr>
          <p:cNvPr id="9" name="Inhaltsplatzhalter 14">
            <a:extLst>
              <a:ext uri="{FF2B5EF4-FFF2-40B4-BE49-F238E27FC236}">
                <a16:creationId xmlns:a16="http://schemas.microsoft.com/office/drawing/2014/main" id="{09F5A264-8546-43DE-B796-E77AADF6827C}"/>
              </a:ext>
            </a:extLst>
          </p:cNvPr>
          <p:cNvSpPr>
            <a:spLocks noGrp="1"/>
          </p:cNvSpPr>
          <p:nvPr>
            <p:ph sz="quarter" idx="17" hasCustomPrompt="1"/>
          </p:nvPr>
        </p:nvSpPr>
        <p:spPr bwMode="gray">
          <a:xfrm>
            <a:off x="6383882" y="3932939"/>
            <a:ext cx="5469151" cy="21595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76817118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rafik mit Subheadline">
    <p:spTree>
      <p:nvGrpSpPr>
        <p:cNvPr id="1" name=""/>
        <p:cNvGrpSpPr/>
        <p:nvPr/>
      </p:nvGrpSpPr>
      <p:grpSpPr>
        <a:xfrm>
          <a:off x="0" y="0"/>
          <a:ext cx="0" cy="0"/>
          <a:chOff x="0" y="0"/>
          <a:chExt cx="0" cy="0"/>
        </a:xfrm>
      </p:grpSpPr>
      <p:sp>
        <p:nvSpPr>
          <p:cNvPr id="7" name="Titel 6"/>
          <p:cNvSpPr>
            <a:spLocks noGrp="1"/>
          </p:cNvSpPr>
          <p:nvPr>
            <p:ph type="title" hasCustomPrompt="1"/>
          </p:nvPr>
        </p:nvSpPr>
        <p:spPr bwMode="gray"/>
        <p:txBody>
          <a:bodyPr/>
          <a:lstStyle/>
          <a:p>
            <a:r>
              <a:rPr lang="de-DE"/>
              <a:t>Titelmasterformat durch Klicken bearbeiten</a:t>
            </a:r>
          </a:p>
        </p:txBody>
      </p:sp>
      <p:sp>
        <p:nvSpPr>
          <p:cNvPr id="11" name="Inhaltsplatzhalter 10"/>
          <p:cNvSpPr>
            <a:spLocks noGrp="1"/>
          </p:cNvSpPr>
          <p:nvPr>
            <p:ph sz="quarter" idx="12" hasCustomPrompt="1"/>
          </p:nvPr>
        </p:nvSpPr>
        <p:spPr bwMode="gray">
          <a:xfrm>
            <a:off x="336463" y="2061164"/>
            <a:ext cx="11519074" cy="4031067"/>
          </a:xfrm>
        </p:spPr>
        <p:txBody>
          <a:bodyPr/>
          <a:lstStyle>
            <a:lvl1pPr>
              <a:defRPr/>
            </a:lvl1pPr>
          </a:lstStyle>
          <a:p>
            <a:pPr lvl="0"/>
            <a:r>
              <a:rPr lang="de-DE"/>
              <a:t> </a:t>
            </a:r>
          </a:p>
        </p:txBody>
      </p:sp>
      <p:sp>
        <p:nvSpPr>
          <p:cNvPr id="4" name="Text Placeholder 3"/>
          <p:cNvSpPr>
            <a:spLocks noGrp="1"/>
          </p:cNvSpPr>
          <p:nvPr>
            <p:ph type="body" sz="quarter" idx="14" hasCustomPrompt="1"/>
          </p:nvPr>
        </p:nvSpPr>
        <p:spPr bwMode="gray">
          <a:xfrm>
            <a:off x="334434" y="1197269"/>
            <a:ext cx="11523133" cy="791817"/>
          </a:xfrm>
        </p:spPr>
        <p:txBody>
          <a:bodyPr tIns="24008"/>
          <a:lstStyle>
            <a:lvl1pPr marL="0" indent="0">
              <a:lnSpc>
                <a:spcPct val="90000"/>
              </a:lnSpc>
              <a:spcBef>
                <a:spcPts val="0"/>
              </a:spcBef>
              <a:buFont typeface="Arial" panose="020B0604020202020204" pitchFamily="34" charset="0"/>
              <a:buNone/>
              <a:defRPr spc="0" baseline="0"/>
            </a:lvl1pPr>
            <a:lvl2pPr marL="0" indent="0">
              <a:lnSpc>
                <a:spcPct val="90000"/>
              </a:lnSpc>
              <a:spcBef>
                <a:spcPts val="0"/>
              </a:spcBef>
              <a:buNone/>
              <a:defRPr spc="0" baseline="0"/>
            </a:lvl2pPr>
            <a:lvl3pPr marL="0" indent="0">
              <a:lnSpc>
                <a:spcPct val="90000"/>
              </a:lnSpc>
              <a:spcBef>
                <a:spcPts val="0"/>
              </a:spcBef>
              <a:buNone/>
              <a:defRPr spc="0" baseline="0"/>
            </a:lvl3pPr>
            <a:lvl4pPr marL="0" indent="0">
              <a:lnSpc>
                <a:spcPct val="90000"/>
              </a:lnSpc>
              <a:spcBef>
                <a:spcPts val="0"/>
              </a:spcBef>
              <a:buNone/>
              <a:defRPr spc="0" baseline="0"/>
            </a:lvl4pPr>
            <a:lvl5pPr marL="0" indent="0">
              <a:lnSpc>
                <a:spcPct val="90000"/>
              </a:lnSpc>
              <a:spcBef>
                <a:spcPts val="0"/>
              </a:spcBef>
              <a:buNone/>
              <a:defRPr spc="0" baseline="0"/>
            </a:lvl5pPr>
            <a:lvl6pPr marL="0" indent="0">
              <a:lnSpc>
                <a:spcPct val="90000"/>
              </a:lnSpc>
              <a:spcBef>
                <a:spcPts val="0"/>
              </a:spcBef>
              <a:buNone/>
              <a:defRPr spc="0" baseline="0"/>
            </a:lvl6pPr>
            <a:lvl7pPr marL="0" indent="0">
              <a:lnSpc>
                <a:spcPct val="90000"/>
              </a:lnSpc>
              <a:spcBef>
                <a:spcPts val="0"/>
              </a:spcBef>
              <a:buNone/>
              <a:defRPr spc="0" baseline="0"/>
            </a:lvl7pPr>
            <a:lvl8pPr marL="0" indent="0">
              <a:lnSpc>
                <a:spcPct val="90000"/>
              </a:lnSpc>
              <a:spcBef>
                <a:spcPts val="0"/>
              </a:spcBef>
              <a:buNone/>
              <a:defRPr spc="0" baseline="0"/>
            </a:lvl8pPr>
            <a:lvl9pPr marL="0" indent="0">
              <a:lnSpc>
                <a:spcPct val="90000"/>
              </a:lnSpc>
              <a:spcBef>
                <a:spcPts val="0"/>
              </a:spcBef>
              <a:buNone/>
              <a:defRPr spc="0" baseline="0"/>
            </a:lvl9pPr>
          </a:lstStyle>
          <a:p>
            <a:pPr lvl="0"/>
            <a:r>
              <a:rPr lang="de-DE"/>
              <a:t>Grafiküberschrift in maximal zwei Zeilen</a:t>
            </a:r>
          </a:p>
        </p:txBody>
      </p:sp>
      <p:sp>
        <p:nvSpPr>
          <p:cNvPr id="12" name="Text Placeholder 2"/>
          <p:cNvSpPr>
            <a:spLocks noGrp="1"/>
          </p:cNvSpPr>
          <p:nvPr>
            <p:ph type="body" sz="quarter" idx="15" hasCustomPrompt="1"/>
          </p:nvPr>
        </p:nvSpPr>
        <p:spPr>
          <a:xfrm>
            <a:off x="335360" y="189390"/>
            <a:ext cx="8059802" cy="215950"/>
          </a:xfrm>
          <a:ln w="3175">
            <a:solidFill>
              <a:schemeClr val="bg1"/>
            </a:solidFill>
          </a:ln>
        </p:spPr>
        <p:txBody>
          <a:bodyPr tIns="24008" anchor="b"/>
          <a:lstStyle>
            <a:lvl1pPr marL="0" indent="0">
              <a:spcBef>
                <a:spcPts val="0"/>
              </a:spcBef>
              <a:buFont typeface="Arial" panose="020B0604020202020204" pitchFamily="34" charset="0"/>
              <a:buNone/>
              <a:defRPr sz="1199" cap="none" spc="0" baseline="0"/>
            </a:lvl1pPr>
            <a:lvl2pPr marL="0" indent="0">
              <a:spcBef>
                <a:spcPts val="0"/>
              </a:spcBef>
              <a:buNone/>
              <a:defRPr sz="1199" cap="none" spc="0" baseline="0"/>
            </a:lvl2pPr>
            <a:lvl3pPr marL="0" indent="0">
              <a:spcBef>
                <a:spcPts val="0"/>
              </a:spcBef>
              <a:buNone/>
              <a:defRPr sz="1199" cap="none" spc="0" baseline="0"/>
            </a:lvl3pPr>
            <a:lvl4pPr marL="0" indent="0">
              <a:spcBef>
                <a:spcPts val="0"/>
              </a:spcBef>
              <a:buNone/>
              <a:defRPr sz="1199" cap="none" spc="0" baseline="0"/>
            </a:lvl4pPr>
            <a:lvl5pPr marL="0" indent="0">
              <a:spcBef>
                <a:spcPts val="0"/>
              </a:spcBef>
              <a:buNone/>
              <a:defRPr sz="1199" cap="none" spc="0" baseline="0"/>
            </a:lvl5pPr>
            <a:lvl6pPr marL="0" indent="0">
              <a:spcBef>
                <a:spcPts val="0"/>
              </a:spcBef>
              <a:buNone/>
              <a:defRPr sz="1199" cap="none" spc="0" baseline="0"/>
            </a:lvl6pPr>
            <a:lvl7pPr marL="0" indent="0">
              <a:spcBef>
                <a:spcPts val="0"/>
              </a:spcBef>
              <a:buNone/>
              <a:defRPr sz="1199" cap="none" spc="0" baseline="0"/>
            </a:lvl7pPr>
            <a:lvl8pPr marL="0" indent="0">
              <a:spcBef>
                <a:spcPts val="0"/>
              </a:spcBef>
              <a:buNone/>
              <a:defRPr sz="1199" cap="none" spc="0" baseline="0"/>
            </a:lvl8pPr>
            <a:lvl9pPr marL="0" indent="0">
              <a:spcBef>
                <a:spcPts val="0"/>
              </a:spcBef>
              <a:buNone/>
              <a:defRPr sz="1199" cap="none" spc="0" baseline="0"/>
            </a:lvl9pPr>
          </a:lstStyle>
          <a:p>
            <a:pPr lvl="0"/>
            <a:r>
              <a:rPr lang="de-DE"/>
              <a:t>Kapitel</a:t>
            </a:r>
          </a:p>
          <a:p>
            <a:pPr lvl="1"/>
            <a:r>
              <a:rPr lang="de-DE"/>
              <a:t>Zweite</a:t>
            </a:r>
          </a:p>
          <a:p>
            <a:pPr lvl="2"/>
            <a:r>
              <a:rPr lang="de-DE"/>
              <a:t>Dritte</a:t>
            </a:r>
          </a:p>
          <a:p>
            <a:pPr lvl="3"/>
            <a:r>
              <a:rPr lang="de-DE"/>
              <a:t>Vierte</a:t>
            </a:r>
          </a:p>
          <a:p>
            <a:pPr lvl="4"/>
            <a:r>
              <a:rPr lang="de-DE"/>
              <a:t>Fünfte</a:t>
            </a:r>
          </a:p>
          <a:p>
            <a:pPr lvl="5"/>
            <a:r>
              <a:rPr lang="de-DE"/>
              <a:t>Sechste</a:t>
            </a:r>
          </a:p>
          <a:p>
            <a:pPr lvl="6"/>
            <a:r>
              <a:rPr lang="de-DE"/>
              <a:t>Siebte</a:t>
            </a:r>
          </a:p>
          <a:p>
            <a:pPr lvl="7"/>
            <a:r>
              <a:rPr lang="de-DE"/>
              <a:t>Achte</a:t>
            </a:r>
          </a:p>
          <a:p>
            <a:pPr lvl="8"/>
            <a:r>
              <a:rPr lang="de-DE"/>
              <a:t>Neunte</a:t>
            </a:r>
          </a:p>
        </p:txBody>
      </p:sp>
      <p:sp>
        <p:nvSpPr>
          <p:cNvPr id="13" name="Text Placeholder 2"/>
          <p:cNvSpPr>
            <a:spLocks noGrp="1"/>
          </p:cNvSpPr>
          <p:nvPr>
            <p:ph type="body" sz="quarter" idx="13" hasCustomPrompt="1"/>
          </p:nvPr>
        </p:nvSpPr>
        <p:spPr bwMode="gray">
          <a:xfrm>
            <a:off x="334435" y="6380644"/>
            <a:ext cx="8065415" cy="216708"/>
          </a:xfrm>
        </p:spPr>
        <p:txBody>
          <a:bodyPr tIns="0" anchor="b">
            <a:noAutofit/>
          </a:bodyPr>
          <a:lstStyle>
            <a:lvl1pPr marL="0" indent="0">
              <a:lnSpc>
                <a:spcPct val="100000"/>
              </a:lnSpc>
              <a:spcBef>
                <a:spcPts val="0"/>
              </a:spcBef>
              <a:buFont typeface="Arial" panose="020B0604020202020204" pitchFamily="34" charset="0"/>
              <a:buNone/>
              <a:defRPr sz="800" spc="0" baseline="0"/>
            </a:lvl1pPr>
            <a:lvl2pPr marL="0" indent="0">
              <a:lnSpc>
                <a:spcPct val="100000"/>
              </a:lnSpc>
              <a:spcBef>
                <a:spcPts val="0"/>
              </a:spcBef>
              <a:buNone/>
              <a:defRPr sz="1099" spc="0" baseline="0"/>
            </a:lvl2pPr>
            <a:lvl3pPr marL="0" indent="0">
              <a:lnSpc>
                <a:spcPct val="100000"/>
              </a:lnSpc>
              <a:spcBef>
                <a:spcPts val="0"/>
              </a:spcBef>
              <a:buNone/>
              <a:defRPr sz="1099" spc="0" baseline="0"/>
            </a:lvl3pPr>
            <a:lvl4pPr marL="0" indent="0">
              <a:lnSpc>
                <a:spcPct val="100000"/>
              </a:lnSpc>
              <a:spcBef>
                <a:spcPts val="0"/>
              </a:spcBef>
              <a:buNone/>
              <a:defRPr sz="1099" spc="0" baseline="0"/>
            </a:lvl4pPr>
            <a:lvl5pPr marL="0" indent="0">
              <a:lnSpc>
                <a:spcPct val="100000"/>
              </a:lnSpc>
              <a:spcBef>
                <a:spcPts val="0"/>
              </a:spcBef>
              <a:buNone/>
              <a:defRPr sz="1099" spc="0" baseline="0"/>
            </a:lvl5pPr>
            <a:lvl6pPr marL="0" indent="0">
              <a:lnSpc>
                <a:spcPct val="100000"/>
              </a:lnSpc>
              <a:spcBef>
                <a:spcPts val="0"/>
              </a:spcBef>
              <a:buNone/>
              <a:defRPr sz="1099" spc="0" baseline="0"/>
            </a:lvl6pPr>
            <a:lvl7pPr marL="0" indent="0">
              <a:lnSpc>
                <a:spcPct val="100000"/>
              </a:lnSpc>
              <a:spcBef>
                <a:spcPts val="0"/>
              </a:spcBef>
              <a:buNone/>
              <a:defRPr sz="1099" spc="0" baseline="0"/>
            </a:lvl7pPr>
            <a:lvl8pPr marL="0" indent="0">
              <a:lnSpc>
                <a:spcPct val="100000"/>
              </a:lnSpc>
              <a:spcBef>
                <a:spcPts val="0"/>
              </a:spcBef>
              <a:buNone/>
              <a:defRPr sz="1099" spc="0" baseline="0"/>
            </a:lvl8pPr>
            <a:lvl9pPr marL="0" indent="0">
              <a:lnSpc>
                <a:spcPct val="100000"/>
              </a:lnSpc>
              <a:spcBef>
                <a:spcPts val="0"/>
              </a:spcBef>
              <a:buNone/>
              <a:defRPr sz="1099" spc="0" baseline="0"/>
            </a:lvl9pPr>
          </a:lstStyle>
          <a:p>
            <a:pPr lvl="0"/>
            <a:r>
              <a:rPr lang="de-DE"/>
              <a:t>Fußnote / Quellenangabe</a:t>
            </a:r>
          </a:p>
        </p:txBody>
      </p:sp>
      <p:sp>
        <p:nvSpPr>
          <p:cNvPr id="3" name="Foliennummernplatzhalter 2">
            <a:extLst>
              <a:ext uri="{FF2B5EF4-FFF2-40B4-BE49-F238E27FC236}">
                <a16:creationId xmlns:a16="http://schemas.microsoft.com/office/drawing/2014/main" id="{41103BCC-F954-4341-8E22-CAFBEB5E84C7}"/>
              </a:ext>
            </a:extLst>
          </p:cNvPr>
          <p:cNvSpPr>
            <a:spLocks noGrp="1"/>
          </p:cNvSpPr>
          <p:nvPr>
            <p:ph type="sldNum" sz="quarter" idx="17"/>
          </p:nvPr>
        </p:nvSpPr>
        <p:spPr/>
        <p:txBody>
          <a:bodyPr/>
          <a:lstStyle/>
          <a:p>
            <a:fld id="{F54F1103-55D5-406B-994D-438AB4391C46}" type="slidenum">
              <a:rPr lang="de-DE" smtClean="0"/>
              <a:pPr/>
              <a:t>‹Nr.›</a:t>
            </a:fld>
            <a:endParaRPr lang="de-DE"/>
          </a:p>
        </p:txBody>
      </p:sp>
    </p:spTree>
    <p:extLst>
      <p:ext uri="{BB962C8B-B14F-4D97-AF65-F5344CB8AC3E}">
        <p14:creationId xmlns:p14="http://schemas.microsoft.com/office/powerpoint/2010/main" val="1841965085"/>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Zwei Grafiken mit Subheadline">
    <p:spTree>
      <p:nvGrpSpPr>
        <p:cNvPr id="1" name=""/>
        <p:cNvGrpSpPr/>
        <p:nvPr/>
      </p:nvGrpSpPr>
      <p:grpSpPr>
        <a:xfrm>
          <a:off x="0" y="0"/>
          <a:ext cx="0" cy="0"/>
          <a:chOff x="0" y="0"/>
          <a:chExt cx="0" cy="0"/>
        </a:xfrm>
      </p:grpSpPr>
      <p:sp>
        <p:nvSpPr>
          <p:cNvPr id="7" name="Titel 6"/>
          <p:cNvSpPr>
            <a:spLocks noGrp="1"/>
          </p:cNvSpPr>
          <p:nvPr>
            <p:ph type="title" hasCustomPrompt="1"/>
          </p:nvPr>
        </p:nvSpPr>
        <p:spPr bwMode="gray"/>
        <p:txBody>
          <a:bodyPr/>
          <a:lstStyle/>
          <a:p>
            <a:r>
              <a:rPr lang="de-DE"/>
              <a:t>Titelmasterformat durch Klicken bearbeiten</a:t>
            </a:r>
          </a:p>
        </p:txBody>
      </p:sp>
      <p:sp>
        <p:nvSpPr>
          <p:cNvPr id="11" name="Inhaltsplatzhalter 10"/>
          <p:cNvSpPr>
            <a:spLocks noGrp="1"/>
          </p:cNvSpPr>
          <p:nvPr>
            <p:ph sz="quarter" idx="12" hasCustomPrompt="1"/>
          </p:nvPr>
        </p:nvSpPr>
        <p:spPr bwMode="gray">
          <a:xfrm>
            <a:off x="338359" y="2060663"/>
            <a:ext cx="5469151" cy="4032340"/>
          </a:xfrm>
        </p:spPr>
        <p:txBody>
          <a:bodyPr/>
          <a:lstStyle>
            <a:lvl1pPr>
              <a:defRPr/>
            </a:lvl1pPr>
          </a:lstStyle>
          <a:p>
            <a:pPr lvl="0"/>
            <a:r>
              <a:rPr lang="de-DE"/>
              <a:t> </a:t>
            </a:r>
          </a:p>
        </p:txBody>
      </p:sp>
      <p:sp>
        <p:nvSpPr>
          <p:cNvPr id="4" name="Text Placeholder 3"/>
          <p:cNvSpPr>
            <a:spLocks noGrp="1"/>
          </p:cNvSpPr>
          <p:nvPr>
            <p:ph type="body" sz="quarter" idx="14" hasCustomPrompt="1"/>
          </p:nvPr>
        </p:nvSpPr>
        <p:spPr bwMode="gray">
          <a:xfrm>
            <a:off x="335360" y="1197268"/>
            <a:ext cx="11520000" cy="791817"/>
          </a:xfrm>
        </p:spPr>
        <p:txBody>
          <a:bodyPr/>
          <a:lstStyle>
            <a:lvl1pPr marL="0" indent="0">
              <a:spcBef>
                <a:spcPts val="0"/>
              </a:spcBef>
              <a:buFont typeface="Arial" panose="020B0604020202020204" pitchFamily="34" charset="0"/>
              <a:buNone/>
              <a:defRPr spc="0" baseline="0"/>
            </a:lvl1pPr>
            <a:lvl2pPr marL="0" indent="0">
              <a:spcBef>
                <a:spcPts val="0"/>
              </a:spcBef>
              <a:buNone/>
              <a:defRPr spc="0" baseline="0"/>
            </a:lvl2pPr>
            <a:lvl3pPr marL="0" indent="0">
              <a:spcBef>
                <a:spcPts val="0"/>
              </a:spcBef>
              <a:buNone/>
              <a:defRPr spc="0" baseline="0"/>
            </a:lvl3pPr>
            <a:lvl4pPr marL="0" indent="0">
              <a:spcBef>
                <a:spcPts val="0"/>
              </a:spcBef>
              <a:buNone/>
              <a:defRPr spc="0" baseline="0"/>
            </a:lvl4pPr>
            <a:lvl5pPr marL="0" indent="0">
              <a:spcBef>
                <a:spcPts val="0"/>
              </a:spcBef>
              <a:buNone/>
              <a:defRPr spc="0" baseline="0"/>
            </a:lvl5pPr>
            <a:lvl6pPr marL="0" indent="0">
              <a:spcBef>
                <a:spcPts val="0"/>
              </a:spcBef>
              <a:buNone/>
              <a:defRPr spc="0" baseline="0"/>
            </a:lvl6pPr>
            <a:lvl7pPr marL="0" indent="0">
              <a:spcBef>
                <a:spcPts val="0"/>
              </a:spcBef>
              <a:buNone/>
              <a:defRPr spc="0" baseline="0"/>
            </a:lvl7pPr>
            <a:lvl8pPr marL="0" indent="0">
              <a:spcBef>
                <a:spcPts val="0"/>
              </a:spcBef>
              <a:buNone/>
              <a:defRPr spc="0" baseline="0"/>
            </a:lvl8pPr>
            <a:lvl9pPr marL="0" indent="0">
              <a:spcBef>
                <a:spcPts val="0"/>
              </a:spcBef>
              <a:buNone/>
              <a:defRPr spc="0" baseline="0"/>
            </a:lvl9pPr>
          </a:lstStyle>
          <a:p>
            <a:pPr lvl="0"/>
            <a:r>
              <a:rPr lang="de-DE"/>
              <a:t>Grafiküberschrift in maximal zwei Zeilen</a:t>
            </a:r>
          </a:p>
        </p:txBody>
      </p:sp>
      <p:sp>
        <p:nvSpPr>
          <p:cNvPr id="8" name="Inhaltsplatzhalter 10"/>
          <p:cNvSpPr>
            <a:spLocks noGrp="1"/>
          </p:cNvSpPr>
          <p:nvPr>
            <p:ph sz="quarter" idx="15" hasCustomPrompt="1"/>
          </p:nvPr>
        </p:nvSpPr>
        <p:spPr bwMode="gray">
          <a:xfrm>
            <a:off x="6384490" y="2061685"/>
            <a:ext cx="5469151" cy="4031317"/>
          </a:xfrm>
        </p:spPr>
        <p:txBody>
          <a:bodyPr/>
          <a:lstStyle>
            <a:lvl1pPr>
              <a:defRPr/>
            </a:lvl1pPr>
          </a:lstStyle>
          <a:p>
            <a:pPr lvl="0"/>
            <a:r>
              <a:rPr lang="de-DE"/>
              <a:t> </a:t>
            </a:r>
          </a:p>
        </p:txBody>
      </p:sp>
      <p:sp>
        <p:nvSpPr>
          <p:cNvPr id="13" name="Text Placeholder 2"/>
          <p:cNvSpPr>
            <a:spLocks noGrp="1"/>
          </p:cNvSpPr>
          <p:nvPr>
            <p:ph type="body" sz="quarter" idx="16" hasCustomPrompt="1"/>
          </p:nvPr>
        </p:nvSpPr>
        <p:spPr>
          <a:xfrm>
            <a:off x="335360" y="189414"/>
            <a:ext cx="8059802" cy="215950"/>
          </a:xfrm>
          <a:ln w="3175">
            <a:solidFill>
              <a:schemeClr val="bg1"/>
            </a:solidFill>
          </a:ln>
        </p:spPr>
        <p:txBody>
          <a:bodyPr tIns="24008" anchor="b"/>
          <a:lstStyle>
            <a:lvl1pPr marL="0" indent="0">
              <a:spcBef>
                <a:spcPts val="0"/>
              </a:spcBef>
              <a:buFont typeface="Arial" panose="020B0604020202020204" pitchFamily="34" charset="0"/>
              <a:buNone/>
              <a:defRPr sz="1199" cap="none" spc="0" baseline="0"/>
            </a:lvl1pPr>
            <a:lvl2pPr marL="0" indent="0">
              <a:spcBef>
                <a:spcPts val="0"/>
              </a:spcBef>
              <a:buNone/>
              <a:defRPr sz="1199" cap="none" spc="0" baseline="0"/>
            </a:lvl2pPr>
            <a:lvl3pPr marL="0" indent="0">
              <a:spcBef>
                <a:spcPts val="0"/>
              </a:spcBef>
              <a:buNone/>
              <a:defRPr sz="1199" cap="none" spc="0" baseline="0"/>
            </a:lvl3pPr>
            <a:lvl4pPr marL="0" indent="0">
              <a:spcBef>
                <a:spcPts val="0"/>
              </a:spcBef>
              <a:buNone/>
              <a:defRPr sz="1199" cap="none" spc="0" baseline="0"/>
            </a:lvl4pPr>
            <a:lvl5pPr marL="0" indent="0">
              <a:spcBef>
                <a:spcPts val="0"/>
              </a:spcBef>
              <a:buNone/>
              <a:defRPr sz="1199" cap="none" spc="0" baseline="0"/>
            </a:lvl5pPr>
            <a:lvl6pPr marL="0" indent="0">
              <a:spcBef>
                <a:spcPts val="0"/>
              </a:spcBef>
              <a:buNone/>
              <a:defRPr sz="1199" cap="none" spc="0" baseline="0"/>
            </a:lvl6pPr>
            <a:lvl7pPr marL="0" indent="0">
              <a:spcBef>
                <a:spcPts val="0"/>
              </a:spcBef>
              <a:buNone/>
              <a:defRPr sz="1199" cap="none" spc="0" baseline="0"/>
            </a:lvl7pPr>
            <a:lvl8pPr marL="0" indent="0">
              <a:spcBef>
                <a:spcPts val="0"/>
              </a:spcBef>
              <a:buNone/>
              <a:defRPr sz="1199" cap="none" spc="0" baseline="0"/>
            </a:lvl8pPr>
            <a:lvl9pPr marL="0" indent="0">
              <a:spcBef>
                <a:spcPts val="0"/>
              </a:spcBef>
              <a:buNone/>
              <a:defRPr sz="1199" cap="none" spc="0" baseline="0"/>
            </a:lvl9pPr>
          </a:lstStyle>
          <a:p>
            <a:pPr lvl="0"/>
            <a:r>
              <a:rPr lang="de-DE"/>
              <a:t>Kapitel</a:t>
            </a:r>
          </a:p>
          <a:p>
            <a:pPr lvl="1"/>
            <a:r>
              <a:rPr lang="de-DE"/>
              <a:t>Zweite</a:t>
            </a:r>
          </a:p>
          <a:p>
            <a:pPr lvl="2"/>
            <a:r>
              <a:rPr lang="de-DE"/>
              <a:t>Dritte</a:t>
            </a:r>
          </a:p>
          <a:p>
            <a:pPr lvl="3"/>
            <a:r>
              <a:rPr lang="de-DE"/>
              <a:t>Vierte</a:t>
            </a:r>
          </a:p>
          <a:p>
            <a:pPr lvl="4"/>
            <a:r>
              <a:rPr lang="de-DE"/>
              <a:t>Fünfte</a:t>
            </a:r>
          </a:p>
          <a:p>
            <a:pPr lvl="5"/>
            <a:r>
              <a:rPr lang="de-DE"/>
              <a:t>Sechste</a:t>
            </a:r>
          </a:p>
          <a:p>
            <a:pPr lvl="6"/>
            <a:r>
              <a:rPr lang="de-DE"/>
              <a:t>Siebte</a:t>
            </a:r>
          </a:p>
          <a:p>
            <a:pPr lvl="7"/>
            <a:r>
              <a:rPr lang="de-DE"/>
              <a:t>Achte</a:t>
            </a:r>
          </a:p>
          <a:p>
            <a:pPr lvl="8"/>
            <a:r>
              <a:rPr lang="de-DE"/>
              <a:t>Neunte</a:t>
            </a:r>
          </a:p>
        </p:txBody>
      </p:sp>
      <p:sp>
        <p:nvSpPr>
          <p:cNvPr id="14" name="Text Placeholder 2"/>
          <p:cNvSpPr>
            <a:spLocks noGrp="1"/>
          </p:cNvSpPr>
          <p:nvPr>
            <p:ph type="body" sz="quarter" idx="13" hasCustomPrompt="1"/>
          </p:nvPr>
        </p:nvSpPr>
        <p:spPr bwMode="gray">
          <a:xfrm>
            <a:off x="334435" y="6380644"/>
            <a:ext cx="8065415" cy="216708"/>
          </a:xfrm>
        </p:spPr>
        <p:txBody>
          <a:bodyPr tIns="0" anchor="b">
            <a:noAutofit/>
          </a:bodyPr>
          <a:lstStyle>
            <a:lvl1pPr marL="0" indent="0">
              <a:lnSpc>
                <a:spcPct val="100000"/>
              </a:lnSpc>
              <a:spcBef>
                <a:spcPts val="0"/>
              </a:spcBef>
              <a:buFont typeface="Arial" panose="020B0604020202020204" pitchFamily="34" charset="0"/>
              <a:buNone/>
              <a:defRPr sz="800" spc="0" baseline="0"/>
            </a:lvl1pPr>
            <a:lvl2pPr marL="0" indent="0">
              <a:lnSpc>
                <a:spcPct val="100000"/>
              </a:lnSpc>
              <a:spcBef>
                <a:spcPts val="0"/>
              </a:spcBef>
              <a:buNone/>
              <a:defRPr sz="1099" spc="0" baseline="0"/>
            </a:lvl2pPr>
            <a:lvl3pPr marL="0" indent="0">
              <a:lnSpc>
                <a:spcPct val="100000"/>
              </a:lnSpc>
              <a:spcBef>
                <a:spcPts val="0"/>
              </a:spcBef>
              <a:buNone/>
              <a:defRPr sz="1099" spc="0" baseline="0"/>
            </a:lvl3pPr>
            <a:lvl4pPr marL="0" indent="0">
              <a:lnSpc>
                <a:spcPct val="100000"/>
              </a:lnSpc>
              <a:spcBef>
                <a:spcPts val="0"/>
              </a:spcBef>
              <a:buNone/>
              <a:defRPr sz="1099" spc="0" baseline="0"/>
            </a:lvl4pPr>
            <a:lvl5pPr marL="0" indent="0">
              <a:lnSpc>
                <a:spcPct val="100000"/>
              </a:lnSpc>
              <a:spcBef>
                <a:spcPts val="0"/>
              </a:spcBef>
              <a:buNone/>
              <a:defRPr sz="1099" spc="0" baseline="0"/>
            </a:lvl5pPr>
            <a:lvl6pPr marL="0" indent="0">
              <a:lnSpc>
                <a:spcPct val="100000"/>
              </a:lnSpc>
              <a:spcBef>
                <a:spcPts val="0"/>
              </a:spcBef>
              <a:buNone/>
              <a:defRPr sz="1099" spc="0" baseline="0"/>
            </a:lvl6pPr>
            <a:lvl7pPr marL="0" indent="0">
              <a:lnSpc>
                <a:spcPct val="100000"/>
              </a:lnSpc>
              <a:spcBef>
                <a:spcPts val="0"/>
              </a:spcBef>
              <a:buNone/>
              <a:defRPr sz="1099" spc="0" baseline="0"/>
            </a:lvl7pPr>
            <a:lvl8pPr marL="0" indent="0">
              <a:lnSpc>
                <a:spcPct val="100000"/>
              </a:lnSpc>
              <a:spcBef>
                <a:spcPts val="0"/>
              </a:spcBef>
              <a:buNone/>
              <a:defRPr sz="1099" spc="0" baseline="0"/>
            </a:lvl8pPr>
            <a:lvl9pPr marL="0" indent="0">
              <a:lnSpc>
                <a:spcPct val="100000"/>
              </a:lnSpc>
              <a:spcBef>
                <a:spcPts val="0"/>
              </a:spcBef>
              <a:buNone/>
              <a:defRPr sz="1099" spc="0" baseline="0"/>
            </a:lvl9pPr>
          </a:lstStyle>
          <a:p>
            <a:pPr lvl="0"/>
            <a:r>
              <a:rPr lang="de-DE"/>
              <a:t>Fußnote / Quellenangabe</a:t>
            </a:r>
          </a:p>
        </p:txBody>
      </p:sp>
      <p:sp>
        <p:nvSpPr>
          <p:cNvPr id="3" name="Foliennummernplatzhalter 2">
            <a:extLst>
              <a:ext uri="{FF2B5EF4-FFF2-40B4-BE49-F238E27FC236}">
                <a16:creationId xmlns:a16="http://schemas.microsoft.com/office/drawing/2014/main" id="{23CF2FCC-2211-4BB3-B123-BE030C6EF456}"/>
              </a:ext>
            </a:extLst>
          </p:cNvPr>
          <p:cNvSpPr>
            <a:spLocks noGrp="1"/>
          </p:cNvSpPr>
          <p:nvPr>
            <p:ph type="sldNum" sz="quarter" idx="18"/>
          </p:nvPr>
        </p:nvSpPr>
        <p:spPr/>
        <p:txBody>
          <a:bodyPr/>
          <a:lstStyle/>
          <a:p>
            <a:fld id="{F54F1103-55D5-406B-994D-438AB4391C46}" type="slidenum">
              <a:rPr lang="de-DE" smtClean="0"/>
              <a:pPr/>
              <a:t>‹Nr.›</a:t>
            </a:fld>
            <a:endParaRPr lang="de-DE"/>
          </a:p>
        </p:txBody>
      </p:sp>
    </p:spTree>
    <p:extLst>
      <p:ext uri="{BB962C8B-B14F-4D97-AF65-F5344CB8AC3E}">
        <p14:creationId xmlns:p14="http://schemas.microsoft.com/office/powerpoint/2010/main" val="3634473241"/>
      </p:ext>
    </p:extLst>
  </p:cSld>
  <p:clrMapOvr>
    <a:masterClrMapping/>
  </p:clrMapOvr>
  <p:extLst>
    <p:ext uri="{DCECCB84-F9BA-43D5-87BE-67443E8EF086}">
      <p15:sldGuideLst xmlns:p15="http://schemas.microsoft.com/office/powerpoint/2012/main">
        <p15:guide id="1" orient="horz" pos="129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und Bild">
    <p:spTree>
      <p:nvGrpSpPr>
        <p:cNvPr id="1" name=""/>
        <p:cNvGrpSpPr/>
        <p:nvPr/>
      </p:nvGrpSpPr>
      <p:grpSpPr>
        <a:xfrm>
          <a:off x="0" y="0"/>
          <a:ext cx="0" cy="0"/>
          <a:chOff x="0" y="0"/>
          <a:chExt cx="0" cy="0"/>
        </a:xfrm>
      </p:grpSpPr>
      <p:sp>
        <p:nvSpPr>
          <p:cNvPr id="3" name="Bildplatzhalter 2"/>
          <p:cNvSpPr>
            <a:spLocks noGrp="1"/>
          </p:cNvSpPr>
          <p:nvPr>
            <p:ph type="pic" sz="quarter" idx="14" hasCustomPrompt="1"/>
          </p:nvPr>
        </p:nvSpPr>
        <p:spPr bwMode="gray">
          <a:xfrm>
            <a:off x="6383187" y="1412548"/>
            <a:ext cx="5469151" cy="4680455"/>
          </a:xfrm>
        </p:spPr>
        <p:txBody>
          <a:bodyPr tIns="0" bIns="1080000" anchor="ctr" anchorCtr="1"/>
          <a:lstStyle>
            <a:lvl1pPr algn="ctr">
              <a:defRPr sz="999"/>
            </a:lvl1pPr>
          </a:lstStyle>
          <a:p>
            <a:r>
              <a:rPr lang="de-DE"/>
              <a:t> </a:t>
            </a:r>
          </a:p>
        </p:txBody>
      </p:sp>
      <p:sp>
        <p:nvSpPr>
          <p:cNvPr id="8" name="Titel 7"/>
          <p:cNvSpPr>
            <a:spLocks noGrp="1"/>
          </p:cNvSpPr>
          <p:nvPr>
            <p:ph type="title" hasCustomPrompt="1"/>
          </p:nvPr>
        </p:nvSpPr>
        <p:spPr bwMode="gray"/>
        <p:txBody>
          <a:bodyPr/>
          <a:lstStyle/>
          <a:p>
            <a:r>
              <a:rPr lang="de-DE"/>
              <a:t>Titelmasterformat durch Klicken bearbeiten</a:t>
            </a:r>
          </a:p>
        </p:txBody>
      </p:sp>
      <p:sp>
        <p:nvSpPr>
          <p:cNvPr id="10" name="Foliennummernplatzhalter 9"/>
          <p:cNvSpPr>
            <a:spLocks noGrp="1"/>
          </p:cNvSpPr>
          <p:nvPr>
            <p:ph type="sldNum" sz="quarter" idx="11"/>
          </p:nvPr>
        </p:nvSpPr>
        <p:spPr bwMode="gray"/>
        <p:txBody>
          <a:bodyPr/>
          <a:lstStyle/>
          <a:p>
            <a:fld id="{F54F1103-55D5-406B-994D-438AB4391C46}" type="slidenum">
              <a:rPr lang="de-DE" smtClean="0"/>
              <a:pPr/>
              <a:t>‹Nr.›</a:t>
            </a:fld>
            <a:endParaRPr lang="de-DE"/>
          </a:p>
        </p:txBody>
      </p:sp>
      <p:sp>
        <p:nvSpPr>
          <p:cNvPr id="15" name="Inhaltsplatzhalter 14"/>
          <p:cNvSpPr>
            <a:spLocks noGrp="1"/>
          </p:cNvSpPr>
          <p:nvPr>
            <p:ph sz="quarter" idx="12" hasCustomPrompt="1"/>
          </p:nvPr>
        </p:nvSpPr>
        <p:spPr bwMode="gray">
          <a:xfrm>
            <a:off x="336462" y="1413320"/>
            <a:ext cx="5469151" cy="4679682"/>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13" name="Text Placeholder 2"/>
          <p:cNvSpPr>
            <a:spLocks noGrp="1"/>
          </p:cNvSpPr>
          <p:nvPr>
            <p:ph type="body" sz="quarter" idx="15" hasCustomPrompt="1"/>
          </p:nvPr>
        </p:nvSpPr>
        <p:spPr>
          <a:xfrm>
            <a:off x="335360" y="189390"/>
            <a:ext cx="8059802" cy="215950"/>
          </a:xfrm>
          <a:ln w="3175">
            <a:solidFill>
              <a:schemeClr val="bg1"/>
            </a:solidFill>
          </a:ln>
        </p:spPr>
        <p:txBody>
          <a:bodyPr tIns="24008" anchor="b"/>
          <a:lstStyle>
            <a:lvl1pPr marL="0" indent="0">
              <a:spcBef>
                <a:spcPts val="0"/>
              </a:spcBef>
              <a:buFont typeface="Arial" panose="020B0604020202020204" pitchFamily="34" charset="0"/>
              <a:buNone/>
              <a:defRPr sz="1199" cap="none" spc="0" baseline="0"/>
            </a:lvl1pPr>
            <a:lvl2pPr marL="0" indent="0">
              <a:spcBef>
                <a:spcPts val="0"/>
              </a:spcBef>
              <a:buNone/>
              <a:defRPr sz="1199" cap="none" spc="0" baseline="0"/>
            </a:lvl2pPr>
            <a:lvl3pPr marL="0" indent="0">
              <a:spcBef>
                <a:spcPts val="0"/>
              </a:spcBef>
              <a:buNone/>
              <a:defRPr sz="1199" cap="none" spc="0" baseline="0"/>
            </a:lvl3pPr>
            <a:lvl4pPr marL="0" indent="0">
              <a:spcBef>
                <a:spcPts val="0"/>
              </a:spcBef>
              <a:buNone/>
              <a:defRPr sz="1199" cap="none" spc="0" baseline="0"/>
            </a:lvl4pPr>
            <a:lvl5pPr marL="0" indent="0">
              <a:spcBef>
                <a:spcPts val="0"/>
              </a:spcBef>
              <a:buNone/>
              <a:defRPr sz="1199" cap="none" spc="0" baseline="0"/>
            </a:lvl5pPr>
            <a:lvl6pPr marL="0" indent="0">
              <a:spcBef>
                <a:spcPts val="0"/>
              </a:spcBef>
              <a:buNone/>
              <a:defRPr sz="1199" cap="none" spc="0" baseline="0"/>
            </a:lvl6pPr>
            <a:lvl7pPr marL="0" indent="0">
              <a:spcBef>
                <a:spcPts val="0"/>
              </a:spcBef>
              <a:buNone/>
              <a:defRPr sz="1199" cap="none" spc="0" baseline="0"/>
            </a:lvl7pPr>
            <a:lvl8pPr marL="0" indent="0">
              <a:spcBef>
                <a:spcPts val="0"/>
              </a:spcBef>
              <a:buNone/>
              <a:defRPr sz="1199" cap="none" spc="0" baseline="0"/>
            </a:lvl8pPr>
            <a:lvl9pPr marL="0" indent="0">
              <a:spcBef>
                <a:spcPts val="0"/>
              </a:spcBef>
              <a:buNone/>
              <a:defRPr sz="1199" cap="none" spc="0" baseline="0"/>
            </a:lvl9pPr>
          </a:lstStyle>
          <a:p>
            <a:pPr lvl="0"/>
            <a:r>
              <a:rPr lang="de-DE"/>
              <a:t>Kapitel</a:t>
            </a:r>
          </a:p>
          <a:p>
            <a:pPr lvl="1"/>
            <a:r>
              <a:rPr lang="de-DE"/>
              <a:t>Zweite</a:t>
            </a:r>
          </a:p>
          <a:p>
            <a:pPr lvl="2"/>
            <a:r>
              <a:rPr lang="de-DE"/>
              <a:t>Dritte</a:t>
            </a:r>
          </a:p>
          <a:p>
            <a:pPr lvl="3"/>
            <a:r>
              <a:rPr lang="de-DE"/>
              <a:t>Vierte</a:t>
            </a:r>
          </a:p>
          <a:p>
            <a:pPr lvl="4"/>
            <a:r>
              <a:rPr lang="de-DE"/>
              <a:t>Fünfte</a:t>
            </a:r>
          </a:p>
          <a:p>
            <a:pPr lvl="5"/>
            <a:r>
              <a:rPr lang="de-DE"/>
              <a:t>Sechste</a:t>
            </a:r>
          </a:p>
          <a:p>
            <a:pPr lvl="6"/>
            <a:r>
              <a:rPr lang="de-DE"/>
              <a:t>Siebte</a:t>
            </a:r>
          </a:p>
          <a:p>
            <a:pPr lvl="7"/>
            <a:r>
              <a:rPr lang="de-DE"/>
              <a:t>Achte</a:t>
            </a:r>
          </a:p>
          <a:p>
            <a:pPr lvl="8"/>
            <a:r>
              <a:rPr lang="de-DE"/>
              <a:t>Neunte</a:t>
            </a:r>
          </a:p>
        </p:txBody>
      </p:sp>
      <p:sp>
        <p:nvSpPr>
          <p:cNvPr id="14" name="Text Placeholder 2"/>
          <p:cNvSpPr>
            <a:spLocks noGrp="1"/>
          </p:cNvSpPr>
          <p:nvPr>
            <p:ph type="body" sz="quarter" idx="13" hasCustomPrompt="1"/>
          </p:nvPr>
        </p:nvSpPr>
        <p:spPr bwMode="gray">
          <a:xfrm>
            <a:off x="334435" y="6380644"/>
            <a:ext cx="8065415" cy="216708"/>
          </a:xfrm>
        </p:spPr>
        <p:txBody>
          <a:bodyPr tIns="0" anchor="b">
            <a:noAutofit/>
          </a:bodyPr>
          <a:lstStyle>
            <a:lvl1pPr marL="0" indent="0">
              <a:lnSpc>
                <a:spcPct val="100000"/>
              </a:lnSpc>
              <a:spcBef>
                <a:spcPts val="0"/>
              </a:spcBef>
              <a:buFont typeface="Arial" panose="020B0604020202020204" pitchFamily="34" charset="0"/>
              <a:buNone/>
              <a:defRPr sz="800" spc="0" baseline="0"/>
            </a:lvl1pPr>
            <a:lvl2pPr marL="0" indent="0">
              <a:lnSpc>
                <a:spcPct val="100000"/>
              </a:lnSpc>
              <a:spcBef>
                <a:spcPts val="0"/>
              </a:spcBef>
              <a:buNone/>
              <a:defRPr sz="1099" spc="0" baseline="0"/>
            </a:lvl2pPr>
            <a:lvl3pPr marL="0" indent="0">
              <a:lnSpc>
                <a:spcPct val="100000"/>
              </a:lnSpc>
              <a:spcBef>
                <a:spcPts val="0"/>
              </a:spcBef>
              <a:buNone/>
              <a:defRPr sz="1099" spc="0" baseline="0"/>
            </a:lvl3pPr>
            <a:lvl4pPr marL="0" indent="0">
              <a:lnSpc>
                <a:spcPct val="100000"/>
              </a:lnSpc>
              <a:spcBef>
                <a:spcPts val="0"/>
              </a:spcBef>
              <a:buNone/>
              <a:defRPr sz="1099" spc="0" baseline="0"/>
            </a:lvl4pPr>
            <a:lvl5pPr marL="0" indent="0">
              <a:lnSpc>
                <a:spcPct val="100000"/>
              </a:lnSpc>
              <a:spcBef>
                <a:spcPts val="0"/>
              </a:spcBef>
              <a:buNone/>
              <a:defRPr sz="1099" spc="0" baseline="0"/>
            </a:lvl5pPr>
            <a:lvl6pPr marL="0" indent="0">
              <a:lnSpc>
                <a:spcPct val="100000"/>
              </a:lnSpc>
              <a:spcBef>
                <a:spcPts val="0"/>
              </a:spcBef>
              <a:buNone/>
              <a:defRPr sz="1099" spc="0" baseline="0"/>
            </a:lvl6pPr>
            <a:lvl7pPr marL="0" indent="0">
              <a:lnSpc>
                <a:spcPct val="100000"/>
              </a:lnSpc>
              <a:spcBef>
                <a:spcPts val="0"/>
              </a:spcBef>
              <a:buNone/>
              <a:defRPr sz="1099" spc="0" baseline="0"/>
            </a:lvl7pPr>
            <a:lvl8pPr marL="0" indent="0">
              <a:lnSpc>
                <a:spcPct val="100000"/>
              </a:lnSpc>
              <a:spcBef>
                <a:spcPts val="0"/>
              </a:spcBef>
              <a:buNone/>
              <a:defRPr sz="1099" spc="0" baseline="0"/>
            </a:lvl8pPr>
            <a:lvl9pPr marL="0" indent="0">
              <a:lnSpc>
                <a:spcPct val="100000"/>
              </a:lnSpc>
              <a:spcBef>
                <a:spcPts val="0"/>
              </a:spcBef>
              <a:buNone/>
              <a:defRPr sz="1099" spc="0" baseline="0"/>
            </a:lvl9pPr>
          </a:lstStyle>
          <a:p>
            <a:pPr lvl="0"/>
            <a:r>
              <a:rPr lang="de-DE"/>
              <a:t>Fußnote / Quellenangabe</a:t>
            </a:r>
          </a:p>
        </p:txBody>
      </p:sp>
    </p:spTree>
    <p:extLst>
      <p:ext uri="{BB962C8B-B14F-4D97-AF65-F5344CB8AC3E}">
        <p14:creationId xmlns:p14="http://schemas.microsoft.com/office/powerpoint/2010/main" val="12308674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ld und Text">
    <p:spTree>
      <p:nvGrpSpPr>
        <p:cNvPr id="1" name=""/>
        <p:cNvGrpSpPr/>
        <p:nvPr/>
      </p:nvGrpSpPr>
      <p:grpSpPr>
        <a:xfrm>
          <a:off x="0" y="0"/>
          <a:ext cx="0" cy="0"/>
          <a:chOff x="0" y="0"/>
          <a:chExt cx="0" cy="0"/>
        </a:xfrm>
      </p:grpSpPr>
      <p:sp>
        <p:nvSpPr>
          <p:cNvPr id="3" name="Bildplatzhalter 2"/>
          <p:cNvSpPr>
            <a:spLocks noGrp="1"/>
          </p:cNvSpPr>
          <p:nvPr>
            <p:ph type="pic" sz="quarter" idx="14" hasCustomPrompt="1"/>
          </p:nvPr>
        </p:nvSpPr>
        <p:spPr bwMode="gray">
          <a:xfrm>
            <a:off x="338967" y="1413243"/>
            <a:ext cx="5469151" cy="4679759"/>
          </a:xfrm>
        </p:spPr>
        <p:txBody>
          <a:bodyPr/>
          <a:lstStyle>
            <a:lvl1pPr>
              <a:defRPr/>
            </a:lvl1pPr>
          </a:lstStyle>
          <a:p>
            <a:r>
              <a:rPr lang="de-DE"/>
              <a:t> </a:t>
            </a:r>
          </a:p>
        </p:txBody>
      </p:sp>
      <p:sp>
        <p:nvSpPr>
          <p:cNvPr id="8" name="Titel 7"/>
          <p:cNvSpPr>
            <a:spLocks noGrp="1"/>
          </p:cNvSpPr>
          <p:nvPr>
            <p:ph type="title" hasCustomPrompt="1"/>
          </p:nvPr>
        </p:nvSpPr>
        <p:spPr bwMode="gray"/>
        <p:txBody>
          <a:bodyPr/>
          <a:lstStyle/>
          <a:p>
            <a:r>
              <a:rPr lang="de-DE"/>
              <a:t>Titelmasterformat durch Klicken bearbeiten</a:t>
            </a:r>
          </a:p>
        </p:txBody>
      </p:sp>
      <p:sp>
        <p:nvSpPr>
          <p:cNvPr id="10" name="Foliennummernplatzhalter 9"/>
          <p:cNvSpPr>
            <a:spLocks noGrp="1"/>
          </p:cNvSpPr>
          <p:nvPr>
            <p:ph type="sldNum" sz="quarter" idx="11"/>
          </p:nvPr>
        </p:nvSpPr>
        <p:spPr bwMode="gray"/>
        <p:txBody>
          <a:bodyPr/>
          <a:lstStyle/>
          <a:p>
            <a:fld id="{F54F1103-55D5-406B-994D-438AB4391C46}" type="slidenum">
              <a:rPr lang="de-DE" smtClean="0"/>
              <a:pPr/>
              <a:t>‹Nr.›</a:t>
            </a:fld>
            <a:endParaRPr lang="de-DE"/>
          </a:p>
        </p:txBody>
      </p:sp>
      <p:sp>
        <p:nvSpPr>
          <p:cNvPr id="15" name="Inhaltsplatzhalter 14"/>
          <p:cNvSpPr>
            <a:spLocks noGrp="1"/>
          </p:cNvSpPr>
          <p:nvPr>
            <p:ph sz="quarter" idx="12" hasCustomPrompt="1"/>
          </p:nvPr>
        </p:nvSpPr>
        <p:spPr bwMode="gray">
          <a:xfrm>
            <a:off x="6383882" y="1413243"/>
            <a:ext cx="5469151" cy="4679759"/>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12" name="Text Placeholder 2"/>
          <p:cNvSpPr>
            <a:spLocks noGrp="1"/>
          </p:cNvSpPr>
          <p:nvPr>
            <p:ph type="body" sz="quarter" idx="15" hasCustomPrompt="1"/>
          </p:nvPr>
        </p:nvSpPr>
        <p:spPr>
          <a:xfrm>
            <a:off x="335360" y="189390"/>
            <a:ext cx="8059802" cy="215950"/>
          </a:xfrm>
          <a:ln w="3175">
            <a:solidFill>
              <a:schemeClr val="bg1"/>
            </a:solidFill>
          </a:ln>
        </p:spPr>
        <p:txBody>
          <a:bodyPr tIns="24008" anchor="b"/>
          <a:lstStyle>
            <a:lvl1pPr marL="0" indent="0">
              <a:spcBef>
                <a:spcPts val="0"/>
              </a:spcBef>
              <a:buFont typeface="Arial" panose="020B0604020202020204" pitchFamily="34" charset="0"/>
              <a:buNone/>
              <a:defRPr sz="1199" cap="none" spc="0" baseline="0"/>
            </a:lvl1pPr>
            <a:lvl2pPr marL="0" indent="0">
              <a:spcBef>
                <a:spcPts val="0"/>
              </a:spcBef>
              <a:buNone/>
              <a:defRPr sz="1199" cap="none" spc="0" baseline="0"/>
            </a:lvl2pPr>
            <a:lvl3pPr marL="0" indent="0">
              <a:spcBef>
                <a:spcPts val="0"/>
              </a:spcBef>
              <a:buNone/>
              <a:defRPr sz="1199" cap="none" spc="0" baseline="0"/>
            </a:lvl3pPr>
            <a:lvl4pPr marL="0" indent="0">
              <a:spcBef>
                <a:spcPts val="0"/>
              </a:spcBef>
              <a:buNone/>
              <a:defRPr sz="1199" cap="none" spc="0" baseline="0"/>
            </a:lvl4pPr>
            <a:lvl5pPr marL="0" indent="0">
              <a:spcBef>
                <a:spcPts val="0"/>
              </a:spcBef>
              <a:buNone/>
              <a:defRPr sz="1199" cap="none" spc="0" baseline="0"/>
            </a:lvl5pPr>
            <a:lvl6pPr marL="0" indent="0">
              <a:spcBef>
                <a:spcPts val="0"/>
              </a:spcBef>
              <a:buNone/>
              <a:defRPr sz="1199" cap="none" spc="0" baseline="0"/>
            </a:lvl6pPr>
            <a:lvl7pPr marL="0" indent="0">
              <a:spcBef>
                <a:spcPts val="0"/>
              </a:spcBef>
              <a:buNone/>
              <a:defRPr sz="1199" cap="none" spc="0" baseline="0"/>
            </a:lvl7pPr>
            <a:lvl8pPr marL="0" indent="0">
              <a:spcBef>
                <a:spcPts val="0"/>
              </a:spcBef>
              <a:buNone/>
              <a:defRPr sz="1199" cap="none" spc="0" baseline="0"/>
            </a:lvl8pPr>
            <a:lvl9pPr marL="0" indent="0">
              <a:spcBef>
                <a:spcPts val="0"/>
              </a:spcBef>
              <a:buNone/>
              <a:defRPr sz="1199" cap="none" spc="0" baseline="0"/>
            </a:lvl9pPr>
          </a:lstStyle>
          <a:p>
            <a:pPr lvl="0"/>
            <a:r>
              <a:rPr lang="de-DE"/>
              <a:t>Kapitel</a:t>
            </a:r>
          </a:p>
          <a:p>
            <a:pPr lvl="1"/>
            <a:r>
              <a:rPr lang="de-DE"/>
              <a:t>Zweite</a:t>
            </a:r>
          </a:p>
          <a:p>
            <a:pPr lvl="2"/>
            <a:r>
              <a:rPr lang="de-DE"/>
              <a:t>Dritte</a:t>
            </a:r>
          </a:p>
          <a:p>
            <a:pPr lvl="3"/>
            <a:r>
              <a:rPr lang="de-DE"/>
              <a:t>Vierte</a:t>
            </a:r>
          </a:p>
          <a:p>
            <a:pPr lvl="4"/>
            <a:r>
              <a:rPr lang="de-DE"/>
              <a:t>Fünfte</a:t>
            </a:r>
          </a:p>
          <a:p>
            <a:pPr lvl="5"/>
            <a:r>
              <a:rPr lang="de-DE"/>
              <a:t>Sechste</a:t>
            </a:r>
          </a:p>
          <a:p>
            <a:pPr lvl="6"/>
            <a:r>
              <a:rPr lang="de-DE"/>
              <a:t>Siebte</a:t>
            </a:r>
          </a:p>
          <a:p>
            <a:pPr lvl="7"/>
            <a:r>
              <a:rPr lang="de-DE"/>
              <a:t>Achte</a:t>
            </a:r>
          </a:p>
          <a:p>
            <a:pPr lvl="8"/>
            <a:r>
              <a:rPr lang="de-DE"/>
              <a:t>Neunte</a:t>
            </a:r>
          </a:p>
        </p:txBody>
      </p:sp>
      <p:sp>
        <p:nvSpPr>
          <p:cNvPr id="13" name="Text Placeholder 2"/>
          <p:cNvSpPr>
            <a:spLocks noGrp="1"/>
          </p:cNvSpPr>
          <p:nvPr>
            <p:ph type="body" sz="quarter" idx="13" hasCustomPrompt="1"/>
          </p:nvPr>
        </p:nvSpPr>
        <p:spPr bwMode="gray">
          <a:xfrm>
            <a:off x="334435" y="6380644"/>
            <a:ext cx="8065415" cy="216708"/>
          </a:xfrm>
        </p:spPr>
        <p:txBody>
          <a:bodyPr tIns="0" anchor="b">
            <a:noAutofit/>
          </a:bodyPr>
          <a:lstStyle>
            <a:lvl1pPr marL="0" indent="0">
              <a:lnSpc>
                <a:spcPct val="100000"/>
              </a:lnSpc>
              <a:spcBef>
                <a:spcPts val="0"/>
              </a:spcBef>
              <a:buFont typeface="Arial" panose="020B0604020202020204" pitchFamily="34" charset="0"/>
              <a:buNone/>
              <a:defRPr sz="800" spc="0" baseline="0"/>
            </a:lvl1pPr>
            <a:lvl2pPr marL="0" indent="0">
              <a:lnSpc>
                <a:spcPct val="100000"/>
              </a:lnSpc>
              <a:spcBef>
                <a:spcPts val="0"/>
              </a:spcBef>
              <a:buNone/>
              <a:defRPr sz="1099" spc="0" baseline="0"/>
            </a:lvl2pPr>
            <a:lvl3pPr marL="0" indent="0">
              <a:lnSpc>
                <a:spcPct val="100000"/>
              </a:lnSpc>
              <a:spcBef>
                <a:spcPts val="0"/>
              </a:spcBef>
              <a:buNone/>
              <a:defRPr sz="1099" spc="0" baseline="0"/>
            </a:lvl3pPr>
            <a:lvl4pPr marL="0" indent="0">
              <a:lnSpc>
                <a:spcPct val="100000"/>
              </a:lnSpc>
              <a:spcBef>
                <a:spcPts val="0"/>
              </a:spcBef>
              <a:buNone/>
              <a:defRPr sz="1099" spc="0" baseline="0"/>
            </a:lvl4pPr>
            <a:lvl5pPr marL="0" indent="0">
              <a:lnSpc>
                <a:spcPct val="100000"/>
              </a:lnSpc>
              <a:spcBef>
                <a:spcPts val="0"/>
              </a:spcBef>
              <a:buNone/>
              <a:defRPr sz="1099" spc="0" baseline="0"/>
            </a:lvl5pPr>
            <a:lvl6pPr marL="0" indent="0">
              <a:lnSpc>
                <a:spcPct val="100000"/>
              </a:lnSpc>
              <a:spcBef>
                <a:spcPts val="0"/>
              </a:spcBef>
              <a:buNone/>
              <a:defRPr sz="1099" spc="0" baseline="0"/>
            </a:lvl6pPr>
            <a:lvl7pPr marL="0" indent="0">
              <a:lnSpc>
                <a:spcPct val="100000"/>
              </a:lnSpc>
              <a:spcBef>
                <a:spcPts val="0"/>
              </a:spcBef>
              <a:buNone/>
              <a:defRPr sz="1099" spc="0" baseline="0"/>
            </a:lvl7pPr>
            <a:lvl8pPr marL="0" indent="0">
              <a:lnSpc>
                <a:spcPct val="100000"/>
              </a:lnSpc>
              <a:spcBef>
                <a:spcPts val="0"/>
              </a:spcBef>
              <a:buNone/>
              <a:defRPr sz="1099" spc="0" baseline="0"/>
            </a:lvl8pPr>
            <a:lvl9pPr marL="0" indent="0">
              <a:lnSpc>
                <a:spcPct val="100000"/>
              </a:lnSpc>
              <a:spcBef>
                <a:spcPts val="0"/>
              </a:spcBef>
              <a:buNone/>
              <a:defRPr sz="1099" spc="0" baseline="0"/>
            </a:lvl9pPr>
          </a:lstStyle>
          <a:p>
            <a:pPr lvl="0"/>
            <a:r>
              <a:rPr lang="de-DE"/>
              <a:t>Fußnote / Quellenangabe</a:t>
            </a:r>
          </a:p>
        </p:txBody>
      </p:sp>
    </p:spTree>
    <p:extLst>
      <p:ext uri="{BB962C8B-B14F-4D97-AF65-F5344CB8AC3E}">
        <p14:creationId xmlns:p14="http://schemas.microsoft.com/office/powerpoint/2010/main" val="5745217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4" name="Text Placeholder 3"/>
          <p:cNvSpPr>
            <a:spLocks noGrp="1"/>
          </p:cNvSpPr>
          <p:nvPr>
            <p:ph type="body" sz="quarter" idx="15" hasCustomPrompt="1"/>
          </p:nvPr>
        </p:nvSpPr>
        <p:spPr bwMode="gray">
          <a:xfrm>
            <a:off x="338359" y="4868827"/>
            <a:ext cx="11514003" cy="1224176"/>
          </a:xfrm>
        </p:spPr>
        <p:txBody>
          <a:bodyPr/>
          <a:lstStyle/>
          <a:p>
            <a:pPr lvl="0"/>
            <a:r>
              <a:rPr lang="de-DE"/>
              <a:t>Click </a:t>
            </a:r>
            <a:r>
              <a:rPr lang="de-DE" err="1"/>
              <a:t>to</a:t>
            </a:r>
            <a:r>
              <a:rPr lang="de-DE"/>
              <a:t> </a:t>
            </a:r>
            <a:r>
              <a:rPr lang="de-DE" err="1"/>
              <a:t>edit</a:t>
            </a:r>
            <a:r>
              <a:rPr lang="de-DE"/>
              <a:t> Master </a:t>
            </a:r>
            <a:r>
              <a:rPr lang="de-DE" err="1"/>
              <a:t>text</a:t>
            </a:r>
            <a:r>
              <a:rPr lang="de-DE"/>
              <a:t> </a:t>
            </a:r>
            <a:r>
              <a:rPr lang="de-DE" err="1"/>
              <a:t>styles</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3" name="Bildplatzhalter 2"/>
          <p:cNvSpPr>
            <a:spLocks noGrp="1"/>
          </p:cNvSpPr>
          <p:nvPr>
            <p:ph type="pic" sz="quarter" idx="14" hasCustomPrompt="1"/>
          </p:nvPr>
        </p:nvSpPr>
        <p:spPr bwMode="gray">
          <a:xfrm>
            <a:off x="338359" y="1412547"/>
            <a:ext cx="11514003" cy="3239250"/>
          </a:xfrm>
        </p:spPr>
        <p:txBody>
          <a:bodyPr/>
          <a:lstStyle>
            <a:lvl1pPr>
              <a:defRPr>
                <a:solidFill>
                  <a:schemeClr val="tx1"/>
                </a:solidFill>
              </a:defRPr>
            </a:lvl1pPr>
          </a:lstStyle>
          <a:p>
            <a:r>
              <a:rPr lang="de-DE"/>
              <a:t> </a:t>
            </a:r>
          </a:p>
        </p:txBody>
      </p:sp>
      <p:sp>
        <p:nvSpPr>
          <p:cNvPr id="8" name="Titel 7"/>
          <p:cNvSpPr>
            <a:spLocks noGrp="1"/>
          </p:cNvSpPr>
          <p:nvPr>
            <p:ph type="title" hasCustomPrompt="1"/>
          </p:nvPr>
        </p:nvSpPr>
        <p:spPr bwMode="gray"/>
        <p:txBody>
          <a:bodyPr/>
          <a:lstStyle/>
          <a:p>
            <a:r>
              <a:rPr lang="de-DE"/>
              <a:t>Titelmasterformat durch Klicken bearbeiten</a:t>
            </a:r>
          </a:p>
        </p:txBody>
      </p:sp>
      <p:sp>
        <p:nvSpPr>
          <p:cNvPr id="10" name="Foliennummernplatzhalter 9"/>
          <p:cNvSpPr>
            <a:spLocks noGrp="1"/>
          </p:cNvSpPr>
          <p:nvPr>
            <p:ph type="sldNum" sz="quarter" idx="11"/>
          </p:nvPr>
        </p:nvSpPr>
        <p:spPr bwMode="gray"/>
        <p:txBody>
          <a:bodyPr/>
          <a:lstStyle/>
          <a:p>
            <a:fld id="{F54F1103-55D5-406B-994D-438AB4391C46}" type="slidenum">
              <a:rPr lang="de-DE" smtClean="0"/>
              <a:pPr/>
              <a:t>‹Nr.›</a:t>
            </a:fld>
            <a:endParaRPr lang="de-DE"/>
          </a:p>
        </p:txBody>
      </p:sp>
      <p:sp>
        <p:nvSpPr>
          <p:cNvPr id="12" name="Text Placeholder 2"/>
          <p:cNvSpPr>
            <a:spLocks noGrp="1"/>
          </p:cNvSpPr>
          <p:nvPr>
            <p:ph type="body" sz="quarter" idx="16" hasCustomPrompt="1"/>
          </p:nvPr>
        </p:nvSpPr>
        <p:spPr>
          <a:xfrm>
            <a:off x="335360" y="189390"/>
            <a:ext cx="8059802" cy="215950"/>
          </a:xfrm>
          <a:ln w="3175">
            <a:solidFill>
              <a:schemeClr val="bg1"/>
            </a:solidFill>
          </a:ln>
        </p:spPr>
        <p:txBody>
          <a:bodyPr tIns="24008" anchor="b"/>
          <a:lstStyle>
            <a:lvl1pPr marL="0" indent="0">
              <a:spcBef>
                <a:spcPts val="0"/>
              </a:spcBef>
              <a:buFont typeface="Arial" panose="020B0604020202020204" pitchFamily="34" charset="0"/>
              <a:buNone/>
              <a:defRPr sz="1199" cap="none" spc="0" baseline="0"/>
            </a:lvl1pPr>
            <a:lvl2pPr marL="0" indent="0">
              <a:spcBef>
                <a:spcPts val="0"/>
              </a:spcBef>
              <a:buNone/>
              <a:defRPr sz="1199" cap="none" spc="0" baseline="0"/>
            </a:lvl2pPr>
            <a:lvl3pPr marL="0" indent="0">
              <a:spcBef>
                <a:spcPts val="0"/>
              </a:spcBef>
              <a:buNone/>
              <a:defRPr sz="1199" cap="none" spc="0" baseline="0"/>
            </a:lvl3pPr>
            <a:lvl4pPr marL="0" indent="0">
              <a:spcBef>
                <a:spcPts val="0"/>
              </a:spcBef>
              <a:buNone/>
              <a:defRPr sz="1199" cap="none" spc="0" baseline="0"/>
            </a:lvl4pPr>
            <a:lvl5pPr marL="0" indent="0">
              <a:spcBef>
                <a:spcPts val="0"/>
              </a:spcBef>
              <a:buNone/>
              <a:defRPr sz="1199" cap="none" spc="0" baseline="0"/>
            </a:lvl5pPr>
            <a:lvl6pPr marL="0" indent="0">
              <a:spcBef>
                <a:spcPts val="0"/>
              </a:spcBef>
              <a:buNone/>
              <a:defRPr sz="1199" cap="none" spc="0" baseline="0"/>
            </a:lvl6pPr>
            <a:lvl7pPr marL="0" indent="0">
              <a:spcBef>
                <a:spcPts val="0"/>
              </a:spcBef>
              <a:buNone/>
              <a:defRPr sz="1199" cap="none" spc="0" baseline="0"/>
            </a:lvl7pPr>
            <a:lvl8pPr marL="0" indent="0">
              <a:spcBef>
                <a:spcPts val="0"/>
              </a:spcBef>
              <a:buNone/>
              <a:defRPr sz="1199" cap="none" spc="0" baseline="0"/>
            </a:lvl8pPr>
            <a:lvl9pPr marL="0" indent="0">
              <a:spcBef>
                <a:spcPts val="0"/>
              </a:spcBef>
              <a:buNone/>
              <a:defRPr sz="1199" cap="none" spc="0" baseline="0"/>
            </a:lvl9pPr>
          </a:lstStyle>
          <a:p>
            <a:pPr lvl="0"/>
            <a:r>
              <a:rPr lang="de-DE"/>
              <a:t>Kapitel</a:t>
            </a:r>
          </a:p>
          <a:p>
            <a:pPr lvl="1"/>
            <a:r>
              <a:rPr lang="de-DE"/>
              <a:t>Zweite</a:t>
            </a:r>
          </a:p>
          <a:p>
            <a:pPr lvl="2"/>
            <a:r>
              <a:rPr lang="de-DE"/>
              <a:t>Dritte</a:t>
            </a:r>
          </a:p>
          <a:p>
            <a:pPr lvl="3"/>
            <a:r>
              <a:rPr lang="de-DE"/>
              <a:t>Vierte</a:t>
            </a:r>
          </a:p>
          <a:p>
            <a:pPr lvl="4"/>
            <a:r>
              <a:rPr lang="de-DE"/>
              <a:t>Fünfte</a:t>
            </a:r>
          </a:p>
          <a:p>
            <a:pPr lvl="5"/>
            <a:r>
              <a:rPr lang="de-DE"/>
              <a:t>Sechste</a:t>
            </a:r>
          </a:p>
          <a:p>
            <a:pPr lvl="6"/>
            <a:r>
              <a:rPr lang="de-DE"/>
              <a:t>Siebte</a:t>
            </a:r>
          </a:p>
          <a:p>
            <a:pPr lvl="7"/>
            <a:r>
              <a:rPr lang="de-DE"/>
              <a:t>Achte</a:t>
            </a:r>
          </a:p>
          <a:p>
            <a:pPr lvl="8"/>
            <a:r>
              <a:rPr lang="de-DE"/>
              <a:t>Neunte</a:t>
            </a:r>
          </a:p>
        </p:txBody>
      </p:sp>
      <p:sp>
        <p:nvSpPr>
          <p:cNvPr id="13" name="Text Placeholder 2"/>
          <p:cNvSpPr>
            <a:spLocks noGrp="1"/>
          </p:cNvSpPr>
          <p:nvPr>
            <p:ph type="body" sz="quarter" idx="13" hasCustomPrompt="1"/>
          </p:nvPr>
        </p:nvSpPr>
        <p:spPr bwMode="gray">
          <a:xfrm>
            <a:off x="334435" y="6380644"/>
            <a:ext cx="8065415" cy="216708"/>
          </a:xfrm>
        </p:spPr>
        <p:txBody>
          <a:bodyPr tIns="0" anchor="b">
            <a:noAutofit/>
          </a:bodyPr>
          <a:lstStyle>
            <a:lvl1pPr marL="0" indent="0">
              <a:lnSpc>
                <a:spcPct val="100000"/>
              </a:lnSpc>
              <a:spcBef>
                <a:spcPts val="0"/>
              </a:spcBef>
              <a:buFont typeface="Arial" panose="020B0604020202020204" pitchFamily="34" charset="0"/>
              <a:buNone/>
              <a:defRPr sz="800" spc="0" baseline="0"/>
            </a:lvl1pPr>
            <a:lvl2pPr marL="0" indent="0">
              <a:lnSpc>
                <a:spcPct val="100000"/>
              </a:lnSpc>
              <a:spcBef>
                <a:spcPts val="0"/>
              </a:spcBef>
              <a:buNone/>
              <a:defRPr sz="1099" spc="0" baseline="0"/>
            </a:lvl2pPr>
            <a:lvl3pPr marL="0" indent="0">
              <a:lnSpc>
                <a:spcPct val="100000"/>
              </a:lnSpc>
              <a:spcBef>
                <a:spcPts val="0"/>
              </a:spcBef>
              <a:buNone/>
              <a:defRPr sz="1099" spc="0" baseline="0"/>
            </a:lvl3pPr>
            <a:lvl4pPr marL="0" indent="0">
              <a:lnSpc>
                <a:spcPct val="100000"/>
              </a:lnSpc>
              <a:spcBef>
                <a:spcPts val="0"/>
              </a:spcBef>
              <a:buNone/>
              <a:defRPr sz="1099" spc="0" baseline="0"/>
            </a:lvl4pPr>
            <a:lvl5pPr marL="0" indent="0">
              <a:lnSpc>
                <a:spcPct val="100000"/>
              </a:lnSpc>
              <a:spcBef>
                <a:spcPts val="0"/>
              </a:spcBef>
              <a:buNone/>
              <a:defRPr sz="1099" spc="0" baseline="0"/>
            </a:lvl5pPr>
            <a:lvl6pPr marL="0" indent="0">
              <a:lnSpc>
                <a:spcPct val="100000"/>
              </a:lnSpc>
              <a:spcBef>
                <a:spcPts val="0"/>
              </a:spcBef>
              <a:buNone/>
              <a:defRPr sz="1099" spc="0" baseline="0"/>
            </a:lvl6pPr>
            <a:lvl7pPr marL="0" indent="0">
              <a:lnSpc>
                <a:spcPct val="100000"/>
              </a:lnSpc>
              <a:spcBef>
                <a:spcPts val="0"/>
              </a:spcBef>
              <a:buNone/>
              <a:defRPr sz="1099" spc="0" baseline="0"/>
            </a:lvl7pPr>
            <a:lvl8pPr marL="0" indent="0">
              <a:lnSpc>
                <a:spcPct val="100000"/>
              </a:lnSpc>
              <a:spcBef>
                <a:spcPts val="0"/>
              </a:spcBef>
              <a:buNone/>
              <a:defRPr sz="1099" spc="0" baseline="0"/>
            </a:lvl8pPr>
            <a:lvl9pPr marL="0" indent="0">
              <a:lnSpc>
                <a:spcPct val="100000"/>
              </a:lnSpc>
              <a:spcBef>
                <a:spcPts val="0"/>
              </a:spcBef>
              <a:buNone/>
              <a:defRPr sz="1099" spc="0" baseline="0"/>
            </a:lvl9pPr>
          </a:lstStyle>
          <a:p>
            <a:pPr lvl="0"/>
            <a:r>
              <a:rPr lang="de-DE"/>
              <a:t>Fußnote / Quellenangabe</a:t>
            </a:r>
          </a:p>
        </p:txBody>
      </p:sp>
    </p:spTree>
    <p:extLst>
      <p:ext uri="{BB962C8B-B14F-4D97-AF65-F5344CB8AC3E}">
        <p14:creationId xmlns:p14="http://schemas.microsoft.com/office/powerpoint/2010/main" val="23132749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3968623940"/>
              </p:ext>
            </p:extLst>
          </p:nvPr>
        </p:nvGraphicFramePr>
        <p:xfrm>
          <a:off x="2119" y="1590"/>
          <a:ext cx="2116" cy="1587"/>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2" name="Object 1" hidden="1"/>
                      <p:cNvPicPr/>
                      <p:nvPr/>
                    </p:nvPicPr>
                    <p:blipFill>
                      <a:blip r:embed="rId4"/>
                      <a:stretch>
                        <a:fillRect/>
                      </a:stretch>
                    </p:blipFill>
                    <p:spPr>
                      <a:xfrm>
                        <a:off x="2119" y="1590"/>
                        <a:ext cx="2116" cy="1587"/>
                      </a:xfrm>
                      <a:prstGeom prst="rect">
                        <a:avLst/>
                      </a:prstGeom>
                    </p:spPr>
                  </p:pic>
                </p:oleObj>
              </mc:Fallback>
            </mc:AlternateContent>
          </a:graphicData>
        </a:graphic>
      </p:graphicFrame>
      <p:sp>
        <p:nvSpPr>
          <p:cNvPr id="7" name="Foliennummernplatzhalter 6"/>
          <p:cNvSpPr>
            <a:spLocks noGrp="1"/>
          </p:cNvSpPr>
          <p:nvPr>
            <p:ph type="sldNum" sz="quarter" idx="11"/>
          </p:nvPr>
        </p:nvSpPr>
        <p:spPr bwMode="gray"/>
        <p:txBody>
          <a:bodyPr/>
          <a:lstStyle/>
          <a:p>
            <a:fld id="{F54F1103-55D5-406B-994D-438AB4391C46}" type="slidenum">
              <a:rPr lang="de-DE" smtClean="0"/>
              <a:pPr/>
              <a:t>‹Nr.›</a:t>
            </a:fld>
            <a:endParaRPr lang="de-DE"/>
          </a:p>
        </p:txBody>
      </p:sp>
      <p:sp>
        <p:nvSpPr>
          <p:cNvPr id="8" name="Titel 7"/>
          <p:cNvSpPr>
            <a:spLocks noGrp="1"/>
          </p:cNvSpPr>
          <p:nvPr>
            <p:ph type="title" hasCustomPrompt="1"/>
          </p:nvPr>
        </p:nvSpPr>
        <p:spPr bwMode="gray"/>
        <p:txBody>
          <a:bodyPr/>
          <a:lstStyle/>
          <a:p>
            <a:r>
              <a:rPr lang="de-DE"/>
              <a:t>Titelmasterformat durch Klicken bearbeiten</a:t>
            </a:r>
          </a:p>
        </p:txBody>
      </p:sp>
      <p:sp>
        <p:nvSpPr>
          <p:cNvPr id="11" name="Text Placeholder 2"/>
          <p:cNvSpPr>
            <a:spLocks noGrp="1"/>
          </p:cNvSpPr>
          <p:nvPr>
            <p:ph type="body" sz="quarter" idx="14" hasCustomPrompt="1"/>
          </p:nvPr>
        </p:nvSpPr>
        <p:spPr>
          <a:xfrm>
            <a:off x="335360" y="189390"/>
            <a:ext cx="8059802" cy="215950"/>
          </a:xfrm>
          <a:ln w="3175">
            <a:solidFill>
              <a:schemeClr val="bg1"/>
            </a:solidFill>
          </a:ln>
        </p:spPr>
        <p:txBody>
          <a:bodyPr tIns="24008" anchor="b"/>
          <a:lstStyle>
            <a:lvl1pPr marL="0" indent="0">
              <a:spcBef>
                <a:spcPts val="0"/>
              </a:spcBef>
              <a:buFont typeface="Arial" panose="020B0604020202020204" pitchFamily="34" charset="0"/>
              <a:buNone/>
              <a:defRPr sz="1199" cap="none" spc="0" baseline="0"/>
            </a:lvl1pPr>
            <a:lvl2pPr marL="0" indent="0">
              <a:spcBef>
                <a:spcPts val="0"/>
              </a:spcBef>
              <a:buNone/>
              <a:defRPr sz="1199" cap="none" spc="0" baseline="0"/>
            </a:lvl2pPr>
            <a:lvl3pPr marL="0" indent="0">
              <a:spcBef>
                <a:spcPts val="0"/>
              </a:spcBef>
              <a:buNone/>
              <a:defRPr sz="1199" cap="none" spc="0" baseline="0"/>
            </a:lvl3pPr>
            <a:lvl4pPr marL="0" indent="0">
              <a:spcBef>
                <a:spcPts val="0"/>
              </a:spcBef>
              <a:buNone/>
              <a:defRPr sz="1199" cap="none" spc="0" baseline="0"/>
            </a:lvl4pPr>
            <a:lvl5pPr marL="0" indent="0">
              <a:spcBef>
                <a:spcPts val="0"/>
              </a:spcBef>
              <a:buNone/>
              <a:defRPr sz="1199" cap="none" spc="0" baseline="0"/>
            </a:lvl5pPr>
            <a:lvl6pPr marL="0" indent="0">
              <a:spcBef>
                <a:spcPts val="0"/>
              </a:spcBef>
              <a:buNone/>
              <a:defRPr sz="1199" cap="none" spc="0" baseline="0"/>
            </a:lvl6pPr>
            <a:lvl7pPr marL="0" indent="0">
              <a:spcBef>
                <a:spcPts val="0"/>
              </a:spcBef>
              <a:buNone/>
              <a:defRPr sz="1199" cap="none" spc="0" baseline="0"/>
            </a:lvl7pPr>
            <a:lvl8pPr marL="0" indent="0">
              <a:spcBef>
                <a:spcPts val="0"/>
              </a:spcBef>
              <a:buNone/>
              <a:defRPr sz="1199" cap="none" spc="0" baseline="0"/>
            </a:lvl8pPr>
            <a:lvl9pPr marL="0" indent="0">
              <a:spcBef>
                <a:spcPts val="0"/>
              </a:spcBef>
              <a:buNone/>
              <a:defRPr sz="1199" cap="none" spc="0" baseline="0"/>
            </a:lvl9pPr>
          </a:lstStyle>
          <a:p>
            <a:pPr lvl="0"/>
            <a:r>
              <a:rPr lang="de-DE"/>
              <a:t>Kapitel</a:t>
            </a:r>
          </a:p>
          <a:p>
            <a:pPr lvl="1"/>
            <a:r>
              <a:rPr lang="de-DE"/>
              <a:t>Zweite</a:t>
            </a:r>
          </a:p>
          <a:p>
            <a:pPr lvl="2"/>
            <a:r>
              <a:rPr lang="de-DE"/>
              <a:t>Dritte</a:t>
            </a:r>
          </a:p>
          <a:p>
            <a:pPr lvl="3"/>
            <a:r>
              <a:rPr lang="de-DE"/>
              <a:t>Vierte</a:t>
            </a:r>
          </a:p>
          <a:p>
            <a:pPr lvl="4"/>
            <a:r>
              <a:rPr lang="de-DE"/>
              <a:t>Fünfte</a:t>
            </a:r>
          </a:p>
          <a:p>
            <a:pPr lvl="5"/>
            <a:r>
              <a:rPr lang="de-DE"/>
              <a:t>Sechste</a:t>
            </a:r>
          </a:p>
          <a:p>
            <a:pPr lvl="6"/>
            <a:r>
              <a:rPr lang="de-DE"/>
              <a:t>Siebte</a:t>
            </a:r>
          </a:p>
          <a:p>
            <a:pPr lvl="7"/>
            <a:r>
              <a:rPr lang="de-DE"/>
              <a:t>Achte</a:t>
            </a:r>
          </a:p>
          <a:p>
            <a:pPr lvl="8"/>
            <a:r>
              <a:rPr lang="de-DE"/>
              <a:t>Neunte</a:t>
            </a:r>
          </a:p>
        </p:txBody>
      </p:sp>
      <p:sp>
        <p:nvSpPr>
          <p:cNvPr id="12" name="Text Placeholder 2"/>
          <p:cNvSpPr>
            <a:spLocks noGrp="1"/>
          </p:cNvSpPr>
          <p:nvPr>
            <p:ph type="body" sz="quarter" idx="13" hasCustomPrompt="1"/>
          </p:nvPr>
        </p:nvSpPr>
        <p:spPr bwMode="gray">
          <a:xfrm>
            <a:off x="334435" y="6380644"/>
            <a:ext cx="8065415" cy="216708"/>
          </a:xfrm>
        </p:spPr>
        <p:txBody>
          <a:bodyPr tIns="0" anchor="b">
            <a:noAutofit/>
          </a:bodyPr>
          <a:lstStyle>
            <a:lvl1pPr marL="0" indent="0">
              <a:lnSpc>
                <a:spcPct val="100000"/>
              </a:lnSpc>
              <a:spcBef>
                <a:spcPts val="0"/>
              </a:spcBef>
              <a:buFont typeface="Arial" panose="020B0604020202020204" pitchFamily="34" charset="0"/>
              <a:buNone/>
              <a:defRPr sz="800" spc="0" baseline="0"/>
            </a:lvl1pPr>
            <a:lvl2pPr marL="0" indent="0">
              <a:lnSpc>
                <a:spcPct val="100000"/>
              </a:lnSpc>
              <a:spcBef>
                <a:spcPts val="0"/>
              </a:spcBef>
              <a:buNone/>
              <a:defRPr sz="1099" spc="0" baseline="0"/>
            </a:lvl2pPr>
            <a:lvl3pPr marL="0" indent="0">
              <a:lnSpc>
                <a:spcPct val="100000"/>
              </a:lnSpc>
              <a:spcBef>
                <a:spcPts val="0"/>
              </a:spcBef>
              <a:buNone/>
              <a:defRPr sz="1099" spc="0" baseline="0"/>
            </a:lvl3pPr>
            <a:lvl4pPr marL="0" indent="0">
              <a:lnSpc>
                <a:spcPct val="100000"/>
              </a:lnSpc>
              <a:spcBef>
                <a:spcPts val="0"/>
              </a:spcBef>
              <a:buNone/>
              <a:defRPr sz="1099" spc="0" baseline="0"/>
            </a:lvl4pPr>
            <a:lvl5pPr marL="0" indent="0">
              <a:lnSpc>
                <a:spcPct val="100000"/>
              </a:lnSpc>
              <a:spcBef>
                <a:spcPts val="0"/>
              </a:spcBef>
              <a:buNone/>
              <a:defRPr sz="1099" spc="0" baseline="0"/>
            </a:lvl5pPr>
            <a:lvl6pPr marL="0" indent="0">
              <a:lnSpc>
                <a:spcPct val="100000"/>
              </a:lnSpc>
              <a:spcBef>
                <a:spcPts val="0"/>
              </a:spcBef>
              <a:buNone/>
              <a:defRPr sz="1099" spc="0" baseline="0"/>
            </a:lvl6pPr>
            <a:lvl7pPr marL="0" indent="0">
              <a:lnSpc>
                <a:spcPct val="100000"/>
              </a:lnSpc>
              <a:spcBef>
                <a:spcPts val="0"/>
              </a:spcBef>
              <a:buNone/>
              <a:defRPr sz="1099" spc="0" baseline="0"/>
            </a:lvl7pPr>
            <a:lvl8pPr marL="0" indent="0">
              <a:lnSpc>
                <a:spcPct val="100000"/>
              </a:lnSpc>
              <a:spcBef>
                <a:spcPts val="0"/>
              </a:spcBef>
              <a:buNone/>
              <a:defRPr sz="1099" spc="0" baseline="0"/>
            </a:lvl8pPr>
            <a:lvl9pPr marL="0" indent="0">
              <a:lnSpc>
                <a:spcPct val="100000"/>
              </a:lnSpc>
              <a:spcBef>
                <a:spcPts val="0"/>
              </a:spcBef>
              <a:buNone/>
              <a:defRPr sz="1099" spc="0" baseline="0"/>
            </a:lvl9pPr>
          </a:lstStyle>
          <a:p>
            <a:pPr lvl="0"/>
            <a:r>
              <a:rPr lang="de-DE"/>
              <a:t>Fußnote / Quellenangabe</a:t>
            </a:r>
          </a:p>
        </p:txBody>
      </p:sp>
    </p:spTree>
    <p:extLst>
      <p:ext uri="{BB962C8B-B14F-4D97-AF65-F5344CB8AC3E}">
        <p14:creationId xmlns:p14="http://schemas.microsoft.com/office/powerpoint/2010/main" val="23679677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Leer">
    <p:spTree>
      <p:nvGrpSpPr>
        <p:cNvPr id="1" name=""/>
        <p:cNvGrpSpPr/>
        <p:nvPr/>
      </p:nvGrpSpPr>
      <p:grpSpPr>
        <a:xfrm>
          <a:off x="0" y="0"/>
          <a:ext cx="0" cy="0"/>
          <a:chOff x="0" y="0"/>
          <a:chExt cx="0" cy="0"/>
        </a:xfrm>
      </p:grpSpPr>
      <p:sp>
        <p:nvSpPr>
          <p:cNvPr id="6" name="Foliennummernplatzhalter 5"/>
          <p:cNvSpPr>
            <a:spLocks noGrp="1"/>
          </p:cNvSpPr>
          <p:nvPr>
            <p:ph type="sldNum" sz="quarter" idx="11"/>
          </p:nvPr>
        </p:nvSpPr>
        <p:spPr bwMode="gray"/>
        <p:txBody>
          <a:bodyPr/>
          <a:lstStyle/>
          <a:p>
            <a:fld id="{F54F1103-55D5-406B-994D-438AB4391C46}" type="slidenum">
              <a:rPr lang="de-DE" smtClean="0"/>
              <a:pPr/>
              <a:t>‹Nr.›</a:t>
            </a:fld>
            <a:endParaRPr lang="de-DE"/>
          </a:p>
        </p:txBody>
      </p:sp>
      <p:sp>
        <p:nvSpPr>
          <p:cNvPr id="2" name="Rechteck 1">
            <a:extLst>
              <a:ext uri="{FF2B5EF4-FFF2-40B4-BE49-F238E27FC236}">
                <a16:creationId xmlns:a16="http://schemas.microsoft.com/office/drawing/2014/main" id="{8971DFE3-4CA7-4FE0-A14F-3C97DD3B2CDC}"/>
              </a:ext>
            </a:extLst>
          </p:cNvPr>
          <p:cNvSpPr/>
          <p:nvPr userDrawn="1"/>
        </p:nvSpPr>
        <p:spPr bwMode="gray">
          <a:xfrm>
            <a:off x="239350" y="1268761"/>
            <a:ext cx="11713301" cy="144016"/>
          </a:xfrm>
          <a:prstGeom prst="rect">
            <a:avLst/>
          </a:prstGeom>
          <a:solidFill>
            <a:schemeClr val="bg1"/>
          </a:solidFill>
          <a:ln w="6350">
            <a:noFill/>
          </a:ln>
          <a:effectLst/>
        </p:spPr>
        <p:style>
          <a:lnRef idx="1">
            <a:schemeClr val="accent1"/>
          </a:lnRef>
          <a:fillRef idx="3">
            <a:schemeClr val="accent1"/>
          </a:fillRef>
          <a:effectRef idx="2">
            <a:schemeClr val="accent1"/>
          </a:effectRef>
          <a:fontRef idx="minor">
            <a:schemeClr val="lt1"/>
          </a:fontRef>
        </p:style>
        <p:txBody>
          <a:bodyPr lIns="121900" tIns="60949" rIns="121900" bIns="60949" rtlCol="0" anchor="ctr"/>
          <a:lstStyle/>
          <a:p>
            <a:pPr algn="ctr"/>
            <a:endParaRPr lang="de-DE" sz="2399" err="1">
              <a:solidFill>
                <a:schemeClr val="tx1"/>
              </a:solidFill>
            </a:endParaRPr>
          </a:p>
        </p:txBody>
      </p:sp>
      <p:sp>
        <p:nvSpPr>
          <p:cNvPr id="9" name="Text Placeholder 2"/>
          <p:cNvSpPr>
            <a:spLocks noGrp="1"/>
          </p:cNvSpPr>
          <p:nvPr>
            <p:ph type="body" sz="quarter" idx="14" hasCustomPrompt="1"/>
          </p:nvPr>
        </p:nvSpPr>
        <p:spPr>
          <a:xfrm>
            <a:off x="335360" y="189390"/>
            <a:ext cx="8059802" cy="215950"/>
          </a:xfrm>
          <a:ln w="3175">
            <a:solidFill>
              <a:schemeClr val="bg1"/>
            </a:solidFill>
          </a:ln>
        </p:spPr>
        <p:txBody>
          <a:bodyPr tIns="24008" anchor="b"/>
          <a:lstStyle>
            <a:lvl1pPr marL="0" indent="0">
              <a:spcBef>
                <a:spcPts val="0"/>
              </a:spcBef>
              <a:buFont typeface="Arial" panose="020B0604020202020204" pitchFamily="34" charset="0"/>
              <a:buNone/>
              <a:defRPr sz="1199" cap="none" spc="0" baseline="0"/>
            </a:lvl1pPr>
            <a:lvl2pPr marL="0" indent="0">
              <a:spcBef>
                <a:spcPts val="0"/>
              </a:spcBef>
              <a:buNone/>
              <a:defRPr sz="1199" cap="none" spc="0" baseline="0"/>
            </a:lvl2pPr>
            <a:lvl3pPr marL="0" indent="0">
              <a:spcBef>
                <a:spcPts val="0"/>
              </a:spcBef>
              <a:buNone/>
              <a:defRPr sz="1199" cap="none" spc="0" baseline="0"/>
            </a:lvl3pPr>
            <a:lvl4pPr marL="0" indent="0">
              <a:spcBef>
                <a:spcPts val="0"/>
              </a:spcBef>
              <a:buNone/>
              <a:defRPr sz="1199" cap="none" spc="0" baseline="0"/>
            </a:lvl4pPr>
            <a:lvl5pPr marL="0" indent="0">
              <a:spcBef>
                <a:spcPts val="0"/>
              </a:spcBef>
              <a:buNone/>
              <a:defRPr sz="1199" cap="none" spc="0" baseline="0"/>
            </a:lvl5pPr>
            <a:lvl6pPr marL="0" indent="0">
              <a:spcBef>
                <a:spcPts val="0"/>
              </a:spcBef>
              <a:buNone/>
              <a:defRPr sz="1199" cap="none" spc="0" baseline="0"/>
            </a:lvl6pPr>
            <a:lvl7pPr marL="0" indent="0">
              <a:spcBef>
                <a:spcPts val="0"/>
              </a:spcBef>
              <a:buNone/>
              <a:defRPr sz="1199" cap="none" spc="0" baseline="0"/>
            </a:lvl7pPr>
            <a:lvl8pPr marL="0" indent="0">
              <a:spcBef>
                <a:spcPts val="0"/>
              </a:spcBef>
              <a:buNone/>
              <a:defRPr sz="1199" cap="none" spc="0" baseline="0"/>
            </a:lvl8pPr>
            <a:lvl9pPr marL="0" indent="0">
              <a:spcBef>
                <a:spcPts val="0"/>
              </a:spcBef>
              <a:buNone/>
              <a:defRPr sz="1199" cap="none" spc="0" baseline="0"/>
            </a:lvl9pPr>
          </a:lstStyle>
          <a:p>
            <a:pPr lvl="0"/>
            <a:r>
              <a:rPr lang="de-DE"/>
              <a:t>Kapitel</a:t>
            </a:r>
          </a:p>
          <a:p>
            <a:pPr lvl="1"/>
            <a:r>
              <a:rPr lang="de-DE"/>
              <a:t>Zweite</a:t>
            </a:r>
          </a:p>
          <a:p>
            <a:pPr lvl="2"/>
            <a:r>
              <a:rPr lang="de-DE"/>
              <a:t>Dritte</a:t>
            </a:r>
          </a:p>
          <a:p>
            <a:pPr lvl="3"/>
            <a:r>
              <a:rPr lang="de-DE"/>
              <a:t>Vierte</a:t>
            </a:r>
          </a:p>
          <a:p>
            <a:pPr lvl="4"/>
            <a:r>
              <a:rPr lang="de-DE"/>
              <a:t>Fünfte</a:t>
            </a:r>
          </a:p>
          <a:p>
            <a:pPr lvl="5"/>
            <a:r>
              <a:rPr lang="de-DE"/>
              <a:t>Sechste</a:t>
            </a:r>
          </a:p>
          <a:p>
            <a:pPr lvl="6"/>
            <a:r>
              <a:rPr lang="de-DE"/>
              <a:t>Siebte</a:t>
            </a:r>
          </a:p>
          <a:p>
            <a:pPr lvl="7"/>
            <a:r>
              <a:rPr lang="de-DE"/>
              <a:t>Achte</a:t>
            </a:r>
          </a:p>
          <a:p>
            <a:pPr lvl="8"/>
            <a:r>
              <a:rPr lang="de-DE"/>
              <a:t>Neunte</a:t>
            </a:r>
          </a:p>
        </p:txBody>
      </p:sp>
      <p:sp>
        <p:nvSpPr>
          <p:cNvPr id="10" name="Text Placeholder 2"/>
          <p:cNvSpPr>
            <a:spLocks noGrp="1"/>
          </p:cNvSpPr>
          <p:nvPr>
            <p:ph type="body" sz="quarter" idx="13" hasCustomPrompt="1"/>
          </p:nvPr>
        </p:nvSpPr>
        <p:spPr bwMode="gray">
          <a:xfrm>
            <a:off x="334435" y="6380644"/>
            <a:ext cx="8065415" cy="216708"/>
          </a:xfrm>
        </p:spPr>
        <p:txBody>
          <a:bodyPr tIns="0" anchor="b">
            <a:noAutofit/>
          </a:bodyPr>
          <a:lstStyle>
            <a:lvl1pPr marL="0" indent="0">
              <a:lnSpc>
                <a:spcPct val="100000"/>
              </a:lnSpc>
              <a:spcBef>
                <a:spcPts val="0"/>
              </a:spcBef>
              <a:buFont typeface="Arial" panose="020B0604020202020204" pitchFamily="34" charset="0"/>
              <a:buNone/>
              <a:defRPr sz="800" spc="0" baseline="0"/>
            </a:lvl1pPr>
            <a:lvl2pPr marL="0" indent="0">
              <a:lnSpc>
                <a:spcPct val="100000"/>
              </a:lnSpc>
              <a:spcBef>
                <a:spcPts val="0"/>
              </a:spcBef>
              <a:buNone/>
              <a:defRPr sz="1099" spc="0" baseline="0"/>
            </a:lvl2pPr>
            <a:lvl3pPr marL="0" indent="0">
              <a:lnSpc>
                <a:spcPct val="100000"/>
              </a:lnSpc>
              <a:spcBef>
                <a:spcPts val="0"/>
              </a:spcBef>
              <a:buNone/>
              <a:defRPr sz="1099" spc="0" baseline="0"/>
            </a:lvl3pPr>
            <a:lvl4pPr marL="0" indent="0">
              <a:lnSpc>
                <a:spcPct val="100000"/>
              </a:lnSpc>
              <a:spcBef>
                <a:spcPts val="0"/>
              </a:spcBef>
              <a:buNone/>
              <a:defRPr sz="1099" spc="0" baseline="0"/>
            </a:lvl4pPr>
            <a:lvl5pPr marL="0" indent="0">
              <a:lnSpc>
                <a:spcPct val="100000"/>
              </a:lnSpc>
              <a:spcBef>
                <a:spcPts val="0"/>
              </a:spcBef>
              <a:buNone/>
              <a:defRPr sz="1099" spc="0" baseline="0"/>
            </a:lvl5pPr>
            <a:lvl6pPr marL="0" indent="0">
              <a:lnSpc>
                <a:spcPct val="100000"/>
              </a:lnSpc>
              <a:spcBef>
                <a:spcPts val="0"/>
              </a:spcBef>
              <a:buNone/>
              <a:defRPr sz="1099" spc="0" baseline="0"/>
            </a:lvl6pPr>
            <a:lvl7pPr marL="0" indent="0">
              <a:lnSpc>
                <a:spcPct val="100000"/>
              </a:lnSpc>
              <a:spcBef>
                <a:spcPts val="0"/>
              </a:spcBef>
              <a:buNone/>
              <a:defRPr sz="1099" spc="0" baseline="0"/>
            </a:lvl7pPr>
            <a:lvl8pPr marL="0" indent="0">
              <a:lnSpc>
                <a:spcPct val="100000"/>
              </a:lnSpc>
              <a:spcBef>
                <a:spcPts val="0"/>
              </a:spcBef>
              <a:buNone/>
              <a:defRPr sz="1099" spc="0" baseline="0"/>
            </a:lvl8pPr>
            <a:lvl9pPr marL="0" indent="0">
              <a:lnSpc>
                <a:spcPct val="100000"/>
              </a:lnSpc>
              <a:spcBef>
                <a:spcPts val="0"/>
              </a:spcBef>
              <a:buNone/>
              <a:defRPr sz="1099" spc="0" baseline="0"/>
            </a:lvl9pPr>
          </a:lstStyle>
          <a:p>
            <a:pPr lvl="0"/>
            <a:r>
              <a:rPr lang="de-DE"/>
              <a:t>Fußnote / Quellenangabe</a:t>
            </a:r>
          </a:p>
        </p:txBody>
      </p:sp>
      <p:cxnSp>
        <p:nvCxnSpPr>
          <p:cNvPr id="8" name="Straight Connector 8">
            <a:extLst>
              <a:ext uri="{FF2B5EF4-FFF2-40B4-BE49-F238E27FC236}">
                <a16:creationId xmlns:a16="http://schemas.microsoft.com/office/drawing/2014/main" id="{FDB88139-B6C7-4FCA-AED3-267F6B3BEF86}"/>
              </a:ext>
            </a:extLst>
          </p:cNvPr>
          <p:cNvCxnSpPr>
            <a:cxnSpLocks/>
          </p:cNvCxnSpPr>
          <p:nvPr userDrawn="1"/>
        </p:nvCxnSpPr>
        <p:spPr>
          <a:xfrm>
            <a:off x="335825" y="6211562"/>
            <a:ext cx="11514003"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Gerade Verbindung 24">
            <a:extLst>
              <a:ext uri="{FF2B5EF4-FFF2-40B4-BE49-F238E27FC236}">
                <a16:creationId xmlns:a16="http://schemas.microsoft.com/office/drawing/2014/main" id="{8D175D72-BBC3-4357-A3F7-E412925642F9}"/>
              </a:ext>
            </a:extLst>
          </p:cNvPr>
          <p:cNvCxnSpPr/>
          <p:nvPr userDrawn="1"/>
        </p:nvCxnSpPr>
        <p:spPr bwMode="gray">
          <a:xfrm>
            <a:off x="337962"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12" name="Gerade Verbindung 25">
            <a:extLst>
              <a:ext uri="{FF2B5EF4-FFF2-40B4-BE49-F238E27FC236}">
                <a16:creationId xmlns:a16="http://schemas.microsoft.com/office/drawing/2014/main" id="{28489B57-3E4D-4BC5-964C-EE7AFA9FF472}"/>
              </a:ext>
            </a:extLst>
          </p:cNvPr>
          <p:cNvCxnSpPr/>
          <p:nvPr userDrawn="1"/>
        </p:nvCxnSpPr>
        <p:spPr bwMode="gray">
          <a:xfrm>
            <a:off x="2785356"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26">
            <a:extLst>
              <a:ext uri="{FF2B5EF4-FFF2-40B4-BE49-F238E27FC236}">
                <a16:creationId xmlns:a16="http://schemas.microsoft.com/office/drawing/2014/main" id="{8737288A-6D78-4434-80C9-189FC3F85CD7}"/>
              </a:ext>
            </a:extLst>
          </p:cNvPr>
          <p:cNvCxnSpPr/>
          <p:nvPr userDrawn="1"/>
        </p:nvCxnSpPr>
        <p:spPr bwMode="gray">
          <a:xfrm>
            <a:off x="3360724"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14" name="Gerade Verbindung 27">
            <a:extLst>
              <a:ext uri="{FF2B5EF4-FFF2-40B4-BE49-F238E27FC236}">
                <a16:creationId xmlns:a16="http://schemas.microsoft.com/office/drawing/2014/main" id="{7EDFE9EA-22C7-40E0-9EF1-F0B6BB771483}"/>
              </a:ext>
            </a:extLst>
          </p:cNvPr>
          <p:cNvCxnSpPr/>
          <p:nvPr userDrawn="1"/>
        </p:nvCxnSpPr>
        <p:spPr bwMode="gray">
          <a:xfrm>
            <a:off x="3792944"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15" name="Gerade Verbindung 28">
            <a:extLst>
              <a:ext uri="{FF2B5EF4-FFF2-40B4-BE49-F238E27FC236}">
                <a16:creationId xmlns:a16="http://schemas.microsoft.com/office/drawing/2014/main" id="{0537D9F0-4D13-4256-A606-0C0DA6010551}"/>
              </a:ext>
            </a:extLst>
          </p:cNvPr>
          <p:cNvCxnSpPr/>
          <p:nvPr userDrawn="1"/>
        </p:nvCxnSpPr>
        <p:spPr bwMode="gray">
          <a:xfrm>
            <a:off x="4368311"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16" name="Gerade Verbindung 29">
            <a:extLst>
              <a:ext uri="{FF2B5EF4-FFF2-40B4-BE49-F238E27FC236}">
                <a16:creationId xmlns:a16="http://schemas.microsoft.com/office/drawing/2014/main" id="{A6CC8138-7152-40A5-9046-7596D8638322}"/>
              </a:ext>
            </a:extLst>
          </p:cNvPr>
          <p:cNvCxnSpPr/>
          <p:nvPr userDrawn="1"/>
        </p:nvCxnSpPr>
        <p:spPr bwMode="gray">
          <a:xfrm>
            <a:off x="5808118"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17" name="Gerade Verbindung 30">
            <a:extLst>
              <a:ext uri="{FF2B5EF4-FFF2-40B4-BE49-F238E27FC236}">
                <a16:creationId xmlns:a16="http://schemas.microsoft.com/office/drawing/2014/main" id="{84C2385F-8C0D-44FC-AB1E-3398AB34C068}"/>
              </a:ext>
            </a:extLst>
          </p:cNvPr>
          <p:cNvCxnSpPr/>
          <p:nvPr userDrawn="1"/>
        </p:nvCxnSpPr>
        <p:spPr bwMode="gray">
          <a:xfrm>
            <a:off x="6383485"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18" name="Gerade Verbindung 31">
            <a:extLst>
              <a:ext uri="{FF2B5EF4-FFF2-40B4-BE49-F238E27FC236}">
                <a16:creationId xmlns:a16="http://schemas.microsoft.com/office/drawing/2014/main" id="{B28438DA-0E63-42A4-BE7D-9BDB68C98E7C}"/>
              </a:ext>
            </a:extLst>
          </p:cNvPr>
          <p:cNvCxnSpPr/>
          <p:nvPr userDrawn="1"/>
        </p:nvCxnSpPr>
        <p:spPr bwMode="gray">
          <a:xfrm>
            <a:off x="7823292"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19" name="Gerade Verbindung 32">
            <a:extLst>
              <a:ext uri="{FF2B5EF4-FFF2-40B4-BE49-F238E27FC236}">
                <a16:creationId xmlns:a16="http://schemas.microsoft.com/office/drawing/2014/main" id="{2D0B3919-FBA6-4C57-A9DA-745469167734}"/>
              </a:ext>
            </a:extLst>
          </p:cNvPr>
          <p:cNvCxnSpPr/>
          <p:nvPr userDrawn="1"/>
        </p:nvCxnSpPr>
        <p:spPr bwMode="gray">
          <a:xfrm>
            <a:off x="8398660"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20" name="Gerade Verbindung 33">
            <a:extLst>
              <a:ext uri="{FF2B5EF4-FFF2-40B4-BE49-F238E27FC236}">
                <a16:creationId xmlns:a16="http://schemas.microsoft.com/office/drawing/2014/main" id="{E2D30DA8-2B36-4789-975F-E8371FE293B7}"/>
              </a:ext>
            </a:extLst>
          </p:cNvPr>
          <p:cNvCxnSpPr/>
          <p:nvPr userDrawn="1"/>
        </p:nvCxnSpPr>
        <p:spPr bwMode="gray">
          <a:xfrm>
            <a:off x="8830880"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21" name="Gerade Verbindung 34">
            <a:extLst>
              <a:ext uri="{FF2B5EF4-FFF2-40B4-BE49-F238E27FC236}">
                <a16:creationId xmlns:a16="http://schemas.microsoft.com/office/drawing/2014/main" id="{3878683C-118C-4060-946E-921894E2F8DD}"/>
              </a:ext>
            </a:extLst>
          </p:cNvPr>
          <p:cNvCxnSpPr/>
          <p:nvPr userDrawn="1"/>
        </p:nvCxnSpPr>
        <p:spPr bwMode="gray">
          <a:xfrm>
            <a:off x="9406247"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22" name="Gerade Verbindung 35">
            <a:extLst>
              <a:ext uri="{FF2B5EF4-FFF2-40B4-BE49-F238E27FC236}">
                <a16:creationId xmlns:a16="http://schemas.microsoft.com/office/drawing/2014/main" id="{497221CB-1968-4109-B159-70471B8381F0}"/>
              </a:ext>
            </a:extLst>
          </p:cNvPr>
          <p:cNvCxnSpPr/>
          <p:nvPr userDrawn="1"/>
        </p:nvCxnSpPr>
        <p:spPr bwMode="gray">
          <a:xfrm>
            <a:off x="11853641"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23" name="Gerader Verbinder 22">
            <a:extLst>
              <a:ext uri="{FF2B5EF4-FFF2-40B4-BE49-F238E27FC236}">
                <a16:creationId xmlns:a16="http://schemas.microsoft.com/office/drawing/2014/main" id="{7B67EE0A-6A49-4578-991E-B744CCD78109}"/>
              </a:ext>
            </a:extLst>
          </p:cNvPr>
          <p:cNvCxnSpPr/>
          <p:nvPr userDrawn="1"/>
        </p:nvCxnSpPr>
        <p:spPr>
          <a:xfrm>
            <a:off x="334789"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Gerader Verbinder 36">
            <a:extLst>
              <a:ext uri="{FF2B5EF4-FFF2-40B4-BE49-F238E27FC236}">
                <a16:creationId xmlns:a16="http://schemas.microsoft.com/office/drawing/2014/main" id="{43F2DBDE-2680-40A2-85F1-887A7B94C102}"/>
              </a:ext>
            </a:extLst>
          </p:cNvPr>
          <p:cNvCxnSpPr/>
          <p:nvPr userDrawn="1"/>
        </p:nvCxnSpPr>
        <p:spPr>
          <a:xfrm>
            <a:off x="3789770"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5" name="Gerader Verbinder 37">
            <a:extLst>
              <a:ext uri="{FF2B5EF4-FFF2-40B4-BE49-F238E27FC236}">
                <a16:creationId xmlns:a16="http://schemas.microsoft.com/office/drawing/2014/main" id="{8DF2041D-BF08-4568-9054-C624CD2CADBF}"/>
              </a:ext>
            </a:extLst>
          </p:cNvPr>
          <p:cNvCxnSpPr/>
          <p:nvPr userDrawn="1"/>
        </p:nvCxnSpPr>
        <p:spPr>
          <a:xfrm>
            <a:off x="4365534"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6" name="Gerader Verbinder 41">
            <a:extLst>
              <a:ext uri="{FF2B5EF4-FFF2-40B4-BE49-F238E27FC236}">
                <a16:creationId xmlns:a16="http://schemas.microsoft.com/office/drawing/2014/main" id="{8807BB7F-44B7-42DA-99E0-9C7749ACF8C8}"/>
              </a:ext>
            </a:extLst>
          </p:cNvPr>
          <p:cNvCxnSpPr/>
          <p:nvPr userDrawn="1"/>
        </p:nvCxnSpPr>
        <p:spPr>
          <a:xfrm>
            <a:off x="5804945"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7" name="Gerader Verbinder 42">
            <a:extLst>
              <a:ext uri="{FF2B5EF4-FFF2-40B4-BE49-F238E27FC236}">
                <a16:creationId xmlns:a16="http://schemas.microsoft.com/office/drawing/2014/main" id="{5A301DEB-9358-41F4-BA4C-DA38AF603383}"/>
              </a:ext>
            </a:extLst>
          </p:cNvPr>
          <p:cNvCxnSpPr/>
          <p:nvPr userDrawn="1"/>
        </p:nvCxnSpPr>
        <p:spPr>
          <a:xfrm>
            <a:off x="6380709"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8" name="Gerader Verbinder 43">
            <a:extLst>
              <a:ext uri="{FF2B5EF4-FFF2-40B4-BE49-F238E27FC236}">
                <a16:creationId xmlns:a16="http://schemas.microsoft.com/office/drawing/2014/main" id="{D621F8CF-A5E7-4D86-9F8B-B47B9E1623A9}"/>
              </a:ext>
            </a:extLst>
          </p:cNvPr>
          <p:cNvCxnSpPr/>
          <p:nvPr userDrawn="1"/>
        </p:nvCxnSpPr>
        <p:spPr>
          <a:xfrm>
            <a:off x="7820119"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9" name="Gerader Verbinder 44">
            <a:extLst>
              <a:ext uri="{FF2B5EF4-FFF2-40B4-BE49-F238E27FC236}">
                <a16:creationId xmlns:a16="http://schemas.microsoft.com/office/drawing/2014/main" id="{FD2AA740-9B06-420C-BCA0-6E912A1A8E24}"/>
              </a:ext>
            </a:extLst>
          </p:cNvPr>
          <p:cNvCxnSpPr/>
          <p:nvPr userDrawn="1"/>
        </p:nvCxnSpPr>
        <p:spPr>
          <a:xfrm>
            <a:off x="8395883"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Gerader Verbinder 47">
            <a:extLst>
              <a:ext uri="{FF2B5EF4-FFF2-40B4-BE49-F238E27FC236}">
                <a16:creationId xmlns:a16="http://schemas.microsoft.com/office/drawing/2014/main" id="{C61D88F5-B3CE-44B0-B9DF-5E1904A84180}"/>
              </a:ext>
            </a:extLst>
          </p:cNvPr>
          <p:cNvCxnSpPr/>
          <p:nvPr userDrawn="1"/>
        </p:nvCxnSpPr>
        <p:spPr>
          <a:xfrm>
            <a:off x="11850468"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Gerader Verbinder 45">
            <a:extLst>
              <a:ext uri="{FF2B5EF4-FFF2-40B4-BE49-F238E27FC236}">
                <a16:creationId xmlns:a16="http://schemas.microsoft.com/office/drawing/2014/main" id="{23B4A06D-722D-4F89-AD6A-C7ECBBF57EB3}"/>
              </a:ext>
            </a:extLst>
          </p:cNvPr>
          <p:cNvCxnSpPr>
            <a:cxnSpLocks/>
          </p:cNvCxnSpPr>
          <p:nvPr userDrawn="1"/>
        </p:nvCxnSpPr>
        <p:spPr>
          <a:xfrm rot="5400000">
            <a:off x="-132627" y="1376467"/>
            <a:ext cx="0" cy="7196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Gerader Verbinder 46">
            <a:extLst>
              <a:ext uri="{FF2B5EF4-FFF2-40B4-BE49-F238E27FC236}">
                <a16:creationId xmlns:a16="http://schemas.microsoft.com/office/drawing/2014/main" id="{4985D79D-004A-4CA4-8E72-D1AF66BEA463}"/>
              </a:ext>
            </a:extLst>
          </p:cNvPr>
          <p:cNvCxnSpPr>
            <a:cxnSpLocks/>
          </p:cNvCxnSpPr>
          <p:nvPr userDrawn="1"/>
        </p:nvCxnSpPr>
        <p:spPr>
          <a:xfrm rot="5400000">
            <a:off x="-132619" y="6055904"/>
            <a:ext cx="0" cy="7196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95077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Zitate">
    <p:spTree>
      <p:nvGrpSpPr>
        <p:cNvPr id="1" name=""/>
        <p:cNvGrpSpPr/>
        <p:nvPr/>
      </p:nvGrpSpPr>
      <p:grpSpPr>
        <a:xfrm>
          <a:off x="0" y="0"/>
          <a:ext cx="0" cy="0"/>
          <a:chOff x="0" y="0"/>
          <a:chExt cx="0" cy="0"/>
        </a:xfrm>
      </p:grpSpPr>
      <p:sp>
        <p:nvSpPr>
          <p:cNvPr id="6" name="Foliennummernplatzhalter 5"/>
          <p:cNvSpPr>
            <a:spLocks noGrp="1"/>
          </p:cNvSpPr>
          <p:nvPr>
            <p:ph type="sldNum" sz="quarter" idx="11"/>
          </p:nvPr>
        </p:nvSpPr>
        <p:spPr bwMode="gray"/>
        <p:txBody>
          <a:bodyPr/>
          <a:lstStyle/>
          <a:p>
            <a:fld id="{F54F1103-55D5-406B-994D-438AB4391C46}" type="slidenum">
              <a:rPr lang="de-DE" smtClean="0"/>
              <a:pPr/>
              <a:t>‹Nr.›</a:t>
            </a:fld>
            <a:endParaRPr lang="de-DE"/>
          </a:p>
        </p:txBody>
      </p:sp>
      <p:sp>
        <p:nvSpPr>
          <p:cNvPr id="17" name="Text Placeholder 16"/>
          <p:cNvSpPr>
            <a:spLocks noGrp="1"/>
          </p:cNvSpPr>
          <p:nvPr>
            <p:ph type="body" sz="quarter" idx="14" hasCustomPrompt="1"/>
          </p:nvPr>
        </p:nvSpPr>
        <p:spPr bwMode="gray">
          <a:xfrm>
            <a:off x="338831" y="1412548"/>
            <a:ext cx="4029282" cy="4680454"/>
          </a:xfrm>
          <a:prstGeom prst="rect">
            <a:avLst/>
          </a:prstGeom>
          <a:solidFill>
            <a:schemeClr val="bg2"/>
          </a:solidFill>
          <a:ln w="3175">
            <a:solidFill>
              <a:schemeClr val="bg2"/>
            </a:solidFill>
          </a:ln>
        </p:spPr>
        <p:txBody>
          <a:bodyPr lIns="180000" tIns="792000" rIns="180000"/>
          <a:lstStyle>
            <a:lvl1pPr marL="0" indent="0">
              <a:buFont typeface="Arial" panose="020B0604020202020204" pitchFamily="34" charset="0"/>
              <a:buNone/>
              <a:defRPr sz="1799" spc="0" baseline="0"/>
            </a:lvl1pPr>
            <a:lvl2pPr marL="0" indent="0">
              <a:buNone/>
              <a:defRPr sz="1799" spc="0" baseline="0"/>
            </a:lvl2pPr>
            <a:lvl3pPr marL="0" indent="0">
              <a:buNone/>
              <a:defRPr sz="1799" spc="0" baseline="0"/>
            </a:lvl3pPr>
            <a:lvl4pPr marL="0" indent="0">
              <a:buNone/>
              <a:defRPr sz="1799" spc="0" baseline="0"/>
            </a:lvl4pPr>
            <a:lvl5pPr marL="0" indent="0">
              <a:buNone/>
              <a:defRPr sz="1799" spc="0" baseline="0"/>
            </a:lvl5pPr>
            <a:lvl6pPr marL="0" indent="0">
              <a:buNone/>
              <a:defRPr sz="1799" spc="0" baseline="0"/>
            </a:lvl6pPr>
            <a:lvl7pPr marL="0" indent="0">
              <a:buNone/>
              <a:defRPr sz="1799" spc="0" baseline="0"/>
            </a:lvl7pPr>
            <a:lvl8pPr marL="0" indent="0">
              <a:buNone/>
              <a:defRPr sz="1799" spc="0" baseline="0"/>
            </a:lvl8pPr>
            <a:lvl9pPr marL="0" indent="0">
              <a:buNone/>
              <a:defRPr sz="1799" spc="0" baseline="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a:p>
            <a:pPr lvl="5"/>
            <a:r>
              <a:rPr lang="de-DE"/>
              <a:t>6</a:t>
            </a:r>
          </a:p>
          <a:p>
            <a:pPr lvl="6"/>
            <a:r>
              <a:rPr lang="de-DE"/>
              <a:t>7</a:t>
            </a:r>
          </a:p>
          <a:p>
            <a:pPr lvl="7"/>
            <a:r>
              <a:rPr lang="de-DE"/>
              <a:t>8</a:t>
            </a:r>
          </a:p>
          <a:p>
            <a:pPr lvl="8"/>
            <a:r>
              <a:rPr lang="de-DE"/>
              <a:t>9</a:t>
            </a:r>
          </a:p>
        </p:txBody>
      </p:sp>
      <p:sp>
        <p:nvSpPr>
          <p:cNvPr id="18" name="Text Placeholder 16"/>
          <p:cNvSpPr>
            <a:spLocks noGrp="1"/>
          </p:cNvSpPr>
          <p:nvPr>
            <p:ph type="body" sz="quarter" idx="15" hasCustomPrompt="1"/>
          </p:nvPr>
        </p:nvSpPr>
        <p:spPr bwMode="gray">
          <a:xfrm>
            <a:off x="7823888" y="1412548"/>
            <a:ext cx="4029753" cy="4680454"/>
          </a:xfrm>
          <a:prstGeom prst="rect">
            <a:avLst/>
          </a:prstGeom>
          <a:solidFill>
            <a:schemeClr val="bg2"/>
          </a:solidFill>
          <a:ln w="3175">
            <a:solidFill>
              <a:schemeClr val="bg2"/>
            </a:solidFill>
          </a:ln>
        </p:spPr>
        <p:txBody>
          <a:bodyPr lIns="180000" tIns="792000" rIns="180000"/>
          <a:lstStyle>
            <a:lvl1pPr marL="0" indent="0">
              <a:buFont typeface="Arial" panose="020B0604020202020204" pitchFamily="34" charset="0"/>
              <a:buNone/>
              <a:defRPr sz="1799" spc="0" baseline="0"/>
            </a:lvl1pPr>
            <a:lvl2pPr marL="0" indent="0">
              <a:buNone/>
              <a:defRPr sz="1799" spc="0" baseline="0"/>
            </a:lvl2pPr>
            <a:lvl3pPr marL="0" indent="0">
              <a:buNone/>
              <a:defRPr sz="1799" spc="0" baseline="0"/>
            </a:lvl3pPr>
            <a:lvl4pPr marL="0" indent="0">
              <a:buNone/>
              <a:defRPr sz="1799" spc="0" baseline="0"/>
            </a:lvl4pPr>
            <a:lvl5pPr marL="0" indent="0">
              <a:buNone/>
              <a:defRPr sz="1799" spc="0" baseline="0"/>
            </a:lvl5pPr>
            <a:lvl6pPr marL="0" indent="0">
              <a:buNone/>
              <a:defRPr sz="1799" spc="0" baseline="0"/>
            </a:lvl6pPr>
            <a:lvl7pPr marL="0" indent="0">
              <a:buNone/>
              <a:defRPr sz="1799" spc="0" baseline="0"/>
            </a:lvl7pPr>
            <a:lvl8pPr marL="0" indent="0">
              <a:buNone/>
              <a:defRPr sz="1799" spc="0" baseline="0"/>
            </a:lvl8pPr>
            <a:lvl9pPr marL="0" indent="0">
              <a:buNone/>
              <a:defRPr sz="1799" spc="0" baseline="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a:p>
            <a:pPr lvl="5"/>
            <a:r>
              <a:rPr lang="de-DE"/>
              <a:t>6</a:t>
            </a:r>
          </a:p>
          <a:p>
            <a:pPr lvl="6"/>
            <a:r>
              <a:rPr lang="de-DE"/>
              <a:t>7</a:t>
            </a:r>
          </a:p>
          <a:p>
            <a:pPr lvl="7"/>
            <a:r>
              <a:rPr lang="de-DE"/>
              <a:t>8</a:t>
            </a:r>
          </a:p>
          <a:p>
            <a:pPr lvl="8"/>
            <a:r>
              <a:rPr lang="de-DE"/>
              <a:t>9</a:t>
            </a:r>
          </a:p>
        </p:txBody>
      </p:sp>
      <p:sp>
        <p:nvSpPr>
          <p:cNvPr id="20" name="Text Placeholder 19"/>
          <p:cNvSpPr>
            <a:spLocks noGrp="1"/>
          </p:cNvSpPr>
          <p:nvPr>
            <p:ph type="body" sz="quarter" idx="16" hasCustomPrompt="1"/>
          </p:nvPr>
        </p:nvSpPr>
        <p:spPr bwMode="gray">
          <a:xfrm>
            <a:off x="550622" y="1629217"/>
            <a:ext cx="431775" cy="345520"/>
          </a:xfrm>
          <a:blipFill dpi="0" rotWithShape="1">
            <a:blip r:embed="rId2">
              <a:extLst>
                <a:ext uri="{28A0092B-C50C-407E-A947-70E740481C1C}">
                  <a14:useLocalDpi xmlns:a14="http://schemas.microsoft.com/office/drawing/2010/main" val="0"/>
                </a:ext>
              </a:extLst>
            </a:blip>
            <a:srcRect/>
            <a:stretch>
              <a:fillRect/>
            </a:stretch>
          </a:blipFill>
          <a:ln>
            <a:noFill/>
          </a:ln>
        </p:spPr>
        <p:txBody>
          <a:bodyPr/>
          <a:lstStyle>
            <a:lvl1pPr>
              <a:defRPr/>
            </a:lvl1pPr>
          </a:lstStyle>
          <a:p>
            <a:pPr lvl="0"/>
            <a:r>
              <a:rPr lang="de-DE"/>
              <a:t> </a:t>
            </a:r>
          </a:p>
        </p:txBody>
      </p:sp>
      <p:sp>
        <p:nvSpPr>
          <p:cNvPr id="21" name="Text Placeholder 19"/>
          <p:cNvSpPr>
            <a:spLocks noGrp="1"/>
          </p:cNvSpPr>
          <p:nvPr>
            <p:ph type="body" sz="quarter" idx="17" hasCustomPrompt="1"/>
          </p:nvPr>
        </p:nvSpPr>
        <p:spPr bwMode="gray">
          <a:xfrm>
            <a:off x="8039252" y="1629217"/>
            <a:ext cx="431775" cy="345520"/>
          </a:xfrm>
          <a:blipFill dpi="0" rotWithShape="1">
            <a:blip r:embed="rId2">
              <a:extLst>
                <a:ext uri="{28A0092B-C50C-407E-A947-70E740481C1C}">
                  <a14:useLocalDpi xmlns:a14="http://schemas.microsoft.com/office/drawing/2010/main" val="0"/>
                </a:ext>
              </a:extLst>
            </a:blip>
            <a:srcRect/>
            <a:stretch>
              <a:fillRect/>
            </a:stretch>
          </a:blipFill>
          <a:ln>
            <a:noFill/>
          </a:ln>
        </p:spPr>
        <p:txBody>
          <a:bodyPr/>
          <a:lstStyle>
            <a:lvl1pPr>
              <a:defRPr/>
            </a:lvl1pPr>
          </a:lstStyle>
          <a:p>
            <a:pPr lvl="0"/>
            <a:r>
              <a:rPr lang="de-DE"/>
              <a:t> </a:t>
            </a:r>
          </a:p>
        </p:txBody>
      </p:sp>
      <p:sp>
        <p:nvSpPr>
          <p:cNvPr id="24" name="Text Placeholder 22"/>
          <p:cNvSpPr>
            <a:spLocks noGrp="1"/>
          </p:cNvSpPr>
          <p:nvPr>
            <p:ph type="body" sz="quarter" idx="18" hasCustomPrompt="1"/>
          </p:nvPr>
        </p:nvSpPr>
        <p:spPr bwMode="gray">
          <a:xfrm>
            <a:off x="4728560" y="1412549"/>
            <a:ext cx="2734880" cy="4680453"/>
          </a:xfrm>
          <a:prstGeom prst="rect">
            <a:avLst/>
          </a:prstGeom>
          <a:ln w="6350" cmpd="sng">
            <a:noFill/>
          </a:ln>
          <a:effectLst/>
        </p:spPr>
        <p:style>
          <a:lnRef idx="2">
            <a:schemeClr val="accent1"/>
          </a:lnRef>
          <a:fillRef idx="0">
            <a:schemeClr val="accent1"/>
          </a:fillRef>
          <a:effectRef idx="1">
            <a:schemeClr val="accent1"/>
          </a:effectRef>
          <a:fontRef idx="minor">
            <a:schemeClr val="tx1"/>
          </a:fontRef>
        </p:style>
        <p:txBody>
          <a:bodyPr vert="horz" lIns="0" tIns="0" anchor="ctr" anchorCtr="0"/>
          <a:lstStyle>
            <a:lvl1pPr marL="0" indent="0" algn="ctr">
              <a:spcBef>
                <a:spcPts val="800"/>
              </a:spcBef>
              <a:buFont typeface="Arial" panose="020B0604020202020204" pitchFamily="34" charset="0"/>
              <a:buNone/>
              <a:defRPr sz="1599" spc="0" baseline="0">
                <a:solidFill>
                  <a:schemeClr val="accent1"/>
                </a:solidFill>
              </a:defRPr>
            </a:lvl1pPr>
            <a:lvl2pPr marL="0" indent="0" algn="ctr">
              <a:spcBef>
                <a:spcPts val="800"/>
              </a:spcBef>
              <a:buNone/>
              <a:defRPr sz="1599" spc="0" baseline="0">
                <a:solidFill>
                  <a:schemeClr val="accent1"/>
                </a:solidFill>
              </a:defRPr>
            </a:lvl2pPr>
            <a:lvl3pPr marL="0" indent="0" algn="ctr">
              <a:spcBef>
                <a:spcPts val="800"/>
              </a:spcBef>
              <a:buNone/>
              <a:defRPr sz="1599" spc="0" baseline="0">
                <a:solidFill>
                  <a:schemeClr val="accent1"/>
                </a:solidFill>
              </a:defRPr>
            </a:lvl3pPr>
            <a:lvl4pPr marL="0" indent="0" algn="ctr">
              <a:spcBef>
                <a:spcPts val="800"/>
              </a:spcBef>
              <a:buNone/>
              <a:defRPr sz="1599" spc="0" baseline="0">
                <a:solidFill>
                  <a:schemeClr val="accent1"/>
                </a:solidFill>
              </a:defRPr>
            </a:lvl4pPr>
            <a:lvl5pPr marL="0" indent="0" algn="ctr">
              <a:spcBef>
                <a:spcPts val="800"/>
              </a:spcBef>
              <a:buNone/>
              <a:defRPr sz="1599" spc="0" baseline="0">
                <a:solidFill>
                  <a:schemeClr val="accent1"/>
                </a:solidFill>
              </a:defRPr>
            </a:lvl5pPr>
            <a:lvl6pPr marL="0" indent="0" algn="ctr">
              <a:spcBef>
                <a:spcPts val="800"/>
              </a:spcBef>
              <a:buNone/>
              <a:defRPr sz="1599" spc="0" baseline="0">
                <a:solidFill>
                  <a:schemeClr val="accent1"/>
                </a:solidFill>
              </a:defRPr>
            </a:lvl6pPr>
            <a:lvl7pPr marL="0" indent="0" algn="ctr">
              <a:spcBef>
                <a:spcPts val="800"/>
              </a:spcBef>
              <a:buNone/>
              <a:defRPr sz="1599" spc="0" baseline="0">
                <a:solidFill>
                  <a:schemeClr val="accent1"/>
                </a:solidFill>
              </a:defRPr>
            </a:lvl7pPr>
            <a:lvl8pPr marL="0" indent="0" algn="ctr">
              <a:spcBef>
                <a:spcPts val="800"/>
              </a:spcBef>
              <a:buNone/>
              <a:defRPr sz="1599" spc="0" baseline="0">
                <a:solidFill>
                  <a:schemeClr val="accent1"/>
                </a:solidFill>
              </a:defRPr>
            </a:lvl8pPr>
            <a:lvl9pPr marL="0" indent="0" algn="ctr">
              <a:spcBef>
                <a:spcPts val="800"/>
              </a:spcBef>
              <a:buNone/>
              <a:defRPr sz="1599" spc="0" baseline="0">
                <a:solidFill>
                  <a:schemeClr val="accent1"/>
                </a:solidFill>
              </a:defRPr>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a:p>
            <a:pPr lvl="5"/>
            <a:r>
              <a:rPr lang="de-DE"/>
              <a:t>6</a:t>
            </a:r>
          </a:p>
          <a:p>
            <a:pPr lvl="6"/>
            <a:r>
              <a:rPr lang="de-DE"/>
              <a:t>7</a:t>
            </a:r>
          </a:p>
          <a:p>
            <a:pPr lvl="7"/>
            <a:r>
              <a:rPr lang="de-DE"/>
              <a:t>8</a:t>
            </a:r>
          </a:p>
          <a:p>
            <a:pPr lvl="8"/>
            <a:r>
              <a:rPr lang="de-DE"/>
              <a:t>9</a:t>
            </a:r>
          </a:p>
        </p:txBody>
      </p:sp>
      <p:sp>
        <p:nvSpPr>
          <p:cNvPr id="13" name="Text Placeholder 2"/>
          <p:cNvSpPr>
            <a:spLocks noGrp="1"/>
          </p:cNvSpPr>
          <p:nvPr>
            <p:ph type="body" sz="quarter" idx="19" hasCustomPrompt="1"/>
          </p:nvPr>
        </p:nvSpPr>
        <p:spPr>
          <a:xfrm>
            <a:off x="335360" y="189390"/>
            <a:ext cx="8059802" cy="215950"/>
          </a:xfrm>
          <a:ln w="3175">
            <a:solidFill>
              <a:schemeClr val="bg1"/>
            </a:solidFill>
          </a:ln>
        </p:spPr>
        <p:txBody>
          <a:bodyPr tIns="24008" anchor="b"/>
          <a:lstStyle>
            <a:lvl1pPr marL="0" indent="0">
              <a:spcBef>
                <a:spcPts val="0"/>
              </a:spcBef>
              <a:buFont typeface="Arial" panose="020B0604020202020204" pitchFamily="34" charset="0"/>
              <a:buNone/>
              <a:defRPr sz="1199" cap="none" spc="0" baseline="0"/>
            </a:lvl1pPr>
            <a:lvl2pPr marL="0" indent="0">
              <a:spcBef>
                <a:spcPts val="0"/>
              </a:spcBef>
              <a:buNone/>
              <a:defRPr sz="1199" cap="none" spc="0" baseline="0"/>
            </a:lvl2pPr>
            <a:lvl3pPr marL="0" indent="0">
              <a:spcBef>
                <a:spcPts val="0"/>
              </a:spcBef>
              <a:buNone/>
              <a:defRPr sz="1199" cap="none" spc="0" baseline="0"/>
            </a:lvl3pPr>
            <a:lvl4pPr marL="0" indent="0">
              <a:spcBef>
                <a:spcPts val="0"/>
              </a:spcBef>
              <a:buNone/>
              <a:defRPr sz="1199" cap="none" spc="0" baseline="0"/>
            </a:lvl4pPr>
            <a:lvl5pPr marL="0" indent="0">
              <a:spcBef>
                <a:spcPts val="0"/>
              </a:spcBef>
              <a:buNone/>
              <a:defRPr sz="1199" cap="none" spc="0" baseline="0"/>
            </a:lvl5pPr>
            <a:lvl6pPr marL="0" indent="0">
              <a:spcBef>
                <a:spcPts val="0"/>
              </a:spcBef>
              <a:buNone/>
              <a:defRPr sz="1199" cap="none" spc="0" baseline="0"/>
            </a:lvl6pPr>
            <a:lvl7pPr marL="0" indent="0">
              <a:spcBef>
                <a:spcPts val="0"/>
              </a:spcBef>
              <a:buNone/>
              <a:defRPr sz="1199" cap="none" spc="0" baseline="0"/>
            </a:lvl7pPr>
            <a:lvl8pPr marL="0" indent="0">
              <a:spcBef>
                <a:spcPts val="0"/>
              </a:spcBef>
              <a:buNone/>
              <a:defRPr sz="1199" cap="none" spc="0" baseline="0"/>
            </a:lvl8pPr>
            <a:lvl9pPr marL="0" indent="0">
              <a:spcBef>
                <a:spcPts val="0"/>
              </a:spcBef>
              <a:buNone/>
              <a:defRPr sz="1199" cap="none" spc="0" baseline="0"/>
            </a:lvl9pPr>
          </a:lstStyle>
          <a:p>
            <a:pPr lvl="0"/>
            <a:r>
              <a:rPr lang="de-DE"/>
              <a:t>Kapitel</a:t>
            </a:r>
          </a:p>
          <a:p>
            <a:pPr lvl="1"/>
            <a:r>
              <a:rPr lang="de-DE"/>
              <a:t>Zweite</a:t>
            </a:r>
          </a:p>
          <a:p>
            <a:pPr lvl="2"/>
            <a:r>
              <a:rPr lang="de-DE"/>
              <a:t>Dritte</a:t>
            </a:r>
          </a:p>
          <a:p>
            <a:pPr lvl="3"/>
            <a:r>
              <a:rPr lang="de-DE"/>
              <a:t>Vierte</a:t>
            </a:r>
          </a:p>
          <a:p>
            <a:pPr lvl="4"/>
            <a:r>
              <a:rPr lang="de-DE"/>
              <a:t>Fünfte</a:t>
            </a:r>
          </a:p>
          <a:p>
            <a:pPr lvl="5"/>
            <a:r>
              <a:rPr lang="de-DE"/>
              <a:t>Sechste</a:t>
            </a:r>
          </a:p>
          <a:p>
            <a:pPr lvl="6"/>
            <a:r>
              <a:rPr lang="de-DE"/>
              <a:t>Siebte</a:t>
            </a:r>
          </a:p>
          <a:p>
            <a:pPr lvl="7"/>
            <a:r>
              <a:rPr lang="de-DE"/>
              <a:t>Achte</a:t>
            </a:r>
          </a:p>
          <a:p>
            <a:pPr lvl="8"/>
            <a:r>
              <a:rPr lang="de-DE"/>
              <a:t>Neunte</a:t>
            </a:r>
          </a:p>
        </p:txBody>
      </p:sp>
      <p:sp>
        <p:nvSpPr>
          <p:cNvPr id="14" name="Text Placeholder 2"/>
          <p:cNvSpPr>
            <a:spLocks noGrp="1"/>
          </p:cNvSpPr>
          <p:nvPr>
            <p:ph type="body" sz="quarter" idx="13" hasCustomPrompt="1"/>
          </p:nvPr>
        </p:nvSpPr>
        <p:spPr bwMode="gray">
          <a:xfrm>
            <a:off x="334435" y="6380644"/>
            <a:ext cx="8065415" cy="216708"/>
          </a:xfrm>
        </p:spPr>
        <p:txBody>
          <a:bodyPr tIns="0" anchor="b">
            <a:noAutofit/>
          </a:bodyPr>
          <a:lstStyle>
            <a:lvl1pPr marL="0" indent="0">
              <a:lnSpc>
                <a:spcPct val="100000"/>
              </a:lnSpc>
              <a:spcBef>
                <a:spcPts val="0"/>
              </a:spcBef>
              <a:buFont typeface="Arial" panose="020B0604020202020204" pitchFamily="34" charset="0"/>
              <a:buNone/>
              <a:defRPr sz="800" spc="0" baseline="0"/>
            </a:lvl1pPr>
            <a:lvl2pPr marL="0" indent="0">
              <a:lnSpc>
                <a:spcPct val="100000"/>
              </a:lnSpc>
              <a:spcBef>
                <a:spcPts val="0"/>
              </a:spcBef>
              <a:buNone/>
              <a:defRPr sz="1099" spc="0" baseline="0"/>
            </a:lvl2pPr>
            <a:lvl3pPr marL="0" indent="0">
              <a:lnSpc>
                <a:spcPct val="100000"/>
              </a:lnSpc>
              <a:spcBef>
                <a:spcPts val="0"/>
              </a:spcBef>
              <a:buNone/>
              <a:defRPr sz="1099" spc="0" baseline="0"/>
            </a:lvl3pPr>
            <a:lvl4pPr marL="0" indent="0">
              <a:lnSpc>
                <a:spcPct val="100000"/>
              </a:lnSpc>
              <a:spcBef>
                <a:spcPts val="0"/>
              </a:spcBef>
              <a:buNone/>
              <a:defRPr sz="1099" spc="0" baseline="0"/>
            </a:lvl4pPr>
            <a:lvl5pPr marL="0" indent="0">
              <a:lnSpc>
                <a:spcPct val="100000"/>
              </a:lnSpc>
              <a:spcBef>
                <a:spcPts val="0"/>
              </a:spcBef>
              <a:buNone/>
              <a:defRPr sz="1099" spc="0" baseline="0"/>
            </a:lvl5pPr>
            <a:lvl6pPr marL="0" indent="0">
              <a:lnSpc>
                <a:spcPct val="100000"/>
              </a:lnSpc>
              <a:spcBef>
                <a:spcPts val="0"/>
              </a:spcBef>
              <a:buNone/>
              <a:defRPr sz="1099" spc="0" baseline="0"/>
            </a:lvl6pPr>
            <a:lvl7pPr marL="0" indent="0">
              <a:lnSpc>
                <a:spcPct val="100000"/>
              </a:lnSpc>
              <a:spcBef>
                <a:spcPts val="0"/>
              </a:spcBef>
              <a:buNone/>
              <a:defRPr sz="1099" spc="0" baseline="0"/>
            </a:lvl7pPr>
            <a:lvl8pPr marL="0" indent="0">
              <a:lnSpc>
                <a:spcPct val="100000"/>
              </a:lnSpc>
              <a:spcBef>
                <a:spcPts val="0"/>
              </a:spcBef>
              <a:buNone/>
              <a:defRPr sz="1099" spc="0" baseline="0"/>
            </a:lvl8pPr>
            <a:lvl9pPr marL="0" indent="0">
              <a:lnSpc>
                <a:spcPct val="100000"/>
              </a:lnSpc>
              <a:spcBef>
                <a:spcPts val="0"/>
              </a:spcBef>
              <a:buNone/>
              <a:defRPr sz="1099" spc="0" baseline="0"/>
            </a:lvl9pPr>
          </a:lstStyle>
          <a:p>
            <a:pPr lvl="0"/>
            <a:r>
              <a:rPr lang="de-DE"/>
              <a:t>Fußnote / Quellenangabe</a:t>
            </a:r>
          </a:p>
        </p:txBody>
      </p:sp>
      <p:sp>
        <p:nvSpPr>
          <p:cNvPr id="3" name="Titel 2">
            <a:extLst>
              <a:ext uri="{FF2B5EF4-FFF2-40B4-BE49-F238E27FC236}">
                <a16:creationId xmlns:a16="http://schemas.microsoft.com/office/drawing/2014/main" id="{163F2FC4-54C7-4CC0-A9BC-41E5031470CF}"/>
              </a:ext>
            </a:extLst>
          </p:cNvPr>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14181629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Zitat">
    <p:spTree>
      <p:nvGrpSpPr>
        <p:cNvPr id="1" name=""/>
        <p:cNvGrpSpPr/>
        <p:nvPr/>
      </p:nvGrpSpPr>
      <p:grpSpPr>
        <a:xfrm>
          <a:off x="0" y="0"/>
          <a:ext cx="0" cy="0"/>
          <a:chOff x="0" y="0"/>
          <a:chExt cx="0" cy="0"/>
        </a:xfrm>
      </p:grpSpPr>
      <p:sp>
        <p:nvSpPr>
          <p:cNvPr id="11" name="Rectangle 7">
            <a:extLst>
              <a:ext uri="{FF2B5EF4-FFF2-40B4-BE49-F238E27FC236}">
                <a16:creationId xmlns:a16="http://schemas.microsoft.com/office/drawing/2014/main" id="{E34E894A-B390-4D98-8B39-2EB0A976A2E0}"/>
              </a:ext>
            </a:extLst>
          </p:cNvPr>
          <p:cNvSpPr/>
          <p:nvPr userDrawn="1"/>
        </p:nvSpPr>
        <p:spPr>
          <a:xfrm>
            <a:off x="2161612" y="1823578"/>
            <a:ext cx="4605601" cy="46069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l"/>
            <a:endParaRPr lang="de-DE" sz="1332">
              <a:solidFill>
                <a:schemeClr val="bg1"/>
              </a:solidFill>
            </a:endParaRPr>
          </a:p>
        </p:txBody>
      </p:sp>
      <p:sp>
        <p:nvSpPr>
          <p:cNvPr id="17" name="Text Placeholder 16"/>
          <p:cNvSpPr>
            <a:spLocks noGrp="1"/>
          </p:cNvSpPr>
          <p:nvPr>
            <p:ph type="body" sz="quarter" idx="14" hasCustomPrompt="1"/>
          </p:nvPr>
        </p:nvSpPr>
        <p:spPr bwMode="gray">
          <a:xfrm>
            <a:off x="2362581" y="5660779"/>
            <a:ext cx="4174290" cy="431900"/>
          </a:xfrm>
          <a:prstGeom prst="rect">
            <a:avLst/>
          </a:prstGeom>
          <a:noFill/>
          <a:ln w="3175">
            <a:noFill/>
          </a:ln>
        </p:spPr>
        <p:txBody>
          <a:bodyPr lIns="0" tIns="0" rIns="0" anchor="b"/>
          <a:lstStyle>
            <a:lvl1pPr marL="0" indent="0" algn="r">
              <a:buFont typeface="Arial" panose="020B0604020202020204" pitchFamily="34" charset="0"/>
              <a:buNone/>
              <a:defRPr sz="1799" spc="0" baseline="0"/>
            </a:lvl1pPr>
            <a:lvl2pPr marL="0" indent="0" algn="r">
              <a:buNone/>
              <a:defRPr sz="1799" spc="0" baseline="0"/>
            </a:lvl2pPr>
            <a:lvl3pPr marL="0" indent="0" algn="r">
              <a:buNone/>
              <a:defRPr sz="1799" spc="0" baseline="0"/>
            </a:lvl3pPr>
            <a:lvl4pPr marL="0" indent="0" algn="r">
              <a:buNone/>
              <a:defRPr sz="1799" spc="0" baseline="0"/>
            </a:lvl4pPr>
            <a:lvl5pPr marL="0" indent="0" algn="r">
              <a:buNone/>
              <a:defRPr sz="1799" spc="0" baseline="0"/>
            </a:lvl5pPr>
            <a:lvl6pPr marL="0" indent="0" algn="r">
              <a:buNone/>
              <a:defRPr sz="1799" spc="0" baseline="0"/>
            </a:lvl6pPr>
            <a:lvl7pPr marL="0" indent="0" algn="r">
              <a:buNone/>
              <a:defRPr sz="1799" spc="0" baseline="0"/>
            </a:lvl7pPr>
            <a:lvl8pPr marL="0" indent="0" algn="r">
              <a:buNone/>
              <a:defRPr sz="1799" spc="0" baseline="0"/>
            </a:lvl8pPr>
            <a:lvl9pPr marL="0" indent="0" algn="r">
              <a:buNone/>
              <a:defRPr sz="1799" spc="0" baseline="0"/>
            </a:lvl9pPr>
          </a:lstStyle>
          <a:p>
            <a:pPr lvl="0"/>
            <a:r>
              <a:rPr lang="de-DE"/>
              <a:t>Autor</a:t>
            </a:r>
          </a:p>
        </p:txBody>
      </p:sp>
      <p:sp>
        <p:nvSpPr>
          <p:cNvPr id="3" name="Titel 2">
            <a:extLst>
              <a:ext uri="{FF2B5EF4-FFF2-40B4-BE49-F238E27FC236}">
                <a16:creationId xmlns:a16="http://schemas.microsoft.com/office/drawing/2014/main" id="{163F2FC4-54C7-4CC0-A9BC-41E5031470CF}"/>
              </a:ext>
            </a:extLst>
          </p:cNvPr>
          <p:cNvSpPr>
            <a:spLocks noGrp="1"/>
          </p:cNvSpPr>
          <p:nvPr>
            <p:ph type="title" hasCustomPrompt="1"/>
          </p:nvPr>
        </p:nvSpPr>
        <p:spPr>
          <a:xfrm>
            <a:off x="2362581" y="2133156"/>
            <a:ext cx="4174290" cy="3527575"/>
          </a:xfrm>
        </p:spPr>
        <p:txBody>
          <a:bodyPr/>
          <a:lstStyle>
            <a:lvl1pPr>
              <a:defRPr sz="4398">
                <a:solidFill>
                  <a:schemeClr val="tx1"/>
                </a:solidFill>
              </a:defRPr>
            </a:lvl1pPr>
          </a:lstStyle>
          <a:p>
            <a:r>
              <a:rPr lang="de-DE"/>
              <a:t>Zitat</a:t>
            </a:r>
          </a:p>
        </p:txBody>
      </p:sp>
      <p:sp>
        <p:nvSpPr>
          <p:cNvPr id="16" name="Rechteck 15">
            <a:extLst>
              <a:ext uri="{FF2B5EF4-FFF2-40B4-BE49-F238E27FC236}">
                <a16:creationId xmlns:a16="http://schemas.microsoft.com/office/drawing/2014/main" id="{9ADE0566-3697-4AF3-9BAF-7A701DBDD128}"/>
              </a:ext>
            </a:extLst>
          </p:cNvPr>
          <p:cNvSpPr/>
          <p:nvPr userDrawn="1"/>
        </p:nvSpPr>
        <p:spPr>
          <a:xfrm>
            <a:off x="338359" y="0"/>
            <a:ext cx="1823050" cy="182357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88"/>
          </a:p>
        </p:txBody>
      </p:sp>
      <p:pic>
        <p:nvPicPr>
          <p:cNvPr id="19" name="Grafik 18">
            <a:extLst>
              <a:ext uri="{FF2B5EF4-FFF2-40B4-BE49-F238E27FC236}">
                <a16:creationId xmlns:a16="http://schemas.microsoft.com/office/drawing/2014/main" id="{56AA305E-15CA-4050-8C97-74065CA1271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82297" y="297379"/>
            <a:ext cx="1328831" cy="1228826"/>
          </a:xfrm>
          <a:prstGeom prst="rect">
            <a:avLst/>
          </a:prstGeom>
        </p:spPr>
      </p:pic>
      <p:cxnSp>
        <p:nvCxnSpPr>
          <p:cNvPr id="8" name="Gerade Verbindung 24">
            <a:extLst>
              <a:ext uri="{FF2B5EF4-FFF2-40B4-BE49-F238E27FC236}">
                <a16:creationId xmlns:a16="http://schemas.microsoft.com/office/drawing/2014/main" id="{FEC5FE25-6BB4-4F55-AB3B-2C090DE97DE9}"/>
              </a:ext>
            </a:extLst>
          </p:cNvPr>
          <p:cNvCxnSpPr/>
          <p:nvPr userDrawn="1"/>
        </p:nvCxnSpPr>
        <p:spPr bwMode="gray">
          <a:xfrm>
            <a:off x="337962"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9" name="Gerade Verbindung 25">
            <a:extLst>
              <a:ext uri="{FF2B5EF4-FFF2-40B4-BE49-F238E27FC236}">
                <a16:creationId xmlns:a16="http://schemas.microsoft.com/office/drawing/2014/main" id="{016F7014-A427-422E-963C-797EA7B14EBB}"/>
              </a:ext>
            </a:extLst>
          </p:cNvPr>
          <p:cNvCxnSpPr/>
          <p:nvPr userDrawn="1"/>
        </p:nvCxnSpPr>
        <p:spPr bwMode="gray">
          <a:xfrm>
            <a:off x="2785356"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10" name="Gerade Verbindung 26">
            <a:extLst>
              <a:ext uri="{FF2B5EF4-FFF2-40B4-BE49-F238E27FC236}">
                <a16:creationId xmlns:a16="http://schemas.microsoft.com/office/drawing/2014/main" id="{4D647CB5-EF00-4CD6-A480-8A99E815CD00}"/>
              </a:ext>
            </a:extLst>
          </p:cNvPr>
          <p:cNvCxnSpPr/>
          <p:nvPr userDrawn="1"/>
        </p:nvCxnSpPr>
        <p:spPr bwMode="gray">
          <a:xfrm>
            <a:off x="3360724"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12" name="Gerade Verbindung 27">
            <a:extLst>
              <a:ext uri="{FF2B5EF4-FFF2-40B4-BE49-F238E27FC236}">
                <a16:creationId xmlns:a16="http://schemas.microsoft.com/office/drawing/2014/main" id="{206E9CDE-94BE-4FC9-BA21-69AAE1B3CDE9}"/>
              </a:ext>
            </a:extLst>
          </p:cNvPr>
          <p:cNvCxnSpPr/>
          <p:nvPr userDrawn="1"/>
        </p:nvCxnSpPr>
        <p:spPr bwMode="gray">
          <a:xfrm>
            <a:off x="3792944"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28">
            <a:extLst>
              <a:ext uri="{FF2B5EF4-FFF2-40B4-BE49-F238E27FC236}">
                <a16:creationId xmlns:a16="http://schemas.microsoft.com/office/drawing/2014/main" id="{AF912812-31F7-47A4-9123-2B674DDBA370}"/>
              </a:ext>
            </a:extLst>
          </p:cNvPr>
          <p:cNvCxnSpPr/>
          <p:nvPr userDrawn="1"/>
        </p:nvCxnSpPr>
        <p:spPr bwMode="gray">
          <a:xfrm>
            <a:off x="4368311"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14" name="Gerade Verbindung 29">
            <a:extLst>
              <a:ext uri="{FF2B5EF4-FFF2-40B4-BE49-F238E27FC236}">
                <a16:creationId xmlns:a16="http://schemas.microsoft.com/office/drawing/2014/main" id="{7F8CB918-411F-4354-A781-69D570193E71}"/>
              </a:ext>
            </a:extLst>
          </p:cNvPr>
          <p:cNvCxnSpPr/>
          <p:nvPr userDrawn="1"/>
        </p:nvCxnSpPr>
        <p:spPr bwMode="gray">
          <a:xfrm>
            <a:off x="5808118"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18" name="Gerade Verbindung 30">
            <a:extLst>
              <a:ext uri="{FF2B5EF4-FFF2-40B4-BE49-F238E27FC236}">
                <a16:creationId xmlns:a16="http://schemas.microsoft.com/office/drawing/2014/main" id="{1D6C3633-7749-42D2-85B5-0D9A2413A7B3}"/>
              </a:ext>
            </a:extLst>
          </p:cNvPr>
          <p:cNvCxnSpPr/>
          <p:nvPr userDrawn="1"/>
        </p:nvCxnSpPr>
        <p:spPr bwMode="gray">
          <a:xfrm>
            <a:off x="6383485"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20" name="Gerade Verbindung 31">
            <a:extLst>
              <a:ext uri="{FF2B5EF4-FFF2-40B4-BE49-F238E27FC236}">
                <a16:creationId xmlns:a16="http://schemas.microsoft.com/office/drawing/2014/main" id="{B0F2DBC3-BE33-4589-AFA3-CF63EFAA28F0}"/>
              </a:ext>
            </a:extLst>
          </p:cNvPr>
          <p:cNvCxnSpPr/>
          <p:nvPr userDrawn="1"/>
        </p:nvCxnSpPr>
        <p:spPr bwMode="gray">
          <a:xfrm>
            <a:off x="7823292"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21" name="Gerade Verbindung 32">
            <a:extLst>
              <a:ext uri="{FF2B5EF4-FFF2-40B4-BE49-F238E27FC236}">
                <a16:creationId xmlns:a16="http://schemas.microsoft.com/office/drawing/2014/main" id="{DB0E87E1-2418-40C6-B760-82420A35462A}"/>
              </a:ext>
            </a:extLst>
          </p:cNvPr>
          <p:cNvCxnSpPr/>
          <p:nvPr userDrawn="1"/>
        </p:nvCxnSpPr>
        <p:spPr bwMode="gray">
          <a:xfrm>
            <a:off x="8398660"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22" name="Gerade Verbindung 33">
            <a:extLst>
              <a:ext uri="{FF2B5EF4-FFF2-40B4-BE49-F238E27FC236}">
                <a16:creationId xmlns:a16="http://schemas.microsoft.com/office/drawing/2014/main" id="{9A609E86-E3FC-4E71-BD3D-100612B052C6}"/>
              </a:ext>
            </a:extLst>
          </p:cNvPr>
          <p:cNvCxnSpPr/>
          <p:nvPr userDrawn="1"/>
        </p:nvCxnSpPr>
        <p:spPr bwMode="gray">
          <a:xfrm>
            <a:off x="8830880"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23" name="Gerade Verbindung 34">
            <a:extLst>
              <a:ext uri="{FF2B5EF4-FFF2-40B4-BE49-F238E27FC236}">
                <a16:creationId xmlns:a16="http://schemas.microsoft.com/office/drawing/2014/main" id="{0B6CFB07-454E-4502-A218-CC1EB47DE33B}"/>
              </a:ext>
            </a:extLst>
          </p:cNvPr>
          <p:cNvCxnSpPr/>
          <p:nvPr userDrawn="1"/>
        </p:nvCxnSpPr>
        <p:spPr bwMode="gray">
          <a:xfrm>
            <a:off x="9406247"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24" name="Gerade Verbindung 35">
            <a:extLst>
              <a:ext uri="{FF2B5EF4-FFF2-40B4-BE49-F238E27FC236}">
                <a16:creationId xmlns:a16="http://schemas.microsoft.com/office/drawing/2014/main" id="{9A74D21C-17E3-42AE-AEDF-91F51EEA6709}"/>
              </a:ext>
            </a:extLst>
          </p:cNvPr>
          <p:cNvCxnSpPr/>
          <p:nvPr userDrawn="1"/>
        </p:nvCxnSpPr>
        <p:spPr bwMode="gray">
          <a:xfrm>
            <a:off x="11853641"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25" name="Gerader Verbinder 22">
            <a:extLst>
              <a:ext uri="{FF2B5EF4-FFF2-40B4-BE49-F238E27FC236}">
                <a16:creationId xmlns:a16="http://schemas.microsoft.com/office/drawing/2014/main" id="{31FD9D9C-5A9A-4035-B348-54027CA5E80C}"/>
              </a:ext>
            </a:extLst>
          </p:cNvPr>
          <p:cNvCxnSpPr/>
          <p:nvPr userDrawn="1"/>
        </p:nvCxnSpPr>
        <p:spPr>
          <a:xfrm>
            <a:off x="334789"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6" name="Gerader Verbinder 36">
            <a:extLst>
              <a:ext uri="{FF2B5EF4-FFF2-40B4-BE49-F238E27FC236}">
                <a16:creationId xmlns:a16="http://schemas.microsoft.com/office/drawing/2014/main" id="{5C079FC6-F321-47D2-822A-7169827F0F2F}"/>
              </a:ext>
            </a:extLst>
          </p:cNvPr>
          <p:cNvCxnSpPr/>
          <p:nvPr userDrawn="1"/>
        </p:nvCxnSpPr>
        <p:spPr>
          <a:xfrm>
            <a:off x="3789770"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7" name="Gerader Verbinder 37">
            <a:extLst>
              <a:ext uri="{FF2B5EF4-FFF2-40B4-BE49-F238E27FC236}">
                <a16:creationId xmlns:a16="http://schemas.microsoft.com/office/drawing/2014/main" id="{57A059D6-6370-4291-BDF9-BD08458541F4}"/>
              </a:ext>
            </a:extLst>
          </p:cNvPr>
          <p:cNvCxnSpPr/>
          <p:nvPr userDrawn="1"/>
        </p:nvCxnSpPr>
        <p:spPr>
          <a:xfrm>
            <a:off x="4365534"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8" name="Gerader Verbinder 41">
            <a:extLst>
              <a:ext uri="{FF2B5EF4-FFF2-40B4-BE49-F238E27FC236}">
                <a16:creationId xmlns:a16="http://schemas.microsoft.com/office/drawing/2014/main" id="{794378EC-A356-40EF-8A29-805627F74936}"/>
              </a:ext>
            </a:extLst>
          </p:cNvPr>
          <p:cNvCxnSpPr/>
          <p:nvPr userDrawn="1"/>
        </p:nvCxnSpPr>
        <p:spPr>
          <a:xfrm>
            <a:off x="5804945"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9" name="Gerader Verbinder 42">
            <a:extLst>
              <a:ext uri="{FF2B5EF4-FFF2-40B4-BE49-F238E27FC236}">
                <a16:creationId xmlns:a16="http://schemas.microsoft.com/office/drawing/2014/main" id="{781D970E-6FE7-4338-909C-1BE11F6F45C7}"/>
              </a:ext>
            </a:extLst>
          </p:cNvPr>
          <p:cNvCxnSpPr/>
          <p:nvPr userDrawn="1"/>
        </p:nvCxnSpPr>
        <p:spPr>
          <a:xfrm>
            <a:off x="6380709"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Gerader Verbinder 43">
            <a:extLst>
              <a:ext uri="{FF2B5EF4-FFF2-40B4-BE49-F238E27FC236}">
                <a16:creationId xmlns:a16="http://schemas.microsoft.com/office/drawing/2014/main" id="{0CBCC2BA-50AD-4EE1-AEA1-B2E82F750F2E}"/>
              </a:ext>
            </a:extLst>
          </p:cNvPr>
          <p:cNvCxnSpPr/>
          <p:nvPr userDrawn="1"/>
        </p:nvCxnSpPr>
        <p:spPr>
          <a:xfrm>
            <a:off x="7820119"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Gerader Verbinder 44">
            <a:extLst>
              <a:ext uri="{FF2B5EF4-FFF2-40B4-BE49-F238E27FC236}">
                <a16:creationId xmlns:a16="http://schemas.microsoft.com/office/drawing/2014/main" id="{F7CD7872-DD52-45C8-9503-9AB92871C8B2}"/>
              </a:ext>
            </a:extLst>
          </p:cNvPr>
          <p:cNvCxnSpPr/>
          <p:nvPr userDrawn="1"/>
        </p:nvCxnSpPr>
        <p:spPr>
          <a:xfrm>
            <a:off x="8395883"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Gerader Verbinder 47">
            <a:extLst>
              <a:ext uri="{FF2B5EF4-FFF2-40B4-BE49-F238E27FC236}">
                <a16:creationId xmlns:a16="http://schemas.microsoft.com/office/drawing/2014/main" id="{ED9734D6-3FFC-4274-9BEF-F94F66A68ECF}"/>
              </a:ext>
            </a:extLst>
          </p:cNvPr>
          <p:cNvCxnSpPr/>
          <p:nvPr userDrawn="1"/>
        </p:nvCxnSpPr>
        <p:spPr>
          <a:xfrm>
            <a:off x="11850468"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Gerader Verbinder 45">
            <a:extLst>
              <a:ext uri="{FF2B5EF4-FFF2-40B4-BE49-F238E27FC236}">
                <a16:creationId xmlns:a16="http://schemas.microsoft.com/office/drawing/2014/main" id="{FF47033D-D56D-4E22-AEEE-26D906A61E9D}"/>
              </a:ext>
            </a:extLst>
          </p:cNvPr>
          <p:cNvCxnSpPr>
            <a:cxnSpLocks/>
          </p:cNvCxnSpPr>
          <p:nvPr userDrawn="1"/>
        </p:nvCxnSpPr>
        <p:spPr>
          <a:xfrm rot="5400000">
            <a:off x="-132627" y="1376467"/>
            <a:ext cx="0" cy="7196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Gerader Verbinder 46">
            <a:extLst>
              <a:ext uri="{FF2B5EF4-FFF2-40B4-BE49-F238E27FC236}">
                <a16:creationId xmlns:a16="http://schemas.microsoft.com/office/drawing/2014/main" id="{D5524E9F-13A3-462B-BB5B-1865A9DB03C5}"/>
              </a:ext>
            </a:extLst>
          </p:cNvPr>
          <p:cNvCxnSpPr>
            <a:cxnSpLocks/>
          </p:cNvCxnSpPr>
          <p:nvPr userDrawn="1"/>
        </p:nvCxnSpPr>
        <p:spPr>
          <a:xfrm rot="5400000">
            <a:off x="-132619" y="6055904"/>
            <a:ext cx="0" cy="7196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04842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rei Segemente">
    <p:spTree>
      <p:nvGrpSpPr>
        <p:cNvPr id="1" name=""/>
        <p:cNvGrpSpPr/>
        <p:nvPr/>
      </p:nvGrpSpPr>
      <p:grpSpPr>
        <a:xfrm>
          <a:off x="0" y="0"/>
          <a:ext cx="0" cy="0"/>
          <a:chOff x="0" y="0"/>
          <a:chExt cx="0" cy="0"/>
        </a:xfrm>
      </p:grpSpPr>
      <p:sp>
        <p:nvSpPr>
          <p:cNvPr id="6" name="Foliennummernplatzhalter 5"/>
          <p:cNvSpPr>
            <a:spLocks noGrp="1"/>
          </p:cNvSpPr>
          <p:nvPr>
            <p:ph type="sldNum" sz="quarter" idx="11"/>
          </p:nvPr>
        </p:nvSpPr>
        <p:spPr bwMode="gray"/>
        <p:txBody>
          <a:bodyPr/>
          <a:lstStyle/>
          <a:p>
            <a:fld id="{F54F1103-55D5-406B-994D-438AB4391C46}" type="slidenum">
              <a:rPr lang="de-DE" smtClean="0"/>
              <a:pPr/>
              <a:t>‹Nr.›</a:t>
            </a:fld>
            <a:endParaRPr lang="de-DE"/>
          </a:p>
        </p:txBody>
      </p:sp>
      <p:sp>
        <p:nvSpPr>
          <p:cNvPr id="24" name="Text Placeholder 22"/>
          <p:cNvSpPr>
            <a:spLocks noGrp="1"/>
          </p:cNvSpPr>
          <p:nvPr>
            <p:ph type="body" sz="quarter" idx="18" hasCustomPrompt="1"/>
          </p:nvPr>
        </p:nvSpPr>
        <p:spPr bwMode="gray">
          <a:xfrm>
            <a:off x="337963" y="1412548"/>
            <a:ext cx="3455774" cy="4680454"/>
          </a:xfrm>
          <a:prstGeom prst="rect">
            <a:avLst/>
          </a:prstGeom>
          <a:ln w="6350" cmpd="sng">
            <a:noFill/>
          </a:ln>
          <a:effectLst/>
        </p:spPr>
        <p:style>
          <a:lnRef idx="2">
            <a:schemeClr val="accent1"/>
          </a:lnRef>
          <a:fillRef idx="0">
            <a:schemeClr val="accent1"/>
          </a:fillRef>
          <a:effectRef idx="1">
            <a:schemeClr val="accent1"/>
          </a:effectRef>
          <a:fontRef idx="minor">
            <a:schemeClr val="tx1"/>
          </a:fontRef>
        </p:style>
        <p:txBody>
          <a:bodyPr vert="horz" lIns="0" tIns="360000" rIns="0" anchor="t" anchorCtr="0">
            <a:noAutofit/>
          </a:bodyPr>
          <a:lstStyle>
            <a:lvl1pPr marL="0" indent="0" algn="ctr">
              <a:spcBef>
                <a:spcPts val="1343"/>
              </a:spcBef>
              <a:spcAft>
                <a:spcPts val="1343"/>
              </a:spcAft>
              <a:buFont typeface="Arial" panose="020B0604020202020204" pitchFamily="34" charset="0"/>
              <a:buNone/>
              <a:defRPr sz="2799" b="1">
                <a:solidFill>
                  <a:schemeClr val="tx2"/>
                </a:solidFill>
              </a:defRPr>
            </a:lvl1pPr>
            <a:lvl2pPr marL="0" indent="0" algn="ctr">
              <a:spcBef>
                <a:spcPts val="0"/>
              </a:spcBef>
              <a:buNone/>
              <a:defRPr sz="1799">
                <a:solidFill>
                  <a:schemeClr val="tx1"/>
                </a:solidFill>
              </a:defRPr>
            </a:lvl2pPr>
            <a:lvl3pPr marL="0" indent="0" algn="ctr">
              <a:spcBef>
                <a:spcPts val="0"/>
              </a:spcBef>
              <a:buNone/>
              <a:defRPr sz="1799">
                <a:solidFill>
                  <a:schemeClr val="tx1"/>
                </a:solidFill>
              </a:defRPr>
            </a:lvl3pPr>
            <a:lvl4pPr marL="0" indent="0" algn="ctr">
              <a:spcBef>
                <a:spcPts val="0"/>
              </a:spcBef>
              <a:buNone/>
              <a:defRPr sz="1799">
                <a:solidFill>
                  <a:schemeClr val="tx1"/>
                </a:solidFill>
              </a:defRPr>
            </a:lvl4pPr>
            <a:lvl5pPr marL="0" indent="0" algn="ctr">
              <a:spcBef>
                <a:spcPts val="0"/>
              </a:spcBef>
              <a:buNone/>
              <a:defRPr sz="1799">
                <a:solidFill>
                  <a:schemeClr val="tx1"/>
                </a:solidFill>
              </a:defRPr>
            </a:lvl5pPr>
            <a:lvl6pPr marL="0" indent="0" algn="ctr">
              <a:spcBef>
                <a:spcPts val="0"/>
              </a:spcBef>
              <a:buNone/>
              <a:defRPr sz="1799">
                <a:solidFill>
                  <a:schemeClr val="tx1"/>
                </a:solidFill>
              </a:defRPr>
            </a:lvl6pPr>
            <a:lvl7pPr marL="0" indent="0" algn="ctr">
              <a:spcBef>
                <a:spcPts val="0"/>
              </a:spcBef>
              <a:buNone/>
              <a:defRPr sz="1799">
                <a:solidFill>
                  <a:schemeClr val="tx1"/>
                </a:solidFill>
              </a:defRPr>
            </a:lvl7pPr>
            <a:lvl8pPr marL="0" indent="0" algn="ctr">
              <a:spcBef>
                <a:spcPts val="0"/>
              </a:spcBef>
              <a:buNone/>
              <a:defRPr sz="1799">
                <a:solidFill>
                  <a:schemeClr val="tx1"/>
                </a:solidFill>
              </a:defRPr>
            </a:lvl8pPr>
            <a:lvl9pPr marL="0" indent="0" algn="ctr">
              <a:spcBef>
                <a:spcPts val="0"/>
              </a:spcBef>
              <a:buNone/>
              <a:defRPr sz="1799">
                <a:solidFill>
                  <a:schemeClr val="tx1"/>
                </a:solidFill>
              </a:defRPr>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a:p>
            <a:pPr lvl="5"/>
            <a:r>
              <a:rPr lang="de-DE"/>
              <a:t>6</a:t>
            </a:r>
          </a:p>
          <a:p>
            <a:pPr lvl="6"/>
            <a:r>
              <a:rPr lang="de-DE"/>
              <a:t>7</a:t>
            </a:r>
          </a:p>
          <a:p>
            <a:pPr lvl="7"/>
            <a:r>
              <a:rPr lang="de-DE"/>
              <a:t>8</a:t>
            </a:r>
          </a:p>
          <a:p>
            <a:pPr lvl="8"/>
            <a:r>
              <a:rPr lang="de-DE"/>
              <a:t>9</a:t>
            </a:r>
          </a:p>
        </p:txBody>
      </p:sp>
      <p:sp>
        <p:nvSpPr>
          <p:cNvPr id="10" name="Text Placeholder 22"/>
          <p:cNvSpPr>
            <a:spLocks noGrp="1"/>
          </p:cNvSpPr>
          <p:nvPr>
            <p:ph type="body" sz="quarter" idx="19" hasCustomPrompt="1"/>
          </p:nvPr>
        </p:nvSpPr>
        <p:spPr bwMode="gray">
          <a:xfrm>
            <a:off x="4368113" y="1412548"/>
            <a:ext cx="3455775" cy="4680454"/>
          </a:xfrm>
          <a:prstGeom prst="rect">
            <a:avLst/>
          </a:prstGeom>
          <a:ln w="6350" cmpd="sng">
            <a:noFill/>
          </a:ln>
          <a:effectLst/>
        </p:spPr>
        <p:style>
          <a:lnRef idx="2">
            <a:schemeClr val="accent1"/>
          </a:lnRef>
          <a:fillRef idx="0">
            <a:schemeClr val="accent1"/>
          </a:fillRef>
          <a:effectRef idx="1">
            <a:schemeClr val="accent1"/>
          </a:effectRef>
          <a:fontRef idx="minor">
            <a:schemeClr val="tx1"/>
          </a:fontRef>
        </p:style>
        <p:txBody>
          <a:bodyPr vert="horz" lIns="0" tIns="360000" rIns="0" anchor="t" anchorCtr="0">
            <a:noAutofit/>
          </a:bodyPr>
          <a:lstStyle>
            <a:lvl1pPr marL="0" indent="0" algn="ctr">
              <a:spcBef>
                <a:spcPts val="1343"/>
              </a:spcBef>
              <a:spcAft>
                <a:spcPts val="1343"/>
              </a:spcAft>
              <a:buFont typeface="Arial" panose="020B0604020202020204" pitchFamily="34" charset="0"/>
              <a:buNone/>
              <a:defRPr sz="2799" b="1">
                <a:solidFill>
                  <a:schemeClr val="tx2"/>
                </a:solidFill>
              </a:defRPr>
            </a:lvl1pPr>
            <a:lvl2pPr marL="0" indent="0" algn="ctr">
              <a:spcBef>
                <a:spcPts val="0"/>
              </a:spcBef>
              <a:buNone/>
              <a:defRPr sz="1799">
                <a:solidFill>
                  <a:schemeClr val="tx1"/>
                </a:solidFill>
              </a:defRPr>
            </a:lvl2pPr>
            <a:lvl3pPr marL="0" indent="0" algn="ctr">
              <a:spcBef>
                <a:spcPts val="0"/>
              </a:spcBef>
              <a:buNone/>
              <a:defRPr sz="1799">
                <a:solidFill>
                  <a:schemeClr val="tx1"/>
                </a:solidFill>
              </a:defRPr>
            </a:lvl3pPr>
            <a:lvl4pPr marL="0" indent="0" algn="ctr">
              <a:spcBef>
                <a:spcPts val="0"/>
              </a:spcBef>
              <a:buNone/>
              <a:defRPr sz="1799">
                <a:solidFill>
                  <a:schemeClr val="tx1"/>
                </a:solidFill>
              </a:defRPr>
            </a:lvl4pPr>
            <a:lvl5pPr marL="0" indent="0" algn="ctr">
              <a:spcBef>
                <a:spcPts val="0"/>
              </a:spcBef>
              <a:buNone/>
              <a:defRPr sz="1799">
                <a:solidFill>
                  <a:schemeClr val="tx1"/>
                </a:solidFill>
              </a:defRPr>
            </a:lvl5pPr>
            <a:lvl6pPr marL="0" indent="0" algn="ctr">
              <a:spcBef>
                <a:spcPts val="0"/>
              </a:spcBef>
              <a:buNone/>
              <a:defRPr sz="1799">
                <a:solidFill>
                  <a:schemeClr val="tx1"/>
                </a:solidFill>
              </a:defRPr>
            </a:lvl6pPr>
            <a:lvl7pPr marL="0" indent="0" algn="ctr">
              <a:spcBef>
                <a:spcPts val="0"/>
              </a:spcBef>
              <a:buNone/>
              <a:defRPr sz="1799">
                <a:solidFill>
                  <a:schemeClr val="tx1"/>
                </a:solidFill>
              </a:defRPr>
            </a:lvl7pPr>
            <a:lvl8pPr marL="0" indent="0" algn="ctr">
              <a:spcBef>
                <a:spcPts val="0"/>
              </a:spcBef>
              <a:buNone/>
              <a:defRPr sz="1799">
                <a:solidFill>
                  <a:schemeClr val="tx1"/>
                </a:solidFill>
              </a:defRPr>
            </a:lvl8pPr>
            <a:lvl9pPr marL="0" indent="0" algn="ctr">
              <a:spcBef>
                <a:spcPts val="0"/>
              </a:spcBef>
              <a:buNone/>
              <a:defRPr sz="1799">
                <a:solidFill>
                  <a:schemeClr val="tx1"/>
                </a:solidFill>
              </a:defRPr>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a:p>
            <a:pPr lvl="5"/>
            <a:r>
              <a:rPr lang="de-DE"/>
              <a:t>6</a:t>
            </a:r>
          </a:p>
          <a:p>
            <a:pPr lvl="6"/>
            <a:r>
              <a:rPr lang="de-DE"/>
              <a:t>7</a:t>
            </a:r>
          </a:p>
          <a:p>
            <a:pPr lvl="7"/>
            <a:r>
              <a:rPr lang="de-DE"/>
              <a:t>8</a:t>
            </a:r>
          </a:p>
          <a:p>
            <a:pPr lvl="8"/>
            <a:r>
              <a:rPr lang="de-DE"/>
              <a:t>9</a:t>
            </a:r>
          </a:p>
        </p:txBody>
      </p:sp>
      <p:sp>
        <p:nvSpPr>
          <p:cNvPr id="11" name="Text Placeholder 22"/>
          <p:cNvSpPr>
            <a:spLocks noGrp="1"/>
          </p:cNvSpPr>
          <p:nvPr>
            <p:ph type="body" sz="quarter" idx="20" hasCustomPrompt="1"/>
          </p:nvPr>
        </p:nvSpPr>
        <p:spPr bwMode="gray">
          <a:xfrm>
            <a:off x="8399850" y="1412548"/>
            <a:ext cx="3454189" cy="4680454"/>
          </a:xfrm>
          <a:prstGeom prst="rect">
            <a:avLst/>
          </a:prstGeom>
          <a:ln w="6350" cmpd="sng">
            <a:noFill/>
          </a:ln>
          <a:effectLst/>
        </p:spPr>
        <p:style>
          <a:lnRef idx="2">
            <a:schemeClr val="accent1"/>
          </a:lnRef>
          <a:fillRef idx="0">
            <a:schemeClr val="accent1"/>
          </a:fillRef>
          <a:effectRef idx="1">
            <a:schemeClr val="accent1"/>
          </a:effectRef>
          <a:fontRef idx="minor">
            <a:schemeClr val="tx1"/>
          </a:fontRef>
        </p:style>
        <p:txBody>
          <a:bodyPr vert="horz" lIns="0" tIns="360000" rIns="0" anchor="t" anchorCtr="0">
            <a:noAutofit/>
          </a:bodyPr>
          <a:lstStyle>
            <a:lvl1pPr marL="0" indent="0" algn="ctr">
              <a:spcBef>
                <a:spcPts val="1343"/>
              </a:spcBef>
              <a:spcAft>
                <a:spcPts val="1343"/>
              </a:spcAft>
              <a:buFont typeface="Arial" panose="020B0604020202020204" pitchFamily="34" charset="0"/>
              <a:buNone/>
              <a:defRPr sz="2799" b="1">
                <a:solidFill>
                  <a:schemeClr val="tx2"/>
                </a:solidFill>
              </a:defRPr>
            </a:lvl1pPr>
            <a:lvl2pPr marL="0" indent="0" algn="ctr">
              <a:spcBef>
                <a:spcPts val="0"/>
              </a:spcBef>
              <a:buNone/>
              <a:defRPr sz="1799">
                <a:solidFill>
                  <a:schemeClr val="tx1"/>
                </a:solidFill>
              </a:defRPr>
            </a:lvl2pPr>
            <a:lvl3pPr marL="0" indent="0" algn="ctr">
              <a:spcBef>
                <a:spcPts val="0"/>
              </a:spcBef>
              <a:buNone/>
              <a:defRPr sz="1799">
                <a:solidFill>
                  <a:schemeClr val="tx1"/>
                </a:solidFill>
              </a:defRPr>
            </a:lvl3pPr>
            <a:lvl4pPr marL="0" indent="0" algn="ctr">
              <a:spcBef>
                <a:spcPts val="0"/>
              </a:spcBef>
              <a:buNone/>
              <a:defRPr sz="1799">
                <a:solidFill>
                  <a:schemeClr val="tx1"/>
                </a:solidFill>
              </a:defRPr>
            </a:lvl4pPr>
            <a:lvl5pPr marL="0" indent="0" algn="ctr">
              <a:spcBef>
                <a:spcPts val="0"/>
              </a:spcBef>
              <a:buNone/>
              <a:defRPr sz="1799">
                <a:solidFill>
                  <a:schemeClr val="tx1"/>
                </a:solidFill>
              </a:defRPr>
            </a:lvl5pPr>
            <a:lvl6pPr marL="0" indent="0" algn="ctr">
              <a:spcBef>
                <a:spcPts val="0"/>
              </a:spcBef>
              <a:buNone/>
              <a:defRPr sz="1799">
                <a:solidFill>
                  <a:schemeClr val="tx1"/>
                </a:solidFill>
              </a:defRPr>
            </a:lvl6pPr>
            <a:lvl7pPr marL="0" indent="0" algn="ctr">
              <a:spcBef>
                <a:spcPts val="0"/>
              </a:spcBef>
              <a:buNone/>
              <a:defRPr sz="1799">
                <a:solidFill>
                  <a:schemeClr val="tx1"/>
                </a:solidFill>
              </a:defRPr>
            </a:lvl7pPr>
            <a:lvl8pPr marL="0" indent="0" algn="ctr">
              <a:spcBef>
                <a:spcPts val="0"/>
              </a:spcBef>
              <a:buNone/>
              <a:defRPr sz="1799">
                <a:solidFill>
                  <a:schemeClr val="tx1"/>
                </a:solidFill>
              </a:defRPr>
            </a:lvl8pPr>
            <a:lvl9pPr marL="0" indent="0" algn="ctr">
              <a:spcBef>
                <a:spcPts val="0"/>
              </a:spcBef>
              <a:buNone/>
              <a:defRPr sz="1799">
                <a:solidFill>
                  <a:schemeClr val="tx1"/>
                </a:solidFill>
              </a:defRPr>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a:p>
            <a:pPr lvl="5"/>
            <a:r>
              <a:rPr lang="de-DE"/>
              <a:t>6</a:t>
            </a:r>
          </a:p>
          <a:p>
            <a:pPr lvl="6"/>
            <a:r>
              <a:rPr lang="de-DE"/>
              <a:t>7</a:t>
            </a:r>
          </a:p>
          <a:p>
            <a:pPr lvl="7"/>
            <a:r>
              <a:rPr lang="de-DE"/>
              <a:t>8</a:t>
            </a:r>
          </a:p>
          <a:p>
            <a:pPr lvl="8"/>
            <a:r>
              <a:rPr lang="de-DE"/>
              <a:t>9</a:t>
            </a:r>
          </a:p>
        </p:txBody>
      </p:sp>
      <p:sp>
        <p:nvSpPr>
          <p:cNvPr id="13" name="Text Placeholder 2"/>
          <p:cNvSpPr>
            <a:spLocks noGrp="1"/>
          </p:cNvSpPr>
          <p:nvPr>
            <p:ph type="body" sz="quarter" idx="14" hasCustomPrompt="1"/>
          </p:nvPr>
        </p:nvSpPr>
        <p:spPr>
          <a:xfrm>
            <a:off x="335360" y="189390"/>
            <a:ext cx="8059802" cy="215950"/>
          </a:xfrm>
          <a:ln w="3175">
            <a:solidFill>
              <a:schemeClr val="bg1"/>
            </a:solidFill>
          </a:ln>
        </p:spPr>
        <p:txBody>
          <a:bodyPr tIns="24008" anchor="b"/>
          <a:lstStyle>
            <a:lvl1pPr marL="0" indent="0">
              <a:spcBef>
                <a:spcPts val="0"/>
              </a:spcBef>
              <a:buFont typeface="Arial" panose="020B0604020202020204" pitchFamily="34" charset="0"/>
              <a:buNone/>
              <a:defRPr sz="1199" cap="none" spc="0" baseline="0"/>
            </a:lvl1pPr>
            <a:lvl2pPr marL="0" indent="0">
              <a:spcBef>
                <a:spcPts val="0"/>
              </a:spcBef>
              <a:buNone/>
              <a:defRPr sz="1199" cap="none" spc="0" baseline="0"/>
            </a:lvl2pPr>
            <a:lvl3pPr marL="0" indent="0">
              <a:spcBef>
                <a:spcPts val="0"/>
              </a:spcBef>
              <a:buNone/>
              <a:defRPr sz="1199" cap="none" spc="0" baseline="0"/>
            </a:lvl3pPr>
            <a:lvl4pPr marL="0" indent="0">
              <a:spcBef>
                <a:spcPts val="0"/>
              </a:spcBef>
              <a:buNone/>
              <a:defRPr sz="1199" cap="none" spc="0" baseline="0"/>
            </a:lvl4pPr>
            <a:lvl5pPr marL="0" indent="0">
              <a:spcBef>
                <a:spcPts val="0"/>
              </a:spcBef>
              <a:buNone/>
              <a:defRPr sz="1199" cap="none" spc="0" baseline="0"/>
            </a:lvl5pPr>
            <a:lvl6pPr marL="0" indent="0">
              <a:spcBef>
                <a:spcPts val="0"/>
              </a:spcBef>
              <a:buNone/>
              <a:defRPr sz="1199" cap="none" spc="0" baseline="0"/>
            </a:lvl6pPr>
            <a:lvl7pPr marL="0" indent="0">
              <a:spcBef>
                <a:spcPts val="0"/>
              </a:spcBef>
              <a:buNone/>
              <a:defRPr sz="1199" cap="none" spc="0" baseline="0"/>
            </a:lvl7pPr>
            <a:lvl8pPr marL="0" indent="0">
              <a:spcBef>
                <a:spcPts val="0"/>
              </a:spcBef>
              <a:buNone/>
              <a:defRPr sz="1199" cap="none" spc="0" baseline="0"/>
            </a:lvl8pPr>
            <a:lvl9pPr marL="0" indent="0">
              <a:spcBef>
                <a:spcPts val="0"/>
              </a:spcBef>
              <a:buNone/>
              <a:defRPr sz="1199" cap="none" spc="0" baseline="0"/>
            </a:lvl9pPr>
          </a:lstStyle>
          <a:p>
            <a:pPr lvl="0"/>
            <a:r>
              <a:rPr lang="de-DE"/>
              <a:t>Kapitel</a:t>
            </a:r>
          </a:p>
          <a:p>
            <a:pPr lvl="1"/>
            <a:r>
              <a:rPr lang="de-DE"/>
              <a:t>Zweite</a:t>
            </a:r>
          </a:p>
          <a:p>
            <a:pPr lvl="2"/>
            <a:r>
              <a:rPr lang="de-DE"/>
              <a:t>Dritte</a:t>
            </a:r>
          </a:p>
          <a:p>
            <a:pPr lvl="3"/>
            <a:r>
              <a:rPr lang="de-DE"/>
              <a:t>Vierte</a:t>
            </a:r>
          </a:p>
          <a:p>
            <a:pPr lvl="4"/>
            <a:r>
              <a:rPr lang="de-DE"/>
              <a:t>Fünfte</a:t>
            </a:r>
          </a:p>
          <a:p>
            <a:pPr lvl="5"/>
            <a:r>
              <a:rPr lang="de-DE"/>
              <a:t>Sechste</a:t>
            </a:r>
          </a:p>
          <a:p>
            <a:pPr lvl="6"/>
            <a:r>
              <a:rPr lang="de-DE"/>
              <a:t>Siebte</a:t>
            </a:r>
          </a:p>
          <a:p>
            <a:pPr lvl="7"/>
            <a:r>
              <a:rPr lang="de-DE"/>
              <a:t>Achte</a:t>
            </a:r>
          </a:p>
          <a:p>
            <a:pPr lvl="8"/>
            <a:r>
              <a:rPr lang="de-DE"/>
              <a:t>Neunte</a:t>
            </a:r>
          </a:p>
        </p:txBody>
      </p:sp>
      <p:sp>
        <p:nvSpPr>
          <p:cNvPr id="14" name="Text Placeholder 2"/>
          <p:cNvSpPr>
            <a:spLocks noGrp="1"/>
          </p:cNvSpPr>
          <p:nvPr>
            <p:ph type="body" sz="quarter" idx="13" hasCustomPrompt="1"/>
          </p:nvPr>
        </p:nvSpPr>
        <p:spPr bwMode="gray">
          <a:xfrm>
            <a:off x="334435" y="6380644"/>
            <a:ext cx="8065415" cy="216708"/>
          </a:xfrm>
        </p:spPr>
        <p:txBody>
          <a:bodyPr tIns="0" anchor="b">
            <a:noAutofit/>
          </a:bodyPr>
          <a:lstStyle>
            <a:lvl1pPr marL="0" indent="0">
              <a:lnSpc>
                <a:spcPct val="100000"/>
              </a:lnSpc>
              <a:spcBef>
                <a:spcPts val="0"/>
              </a:spcBef>
              <a:buFont typeface="Arial" panose="020B0604020202020204" pitchFamily="34" charset="0"/>
              <a:buNone/>
              <a:defRPr sz="800" spc="0" baseline="0"/>
            </a:lvl1pPr>
            <a:lvl2pPr marL="0" indent="0">
              <a:lnSpc>
                <a:spcPct val="100000"/>
              </a:lnSpc>
              <a:spcBef>
                <a:spcPts val="0"/>
              </a:spcBef>
              <a:buNone/>
              <a:defRPr sz="1099" spc="0" baseline="0"/>
            </a:lvl2pPr>
            <a:lvl3pPr marL="0" indent="0">
              <a:lnSpc>
                <a:spcPct val="100000"/>
              </a:lnSpc>
              <a:spcBef>
                <a:spcPts val="0"/>
              </a:spcBef>
              <a:buNone/>
              <a:defRPr sz="1099" spc="0" baseline="0"/>
            </a:lvl3pPr>
            <a:lvl4pPr marL="0" indent="0">
              <a:lnSpc>
                <a:spcPct val="100000"/>
              </a:lnSpc>
              <a:spcBef>
                <a:spcPts val="0"/>
              </a:spcBef>
              <a:buNone/>
              <a:defRPr sz="1099" spc="0" baseline="0"/>
            </a:lvl4pPr>
            <a:lvl5pPr marL="0" indent="0">
              <a:lnSpc>
                <a:spcPct val="100000"/>
              </a:lnSpc>
              <a:spcBef>
                <a:spcPts val="0"/>
              </a:spcBef>
              <a:buNone/>
              <a:defRPr sz="1099" spc="0" baseline="0"/>
            </a:lvl5pPr>
            <a:lvl6pPr marL="0" indent="0">
              <a:lnSpc>
                <a:spcPct val="100000"/>
              </a:lnSpc>
              <a:spcBef>
                <a:spcPts val="0"/>
              </a:spcBef>
              <a:buNone/>
              <a:defRPr sz="1099" spc="0" baseline="0"/>
            </a:lvl6pPr>
            <a:lvl7pPr marL="0" indent="0">
              <a:lnSpc>
                <a:spcPct val="100000"/>
              </a:lnSpc>
              <a:spcBef>
                <a:spcPts val="0"/>
              </a:spcBef>
              <a:buNone/>
              <a:defRPr sz="1099" spc="0" baseline="0"/>
            </a:lvl7pPr>
            <a:lvl8pPr marL="0" indent="0">
              <a:lnSpc>
                <a:spcPct val="100000"/>
              </a:lnSpc>
              <a:spcBef>
                <a:spcPts val="0"/>
              </a:spcBef>
              <a:buNone/>
              <a:defRPr sz="1099" spc="0" baseline="0"/>
            </a:lvl8pPr>
            <a:lvl9pPr marL="0" indent="0">
              <a:lnSpc>
                <a:spcPct val="100000"/>
              </a:lnSpc>
              <a:spcBef>
                <a:spcPts val="0"/>
              </a:spcBef>
              <a:buNone/>
              <a:defRPr sz="1099" spc="0" baseline="0"/>
            </a:lvl9pPr>
          </a:lstStyle>
          <a:p>
            <a:pPr lvl="0"/>
            <a:r>
              <a:rPr lang="de-DE"/>
              <a:t>Fußnote / Quellenangabe</a:t>
            </a:r>
          </a:p>
        </p:txBody>
      </p:sp>
      <p:sp>
        <p:nvSpPr>
          <p:cNvPr id="3" name="Titel 2">
            <a:extLst>
              <a:ext uri="{FF2B5EF4-FFF2-40B4-BE49-F238E27FC236}">
                <a16:creationId xmlns:a16="http://schemas.microsoft.com/office/drawing/2014/main" id="{D7836B6C-E403-4DFC-9F07-8895404EDADE}"/>
              </a:ext>
            </a:extLst>
          </p:cNvPr>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14263185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chlussfoli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01E422-CB8C-4067-91D9-29D97536CF96}"/>
              </a:ext>
            </a:extLst>
          </p:cNvPr>
          <p:cNvSpPr/>
          <p:nvPr userDrawn="1"/>
        </p:nvSpPr>
        <p:spPr>
          <a:xfrm>
            <a:off x="2161612" y="1823578"/>
            <a:ext cx="4605601" cy="46069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l"/>
            <a:endParaRPr lang="de-DE" sz="1332">
              <a:solidFill>
                <a:schemeClr val="bg1"/>
              </a:solidFill>
            </a:endParaRPr>
          </a:p>
        </p:txBody>
      </p:sp>
      <p:graphicFrame>
        <p:nvGraphicFramePr>
          <p:cNvPr id="15" name="Object 14" hidden="1"/>
          <p:cNvGraphicFramePr>
            <a:graphicFrameLocks noChangeAspect="1"/>
          </p:cNvGraphicFramePr>
          <p:nvPr userDrawn="1">
            <p:custDataLst>
              <p:tags r:id="rId1"/>
            </p:custDataLst>
          </p:nvPr>
        </p:nvGraphicFramePr>
        <p:xfrm>
          <a:off x="2119" y="1590"/>
          <a:ext cx="2116" cy="1587"/>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15" name="Object 14" hidden="1"/>
                      <p:cNvPicPr/>
                      <p:nvPr/>
                    </p:nvPicPr>
                    <p:blipFill>
                      <a:blip r:embed="rId4"/>
                      <a:stretch>
                        <a:fillRect/>
                      </a:stretch>
                    </p:blipFill>
                    <p:spPr>
                      <a:xfrm>
                        <a:off x="2119" y="1590"/>
                        <a:ext cx="2116" cy="1587"/>
                      </a:xfrm>
                      <a:prstGeom prst="rect">
                        <a:avLst/>
                      </a:prstGeom>
                    </p:spPr>
                  </p:pic>
                </p:oleObj>
              </mc:Fallback>
            </mc:AlternateContent>
          </a:graphicData>
        </a:graphic>
      </p:graphicFrame>
      <p:sp>
        <p:nvSpPr>
          <p:cNvPr id="32" name="Titel 1"/>
          <p:cNvSpPr>
            <a:spLocks noGrp="1"/>
          </p:cNvSpPr>
          <p:nvPr>
            <p:ph type="ctrTitle" hasCustomPrompt="1"/>
          </p:nvPr>
        </p:nvSpPr>
        <p:spPr bwMode="gray">
          <a:xfrm>
            <a:off x="2362694" y="2134306"/>
            <a:ext cx="4173826" cy="3527575"/>
          </a:xfrm>
          <a:prstGeom prst="rect">
            <a:avLst/>
          </a:prstGeom>
          <a:noFill/>
        </p:spPr>
        <p:txBody>
          <a:bodyPr lIns="0" tIns="0" rIns="0" anchor="t"/>
          <a:lstStyle>
            <a:lvl1pPr algn="l">
              <a:defRPr sz="4398" cap="none" spc="0" baseline="0">
                <a:solidFill>
                  <a:schemeClr val="tx1"/>
                </a:solidFill>
              </a:defRPr>
            </a:lvl1pPr>
          </a:lstStyle>
          <a:p>
            <a:r>
              <a:rPr lang="de-DE"/>
              <a:t>Titelmasterformat durch Klicken bearbeiten</a:t>
            </a:r>
          </a:p>
        </p:txBody>
      </p:sp>
      <p:sp>
        <p:nvSpPr>
          <p:cNvPr id="33" name="Untertitel 2"/>
          <p:cNvSpPr>
            <a:spLocks noGrp="1"/>
          </p:cNvSpPr>
          <p:nvPr>
            <p:ph type="subTitle" idx="1"/>
          </p:nvPr>
        </p:nvSpPr>
        <p:spPr bwMode="gray">
          <a:xfrm>
            <a:off x="2363517" y="5660679"/>
            <a:ext cx="4173826" cy="432000"/>
          </a:xfrm>
          <a:prstGeom prst="rect">
            <a:avLst/>
          </a:prstGeom>
        </p:spPr>
        <p:txBody>
          <a:bodyPr lIns="0" rIns="0" anchor="b"/>
          <a:lstStyle>
            <a:lvl1pPr marL="0" indent="0" algn="l">
              <a:spcBef>
                <a:spcPts val="0"/>
              </a:spcBef>
              <a:buNone/>
              <a:defRPr sz="1799" cap="none" spc="0" baseline="0">
                <a:solidFill>
                  <a:schemeClr val="tx1"/>
                </a:solidFill>
              </a:defRPr>
            </a:lvl1pPr>
            <a:lvl2pPr marL="0" indent="0" algn="l">
              <a:spcBef>
                <a:spcPts val="0"/>
              </a:spcBef>
              <a:buNone/>
              <a:defRPr sz="1799" spc="0" baseline="0">
                <a:solidFill>
                  <a:schemeClr val="tx1"/>
                </a:solidFill>
              </a:defRPr>
            </a:lvl2pPr>
            <a:lvl3pPr marL="0" indent="0" algn="l">
              <a:spcBef>
                <a:spcPts val="0"/>
              </a:spcBef>
              <a:buNone/>
              <a:defRPr sz="1799" spc="0" baseline="0">
                <a:solidFill>
                  <a:schemeClr val="tx1"/>
                </a:solidFill>
              </a:defRPr>
            </a:lvl3pPr>
            <a:lvl4pPr marL="0" indent="0" algn="l">
              <a:spcBef>
                <a:spcPts val="0"/>
              </a:spcBef>
              <a:buNone/>
              <a:defRPr sz="1799" spc="0" baseline="0">
                <a:solidFill>
                  <a:schemeClr val="tx1"/>
                </a:solidFill>
              </a:defRPr>
            </a:lvl4pPr>
            <a:lvl5pPr marL="0" indent="0" algn="l">
              <a:spcBef>
                <a:spcPts val="0"/>
              </a:spcBef>
              <a:buNone/>
              <a:defRPr sz="1799" spc="0" baseline="0">
                <a:solidFill>
                  <a:schemeClr val="tx1"/>
                </a:solidFill>
              </a:defRPr>
            </a:lvl5pPr>
            <a:lvl6pPr marL="0" indent="0" algn="l">
              <a:spcBef>
                <a:spcPts val="0"/>
              </a:spcBef>
              <a:buNone/>
              <a:defRPr sz="1799" spc="0" baseline="0">
                <a:solidFill>
                  <a:schemeClr val="tx1"/>
                </a:solidFill>
              </a:defRPr>
            </a:lvl6pPr>
            <a:lvl7pPr marL="0" indent="0" algn="l">
              <a:spcBef>
                <a:spcPts val="0"/>
              </a:spcBef>
              <a:buNone/>
              <a:defRPr sz="1799" spc="0" baseline="0">
                <a:solidFill>
                  <a:schemeClr val="tx1"/>
                </a:solidFill>
              </a:defRPr>
            </a:lvl7pPr>
            <a:lvl8pPr marL="0" indent="0" algn="l">
              <a:spcBef>
                <a:spcPts val="0"/>
              </a:spcBef>
              <a:buNone/>
              <a:defRPr sz="1799" spc="0" baseline="0">
                <a:solidFill>
                  <a:schemeClr val="tx1"/>
                </a:solidFill>
              </a:defRPr>
            </a:lvl8pPr>
            <a:lvl9pPr marL="0" indent="0" algn="l">
              <a:spcBef>
                <a:spcPts val="0"/>
              </a:spcBef>
              <a:buNone/>
              <a:defRPr sz="1799" spc="0" baseline="0">
                <a:solidFill>
                  <a:schemeClr val="tx1"/>
                </a:solidFill>
              </a:defRPr>
            </a:lvl9pPr>
          </a:lstStyle>
          <a:p>
            <a:pPr lvl="0"/>
            <a:r>
              <a:rPr lang="de-DE"/>
              <a:t>Formatvorlage des Untertitelmasters durch Klicken bearbeiten</a:t>
            </a:r>
          </a:p>
        </p:txBody>
      </p:sp>
      <p:sp>
        <p:nvSpPr>
          <p:cNvPr id="3" name="Textplatzhalter 2"/>
          <p:cNvSpPr>
            <a:spLocks noGrp="1"/>
          </p:cNvSpPr>
          <p:nvPr>
            <p:ph type="body" sz="quarter" idx="13" hasCustomPrompt="1"/>
          </p:nvPr>
        </p:nvSpPr>
        <p:spPr>
          <a:xfrm>
            <a:off x="337962" y="0"/>
            <a:ext cx="1820652" cy="1821178"/>
          </a:xfrm>
          <a:solidFill>
            <a:schemeClr val="tx2"/>
          </a:solidFill>
        </p:spPr>
        <p:txBody>
          <a:bodyPr lIns="90000" tIns="396000" rIns="90000" bIns="90000"/>
          <a:lstStyle>
            <a:lvl1pPr marL="0" indent="0">
              <a:lnSpc>
                <a:spcPct val="110000"/>
              </a:lnSpc>
              <a:buFontTx/>
              <a:buNone/>
              <a:defRPr sz="1199" b="1" spc="0" baseline="0">
                <a:solidFill>
                  <a:schemeClr val="bg1"/>
                </a:solidFill>
              </a:defRPr>
            </a:lvl1pPr>
            <a:lvl2pPr marL="0" indent="0">
              <a:lnSpc>
                <a:spcPct val="110000"/>
              </a:lnSpc>
              <a:buFontTx/>
              <a:buNone/>
              <a:defRPr sz="1199" b="1" spc="0" baseline="0">
                <a:solidFill>
                  <a:schemeClr val="bg1"/>
                </a:solidFill>
              </a:defRPr>
            </a:lvl2pPr>
            <a:lvl3pPr marL="0" indent="0">
              <a:lnSpc>
                <a:spcPct val="110000"/>
              </a:lnSpc>
              <a:buFontTx/>
              <a:buNone/>
              <a:defRPr sz="1199" b="1" spc="0" baseline="0">
                <a:solidFill>
                  <a:schemeClr val="bg1"/>
                </a:solidFill>
              </a:defRPr>
            </a:lvl3pPr>
            <a:lvl4pPr marL="0" indent="0">
              <a:lnSpc>
                <a:spcPct val="110000"/>
              </a:lnSpc>
              <a:buFontTx/>
              <a:buNone/>
              <a:defRPr sz="1199" b="1" spc="0" baseline="0">
                <a:solidFill>
                  <a:schemeClr val="bg1"/>
                </a:solidFill>
              </a:defRPr>
            </a:lvl4pPr>
            <a:lvl5pPr marL="0" indent="0">
              <a:lnSpc>
                <a:spcPct val="110000"/>
              </a:lnSpc>
              <a:buFontTx/>
              <a:buNone/>
              <a:defRPr sz="1199" b="1" spc="0" baseline="0">
                <a:solidFill>
                  <a:schemeClr val="bg1"/>
                </a:solidFill>
              </a:defRPr>
            </a:lvl5pPr>
            <a:lvl6pPr marL="0" indent="0">
              <a:lnSpc>
                <a:spcPct val="110000"/>
              </a:lnSpc>
              <a:buFontTx/>
              <a:buNone/>
              <a:defRPr sz="1199" b="1" spc="0" baseline="0">
                <a:solidFill>
                  <a:schemeClr val="bg1"/>
                </a:solidFill>
              </a:defRPr>
            </a:lvl6pPr>
            <a:lvl7pPr marL="0" indent="0">
              <a:lnSpc>
                <a:spcPct val="110000"/>
              </a:lnSpc>
              <a:buFontTx/>
              <a:buNone/>
              <a:defRPr sz="1199" b="1" spc="0" baseline="0">
                <a:solidFill>
                  <a:schemeClr val="bg1"/>
                </a:solidFill>
              </a:defRPr>
            </a:lvl7pPr>
            <a:lvl8pPr marL="0" indent="0">
              <a:lnSpc>
                <a:spcPct val="110000"/>
              </a:lnSpc>
              <a:buFontTx/>
              <a:buNone/>
              <a:defRPr sz="1199" b="1" spc="0" baseline="0">
                <a:solidFill>
                  <a:schemeClr val="bg1"/>
                </a:solidFill>
              </a:defRPr>
            </a:lvl8pPr>
            <a:lvl9pPr marL="0" indent="0">
              <a:lnSpc>
                <a:spcPct val="110000"/>
              </a:lnSpc>
              <a:buFontTx/>
              <a:buNone/>
              <a:defRPr sz="1199" b="1" spc="0" baseline="0">
                <a:solidFill>
                  <a:schemeClr val="bg1"/>
                </a:solidFill>
              </a:defRPr>
            </a:lvl9pPr>
          </a:lstStyle>
          <a:p>
            <a:pPr lvl="0"/>
            <a:r>
              <a:rPr lang="de-DE"/>
              <a:t>Bitte beachten Sie, </a:t>
            </a:r>
            <a:br>
              <a:rPr lang="de-DE"/>
            </a:br>
            <a:r>
              <a:rPr lang="de-DE"/>
              <a:t>dass die Präsentation </a:t>
            </a:r>
            <a:br>
              <a:rPr lang="de-DE"/>
            </a:br>
            <a:r>
              <a:rPr lang="de-DE"/>
              <a:t>nicht für die Weitergabe </a:t>
            </a:r>
            <a:br>
              <a:rPr lang="de-DE"/>
            </a:br>
            <a:r>
              <a:rPr lang="de-DE"/>
              <a:t>an Kunden geeignet ist. </a:t>
            </a:r>
          </a:p>
          <a:p>
            <a:pPr lvl="1"/>
            <a:r>
              <a:rPr lang="de-DE"/>
              <a:t>Zweite Ebene</a:t>
            </a:r>
          </a:p>
          <a:p>
            <a:pPr lvl="2"/>
            <a:r>
              <a:rPr lang="de-DE"/>
              <a:t>Dritte Ebene</a:t>
            </a:r>
          </a:p>
          <a:p>
            <a:pPr lvl="3"/>
            <a:r>
              <a:rPr lang="de-DE"/>
              <a:t>Vierte Ebene</a:t>
            </a:r>
          </a:p>
          <a:p>
            <a:pPr lvl="4"/>
            <a:r>
              <a:rPr lang="de-DE"/>
              <a:t>Fünfte Ebene</a:t>
            </a:r>
          </a:p>
          <a:p>
            <a:pPr lvl="5"/>
            <a:r>
              <a:rPr lang="de-DE"/>
              <a:t>6</a:t>
            </a:r>
          </a:p>
          <a:p>
            <a:pPr lvl="6"/>
            <a:r>
              <a:rPr lang="de-DE"/>
              <a:t>7</a:t>
            </a:r>
          </a:p>
          <a:p>
            <a:pPr lvl="7"/>
            <a:r>
              <a:rPr lang="de-DE"/>
              <a:t>8</a:t>
            </a:r>
          </a:p>
          <a:p>
            <a:pPr lvl="8"/>
            <a:r>
              <a:rPr lang="de-DE"/>
              <a:t>9</a:t>
            </a:r>
          </a:p>
        </p:txBody>
      </p:sp>
      <p:cxnSp>
        <p:nvCxnSpPr>
          <p:cNvPr id="9" name="Gerade Verbindung 24">
            <a:extLst>
              <a:ext uri="{FF2B5EF4-FFF2-40B4-BE49-F238E27FC236}">
                <a16:creationId xmlns:a16="http://schemas.microsoft.com/office/drawing/2014/main" id="{83659D5A-4E5B-4B3D-8F4A-F6111452C94D}"/>
              </a:ext>
            </a:extLst>
          </p:cNvPr>
          <p:cNvCxnSpPr/>
          <p:nvPr userDrawn="1"/>
        </p:nvCxnSpPr>
        <p:spPr bwMode="gray">
          <a:xfrm>
            <a:off x="337962"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10" name="Gerade Verbindung 25">
            <a:extLst>
              <a:ext uri="{FF2B5EF4-FFF2-40B4-BE49-F238E27FC236}">
                <a16:creationId xmlns:a16="http://schemas.microsoft.com/office/drawing/2014/main" id="{42461177-C161-411A-A490-6531A78C911C}"/>
              </a:ext>
            </a:extLst>
          </p:cNvPr>
          <p:cNvCxnSpPr/>
          <p:nvPr userDrawn="1"/>
        </p:nvCxnSpPr>
        <p:spPr bwMode="gray">
          <a:xfrm>
            <a:off x="2785356"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26">
            <a:extLst>
              <a:ext uri="{FF2B5EF4-FFF2-40B4-BE49-F238E27FC236}">
                <a16:creationId xmlns:a16="http://schemas.microsoft.com/office/drawing/2014/main" id="{92A0E665-7788-4EC4-8CDF-91838E4B2624}"/>
              </a:ext>
            </a:extLst>
          </p:cNvPr>
          <p:cNvCxnSpPr/>
          <p:nvPr userDrawn="1"/>
        </p:nvCxnSpPr>
        <p:spPr bwMode="gray">
          <a:xfrm>
            <a:off x="3360724"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14" name="Gerade Verbindung 27">
            <a:extLst>
              <a:ext uri="{FF2B5EF4-FFF2-40B4-BE49-F238E27FC236}">
                <a16:creationId xmlns:a16="http://schemas.microsoft.com/office/drawing/2014/main" id="{51E6CB54-FB25-46F6-8F47-84DDC14E02CD}"/>
              </a:ext>
            </a:extLst>
          </p:cNvPr>
          <p:cNvCxnSpPr/>
          <p:nvPr userDrawn="1"/>
        </p:nvCxnSpPr>
        <p:spPr bwMode="gray">
          <a:xfrm>
            <a:off x="3792944"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16" name="Gerade Verbindung 28">
            <a:extLst>
              <a:ext uri="{FF2B5EF4-FFF2-40B4-BE49-F238E27FC236}">
                <a16:creationId xmlns:a16="http://schemas.microsoft.com/office/drawing/2014/main" id="{396337B0-2CCF-4C09-875F-18AC6A3A5164}"/>
              </a:ext>
            </a:extLst>
          </p:cNvPr>
          <p:cNvCxnSpPr/>
          <p:nvPr userDrawn="1"/>
        </p:nvCxnSpPr>
        <p:spPr bwMode="gray">
          <a:xfrm>
            <a:off x="4368311"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17" name="Gerade Verbindung 29">
            <a:extLst>
              <a:ext uri="{FF2B5EF4-FFF2-40B4-BE49-F238E27FC236}">
                <a16:creationId xmlns:a16="http://schemas.microsoft.com/office/drawing/2014/main" id="{4906AC53-6C1C-4211-B996-72E97AC45702}"/>
              </a:ext>
            </a:extLst>
          </p:cNvPr>
          <p:cNvCxnSpPr/>
          <p:nvPr userDrawn="1"/>
        </p:nvCxnSpPr>
        <p:spPr bwMode="gray">
          <a:xfrm>
            <a:off x="5808118"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18" name="Gerade Verbindung 30">
            <a:extLst>
              <a:ext uri="{FF2B5EF4-FFF2-40B4-BE49-F238E27FC236}">
                <a16:creationId xmlns:a16="http://schemas.microsoft.com/office/drawing/2014/main" id="{7C9183BF-363B-4CFF-9507-B6CB70BE1A16}"/>
              </a:ext>
            </a:extLst>
          </p:cNvPr>
          <p:cNvCxnSpPr/>
          <p:nvPr userDrawn="1"/>
        </p:nvCxnSpPr>
        <p:spPr bwMode="gray">
          <a:xfrm>
            <a:off x="6383485"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19" name="Gerade Verbindung 31">
            <a:extLst>
              <a:ext uri="{FF2B5EF4-FFF2-40B4-BE49-F238E27FC236}">
                <a16:creationId xmlns:a16="http://schemas.microsoft.com/office/drawing/2014/main" id="{D6041540-9E89-4F4F-AEBD-7FA24D4407C9}"/>
              </a:ext>
            </a:extLst>
          </p:cNvPr>
          <p:cNvCxnSpPr/>
          <p:nvPr userDrawn="1"/>
        </p:nvCxnSpPr>
        <p:spPr bwMode="gray">
          <a:xfrm>
            <a:off x="7823292"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20" name="Gerade Verbindung 32">
            <a:extLst>
              <a:ext uri="{FF2B5EF4-FFF2-40B4-BE49-F238E27FC236}">
                <a16:creationId xmlns:a16="http://schemas.microsoft.com/office/drawing/2014/main" id="{6A7867DE-8399-4C47-A7EE-54129F5DA6FB}"/>
              </a:ext>
            </a:extLst>
          </p:cNvPr>
          <p:cNvCxnSpPr/>
          <p:nvPr userDrawn="1"/>
        </p:nvCxnSpPr>
        <p:spPr bwMode="gray">
          <a:xfrm>
            <a:off x="8398660"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21" name="Gerade Verbindung 33">
            <a:extLst>
              <a:ext uri="{FF2B5EF4-FFF2-40B4-BE49-F238E27FC236}">
                <a16:creationId xmlns:a16="http://schemas.microsoft.com/office/drawing/2014/main" id="{B97BBA8F-666C-4345-9689-FF42074CFAE1}"/>
              </a:ext>
            </a:extLst>
          </p:cNvPr>
          <p:cNvCxnSpPr/>
          <p:nvPr userDrawn="1"/>
        </p:nvCxnSpPr>
        <p:spPr bwMode="gray">
          <a:xfrm>
            <a:off x="8830880"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22" name="Gerade Verbindung 34">
            <a:extLst>
              <a:ext uri="{FF2B5EF4-FFF2-40B4-BE49-F238E27FC236}">
                <a16:creationId xmlns:a16="http://schemas.microsoft.com/office/drawing/2014/main" id="{F04CA813-0BF5-459B-AAA8-5797BAD6938A}"/>
              </a:ext>
            </a:extLst>
          </p:cNvPr>
          <p:cNvCxnSpPr/>
          <p:nvPr userDrawn="1"/>
        </p:nvCxnSpPr>
        <p:spPr bwMode="gray">
          <a:xfrm>
            <a:off x="9406247"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23" name="Gerade Verbindung 35">
            <a:extLst>
              <a:ext uri="{FF2B5EF4-FFF2-40B4-BE49-F238E27FC236}">
                <a16:creationId xmlns:a16="http://schemas.microsoft.com/office/drawing/2014/main" id="{7ED1EA7E-5FF5-4DC2-A969-D231F6CC8F3C}"/>
              </a:ext>
            </a:extLst>
          </p:cNvPr>
          <p:cNvCxnSpPr/>
          <p:nvPr userDrawn="1"/>
        </p:nvCxnSpPr>
        <p:spPr bwMode="gray">
          <a:xfrm>
            <a:off x="11853641"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24" name="Gerader Verbinder 22">
            <a:extLst>
              <a:ext uri="{FF2B5EF4-FFF2-40B4-BE49-F238E27FC236}">
                <a16:creationId xmlns:a16="http://schemas.microsoft.com/office/drawing/2014/main" id="{8C9B1A62-B695-4FED-84A0-62B2453BA573}"/>
              </a:ext>
            </a:extLst>
          </p:cNvPr>
          <p:cNvCxnSpPr/>
          <p:nvPr userDrawn="1"/>
        </p:nvCxnSpPr>
        <p:spPr>
          <a:xfrm>
            <a:off x="334789"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5" name="Gerader Verbinder 36">
            <a:extLst>
              <a:ext uri="{FF2B5EF4-FFF2-40B4-BE49-F238E27FC236}">
                <a16:creationId xmlns:a16="http://schemas.microsoft.com/office/drawing/2014/main" id="{DF932C70-4D14-4B34-A252-564C7E33A529}"/>
              </a:ext>
            </a:extLst>
          </p:cNvPr>
          <p:cNvCxnSpPr/>
          <p:nvPr userDrawn="1"/>
        </p:nvCxnSpPr>
        <p:spPr>
          <a:xfrm>
            <a:off x="3789770"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6" name="Gerader Verbinder 37">
            <a:extLst>
              <a:ext uri="{FF2B5EF4-FFF2-40B4-BE49-F238E27FC236}">
                <a16:creationId xmlns:a16="http://schemas.microsoft.com/office/drawing/2014/main" id="{DAA11C2E-DB2F-4005-854C-05D5E7922DA6}"/>
              </a:ext>
            </a:extLst>
          </p:cNvPr>
          <p:cNvCxnSpPr/>
          <p:nvPr userDrawn="1"/>
        </p:nvCxnSpPr>
        <p:spPr>
          <a:xfrm>
            <a:off x="4365534"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7" name="Gerader Verbinder 41">
            <a:extLst>
              <a:ext uri="{FF2B5EF4-FFF2-40B4-BE49-F238E27FC236}">
                <a16:creationId xmlns:a16="http://schemas.microsoft.com/office/drawing/2014/main" id="{9CB1EC3D-C842-4ABD-8D07-7F17FCCD6F6F}"/>
              </a:ext>
            </a:extLst>
          </p:cNvPr>
          <p:cNvCxnSpPr/>
          <p:nvPr userDrawn="1"/>
        </p:nvCxnSpPr>
        <p:spPr>
          <a:xfrm>
            <a:off x="5804945"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8" name="Gerader Verbinder 42">
            <a:extLst>
              <a:ext uri="{FF2B5EF4-FFF2-40B4-BE49-F238E27FC236}">
                <a16:creationId xmlns:a16="http://schemas.microsoft.com/office/drawing/2014/main" id="{874E4BDD-4CA2-4624-9CFD-FA182E30D5A0}"/>
              </a:ext>
            </a:extLst>
          </p:cNvPr>
          <p:cNvCxnSpPr/>
          <p:nvPr userDrawn="1"/>
        </p:nvCxnSpPr>
        <p:spPr>
          <a:xfrm>
            <a:off x="6380709"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9" name="Gerader Verbinder 43">
            <a:extLst>
              <a:ext uri="{FF2B5EF4-FFF2-40B4-BE49-F238E27FC236}">
                <a16:creationId xmlns:a16="http://schemas.microsoft.com/office/drawing/2014/main" id="{B38A1715-BB2D-49EB-8092-8E4C12FFE739}"/>
              </a:ext>
            </a:extLst>
          </p:cNvPr>
          <p:cNvCxnSpPr/>
          <p:nvPr userDrawn="1"/>
        </p:nvCxnSpPr>
        <p:spPr>
          <a:xfrm>
            <a:off x="7820119"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Gerader Verbinder 44">
            <a:extLst>
              <a:ext uri="{FF2B5EF4-FFF2-40B4-BE49-F238E27FC236}">
                <a16:creationId xmlns:a16="http://schemas.microsoft.com/office/drawing/2014/main" id="{D513470E-A390-4307-9747-32BEDEA1640E}"/>
              </a:ext>
            </a:extLst>
          </p:cNvPr>
          <p:cNvCxnSpPr/>
          <p:nvPr userDrawn="1"/>
        </p:nvCxnSpPr>
        <p:spPr>
          <a:xfrm>
            <a:off x="8395883"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Gerader Verbinder 47">
            <a:extLst>
              <a:ext uri="{FF2B5EF4-FFF2-40B4-BE49-F238E27FC236}">
                <a16:creationId xmlns:a16="http://schemas.microsoft.com/office/drawing/2014/main" id="{033084E9-CB6C-4173-90DD-82B617C6484A}"/>
              </a:ext>
            </a:extLst>
          </p:cNvPr>
          <p:cNvCxnSpPr/>
          <p:nvPr userDrawn="1"/>
        </p:nvCxnSpPr>
        <p:spPr>
          <a:xfrm>
            <a:off x="11850468"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Gerader Verbinder 45">
            <a:extLst>
              <a:ext uri="{FF2B5EF4-FFF2-40B4-BE49-F238E27FC236}">
                <a16:creationId xmlns:a16="http://schemas.microsoft.com/office/drawing/2014/main" id="{975BD468-B3A9-45FC-9D72-FFBEBBFA3320}"/>
              </a:ext>
            </a:extLst>
          </p:cNvPr>
          <p:cNvCxnSpPr>
            <a:cxnSpLocks/>
          </p:cNvCxnSpPr>
          <p:nvPr userDrawn="1"/>
        </p:nvCxnSpPr>
        <p:spPr>
          <a:xfrm rot="5400000">
            <a:off x="-132627" y="1376467"/>
            <a:ext cx="0" cy="7196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Gerader Verbinder 46">
            <a:extLst>
              <a:ext uri="{FF2B5EF4-FFF2-40B4-BE49-F238E27FC236}">
                <a16:creationId xmlns:a16="http://schemas.microsoft.com/office/drawing/2014/main" id="{4D1ED477-9AF9-4D8F-925B-0FA241DA1DF0}"/>
              </a:ext>
            </a:extLst>
          </p:cNvPr>
          <p:cNvCxnSpPr>
            <a:cxnSpLocks/>
          </p:cNvCxnSpPr>
          <p:nvPr userDrawn="1"/>
        </p:nvCxnSpPr>
        <p:spPr>
          <a:xfrm rot="5400000">
            <a:off x="-132619" y="6055904"/>
            <a:ext cx="0" cy="7196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50158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ext und Bild">
    <p:spTree>
      <p:nvGrpSpPr>
        <p:cNvPr id="1" name=""/>
        <p:cNvGrpSpPr/>
        <p:nvPr/>
      </p:nvGrpSpPr>
      <p:grpSpPr>
        <a:xfrm>
          <a:off x="0" y="0"/>
          <a:ext cx="0" cy="0"/>
          <a:chOff x="0" y="0"/>
          <a:chExt cx="0" cy="0"/>
        </a:xfrm>
      </p:grpSpPr>
      <p:sp>
        <p:nvSpPr>
          <p:cNvPr id="8" name="Titel 7"/>
          <p:cNvSpPr>
            <a:spLocks noGrp="1"/>
          </p:cNvSpPr>
          <p:nvPr>
            <p:ph type="title"/>
          </p:nvPr>
        </p:nvSpPr>
        <p:spPr bwMode="gray"/>
        <p:txBody>
          <a:bodyPr/>
          <a:lstStyle/>
          <a:p>
            <a:r>
              <a:rPr lang="de-DE"/>
              <a:t>Titelmasterformat durch Klicken bearbeiten</a:t>
            </a:r>
          </a:p>
        </p:txBody>
      </p:sp>
      <p:sp>
        <p:nvSpPr>
          <p:cNvPr id="10" name="Foliennummernplatzhalter 9"/>
          <p:cNvSpPr>
            <a:spLocks noGrp="1"/>
          </p:cNvSpPr>
          <p:nvPr>
            <p:ph type="sldNum" sz="quarter" idx="11"/>
          </p:nvPr>
        </p:nvSpPr>
        <p:spPr bwMode="gray"/>
        <p:txBody>
          <a:bodyPr/>
          <a:lstStyle/>
          <a:p>
            <a:fld id="{F54F1103-55D5-406B-994D-438AB4391C46}" type="slidenum">
              <a:rPr lang="de-DE" smtClean="0"/>
              <a:pPr/>
              <a:t>‹Nr.›</a:t>
            </a:fld>
            <a:endParaRPr lang="de-DE"/>
          </a:p>
        </p:txBody>
      </p:sp>
      <p:sp>
        <p:nvSpPr>
          <p:cNvPr id="15" name="Inhaltsplatzhalter 14"/>
          <p:cNvSpPr>
            <a:spLocks noGrp="1"/>
          </p:cNvSpPr>
          <p:nvPr>
            <p:ph sz="quarter" idx="12"/>
          </p:nvPr>
        </p:nvSpPr>
        <p:spPr bwMode="gray">
          <a:xfrm>
            <a:off x="336463" y="1269262"/>
            <a:ext cx="5566921" cy="1538883"/>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Text Placeholder 2"/>
          <p:cNvSpPr>
            <a:spLocks noGrp="1"/>
          </p:cNvSpPr>
          <p:nvPr>
            <p:ph type="body" sz="quarter" idx="13" hasCustomPrompt="1"/>
          </p:nvPr>
        </p:nvSpPr>
        <p:spPr bwMode="gray">
          <a:xfrm>
            <a:off x="334436" y="6308768"/>
            <a:ext cx="10656835" cy="287355"/>
          </a:xfrm>
        </p:spPr>
        <p:txBody>
          <a:bodyPr anchor="b">
            <a:noAutofit/>
          </a:bodyPr>
          <a:lstStyle>
            <a:lvl1pPr marL="0" indent="0">
              <a:lnSpc>
                <a:spcPct val="100000"/>
              </a:lnSpc>
              <a:spcBef>
                <a:spcPts val="0"/>
              </a:spcBef>
              <a:buFont typeface="Arial" panose="020B0604020202020204" pitchFamily="34" charset="0"/>
              <a:buNone/>
              <a:defRPr sz="999" spc="0" baseline="0"/>
            </a:lvl1pPr>
            <a:lvl2pPr marL="0" indent="0">
              <a:lnSpc>
                <a:spcPct val="100000"/>
              </a:lnSpc>
              <a:spcBef>
                <a:spcPts val="0"/>
              </a:spcBef>
              <a:buNone/>
              <a:defRPr sz="999"/>
            </a:lvl2pPr>
            <a:lvl3pPr marL="0" indent="0">
              <a:lnSpc>
                <a:spcPct val="100000"/>
              </a:lnSpc>
              <a:spcBef>
                <a:spcPts val="0"/>
              </a:spcBef>
              <a:buNone/>
              <a:defRPr sz="999"/>
            </a:lvl3pPr>
            <a:lvl4pPr marL="0" indent="0">
              <a:lnSpc>
                <a:spcPct val="100000"/>
              </a:lnSpc>
              <a:spcBef>
                <a:spcPts val="0"/>
              </a:spcBef>
              <a:buNone/>
              <a:defRPr sz="999"/>
            </a:lvl4pPr>
            <a:lvl5pPr marL="0" indent="0">
              <a:lnSpc>
                <a:spcPct val="100000"/>
              </a:lnSpc>
              <a:spcBef>
                <a:spcPts val="0"/>
              </a:spcBef>
              <a:buNone/>
              <a:defRPr sz="999"/>
            </a:lvl5pPr>
            <a:lvl6pPr marL="0" indent="0">
              <a:lnSpc>
                <a:spcPct val="100000"/>
              </a:lnSpc>
              <a:spcBef>
                <a:spcPts val="0"/>
              </a:spcBef>
              <a:buNone/>
              <a:defRPr sz="999"/>
            </a:lvl6pPr>
            <a:lvl7pPr marL="0" indent="0">
              <a:lnSpc>
                <a:spcPct val="100000"/>
              </a:lnSpc>
              <a:spcBef>
                <a:spcPts val="0"/>
              </a:spcBef>
              <a:buNone/>
              <a:defRPr sz="999"/>
            </a:lvl7pPr>
            <a:lvl8pPr marL="0" indent="0">
              <a:lnSpc>
                <a:spcPct val="100000"/>
              </a:lnSpc>
              <a:spcBef>
                <a:spcPts val="0"/>
              </a:spcBef>
              <a:buNone/>
              <a:defRPr sz="999"/>
            </a:lvl8pPr>
            <a:lvl9pPr marL="0" indent="0">
              <a:lnSpc>
                <a:spcPct val="100000"/>
              </a:lnSpc>
              <a:spcBef>
                <a:spcPts val="0"/>
              </a:spcBef>
              <a:buNone/>
              <a:defRPr sz="999"/>
            </a:lvl9pPr>
          </a:lstStyle>
          <a:p>
            <a:pPr lvl="0"/>
            <a:r>
              <a:rPr lang="de-DE"/>
              <a:t>Fußnote / Quellenangabe</a:t>
            </a:r>
          </a:p>
        </p:txBody>
      </p:sp>
    </p:spTree>
    <p:extLst>
      <p:ext uri="{BB962C8B-B14F-4D97-AF65-F5344CB8AC3E}">
        <p14:creationId xmlns:p14="http://schemas.microsoft.com/office/powerpoint/2010/main" val="33675614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5_Leer + Navigation">
    <p:spTree>
      <p:nvGrpSpPr>
        <p:cNvPr id="1" name=""/>
        <p:cNvGrpSpPr/>
        <p:nvPr/>
      </p:nvGrpSpPr>
      <p:grpSpPr>
        <a:xfrm>
          <a:off x="0" y="0"/>
          <a:ext cx="0" cy="0"/>
          <a:chOff x="0" y="0"/>
          <a:chExt cx="0" cy="0"/>
        </a:xfrm>
      </p:grpSpPr>
      <p:sp>
        <p:nvSpPr>
          <p:cNvPr id="5" name="Textplatzhalter 10"/>
          <p:cNvSpPr>
            <a:spLocks noGrp="1"/>
          </p:cNvSpPr>
          <p:nvPr>
            <p:ph type="body" sz="quarter" idx="10"/>
          </p:nvPr>
        </p:nvSpPr>
        <p:spPr>
          <a:xfrm>
            <a:off x="609601" y="6326171"/>
            <a:ext cx="10957984" cy="153888"/>
          </a:xfrm>
        </p:spPr>
        <p:txBody>
          <a:bodyPr anchor="b"/>
          <a:lstStyle>
            <a:lvl1pPr>
              <a:spcBef>
                <a:spcPts val="0"/>
              </a:spcBef>
              <a:defRPr sz="999" b="0"/>
            </a:lvl1pPr>
          </a:lstStyle>
          <a:p>
            <a:pPr lvl="0"/>
            <a:r>
              <a:rPr lang="de-DE"/>
              <a:t>Textmasterformate durch Klicken bearbeiten</a:t>
            </a:r>
          </a:p>
        </p:txBody>
      </p:sp>
      <p:sp>
        <p:nvSpPr>
          <p:cNvPr id="8" name="Fußzeilenplatzhalter 2"/>
          <p:cNvSpPr>
            <a:spLocks noGrp="1"/>
          </p:cNvSpPr>
          <p:nvPr>
            <p:ph type="ftr" sz="quarter" idx="15"/>
          </p:nvPr>
        </p:nvSpPr>
        <p:spPr/>
        <p:txBody>
          <a:bodyPr/>
          <a:lstStyle>
            <a:lvl1pPr>
              <a:defRPr/>
            </a:lvl1pPr>
          </a:lstStyle>
          <a:p>
            <a:pPr>
              <a:defRPr/>
            </a:pPr>
            <a:r>
              <a:rPr lang="de-DE"/>
              <a:t>Platzhalter für die Fußzeile</a:t>
            </a:r>
          </a:p>
        </p:txBody>
      </p:sp>
      <p:sp>
        <p:nvSpPr>
          <p:cNvPr id="10" name="Foliennummernplatzhalter 3"/>
          <p:cNvSpPr>
            <a:spLocks noGrp="1"/>
          </p:cNvSpPr>
          <p:nvPr>
            <p:ph type="sldNum" sz="quarter" idx="16"/>
          </p:nvPr>
        </p:nvSpPr>
        <p:spPr/>
        <p:txBody>
          <a:bodyPr/>
          <a:lstStyle>
            <a:lvl1pPr>
              <a:defRPr/>
            </a:lvl1pPr>
          </a:lstStyle>
          <a:p>
            <a:pPr>
              <a:defRPr/>
            </a:pPr>
            <a:r>
              <a:rPr lang="de-DE"/>
              <a:t>Seite </a:t>
            </a:r>
            <a:fld id="{F1C8343E-7D1C-4BB2-84E7-83B649AF2C96}" type="slidenum">
              <a:rPr lang="de-DE"/>
              <a:pPr>
                <a:defRPr/>
              </a:pPr>
              <a:t>‹Nr.›</a:t>
            </a:fld>
            <a:endParaRPr lang="de-DE"/>
          </a:p>
        </p:txBody>
      </p:sp>
    </p:spTree>
    <p:extLst>
      <p:ext uri="{BB962C8B-B14F-4D97-AF65-F5344CB8AC3E}">
        <p14:creationId xmlns:p14="http://schemas.microsoft.com/office/powerpoint/2010/main" val="15668575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3_Nur Titel">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292369239"/>
              </p:ext>
            </p:extLst>
          </p:nvPr>
        </p:nvGraphicFramePr>
        <p:xfrm>
          <a:off x="2119" y="1590"/>
          <a:ext cx="2116" cy="1587"/>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2" name="Object 1" hidden="1"/>
                      <p:cNvPicPr/>
                      <p:nvPr/>
                    </p:nvPicPr>
                    <p:blipFill>
                      <a:blip r:embed="rId4"/>
                      <a:stretch>
                        <a:fillRect/>
                      </a:stretch>
                    </p:blipFill>
                    <p:spPr>
                      <a:xfrm>
                        <a:off x="2119" y="1590"/>
                        <a:ext cx="2116" cy="1587"/>
                      </a:xfrm>
                      <a:prstGeom prst="rect">
                        <a:avLst/>
                      </a:prstGeom>
                    </p:spPr>
                  </p:pic>
                </p:oleObj>
              </mc:Fallback>
            </mc:AlternateContent>
          </a:graphicData>
        </a:graphic>
      </p:graphicFrame>
      <p:sp>
        <p:nvSpPr>
          <p:cNvPr id="7" name="Foliennummernplatzhalter 6"/>
          <p:cNvSpPr>
            <a:spLocks noGrp="1"/>
          </p:cNvSpPr>
          <p:nvPr>
            <p:ph type="sldNum" sz="quarter" idx="11"/>
          </p:nvPr>
        </p:nvSpPr>
        <p:spPr bwMode="gray"/>
        <p:txBody>
          <a:bodyPr/>
          <a:lstStyle/>
          <a:p>
            <a:fld id="{F54F1103-55D5-406B-994D-438AB4391C46}" type="slidenum">
              <a:rPr lang="de-DE" smtClean="0"/>
              <a:pPr/>
              <a:t>‹Nr.›</a:t>
            </a:fld>
            <a:endParaRPr lang="de-DE"/>
          </a:p>
        </p:txBody>
      </p:sp>
      <p:sp>
        <p:nvSpPr>
          <p:cNvPr id="8" name="Titel 7"/>
          <p:cNvSpPr>
            <a:spLocks noGrp="1"/>
          </p:cNvSpPr>
          <p:nvPr>
            <p:ph type="title" hasCustomPrompt="1"/>
          </p:nvPr>
        </p:nvSpPr>
        <p:spPr bwMode="gray"/>
        <p:txBody>
          <a:bodyPr/>
          <a:lstStyle/>
          <a:p>
            <a:r>
              <a:rPr lang="de-DE"/>
              <a:t>Titelmasterformat durch Klicken bearbeiten</a:t>
            </a:r>
          </a:p>
        </p:txBody>
      </p:sp>
      <p:sp>
        <p:nvSpPr>
          <p:cNvPr id="11" name="Text Placeholder 2"/>
          <p:cNvSpPr>
            <a:spLocks noGrp="1"/>
          </p:cNvSpPr>
          <p:nvPr>
            <p:ph type="body" sz="quarter" idx="14" hasCustomPrompt="1"/>
          </p:nvPr>
        </p:nvSpPr>
        <p:spPr>
          <a:xfrm>
            <a:off x="335360" y="189390"/>
            <a:ext cx="8059802" cy="215950"/>
          </a:xfrm>
          <a:ln w="3175">
            <a:solidFill>
              <a:schemeClr val="bg1"/>
            </a:solidFill>
          </a:ln>
        </p:spPr>
        <p:txBody>
          <a:bodyPr tIns="24008" anchor="b"/>
          <a:lstStyle>
            <a:lvl1pPr marL="0" indent="0">
              <a:spcBef>
                <a:spcPts val="0"/>
              </a:spcBef>
              <a:buFont typeface="Arial" panose="020B0604020202020204" pitchFamily="34" charset="0"/>
              <a:buNone/>
              <a:defRPr sz="1199" cap="none" spc="0" baseline="0"/>
            </a:lvl1pPr>
            <a:lvl2pPr marL="0" indent="0">
              <a:spcBef>
                <a:spcPts val="0"/>
              </a:spcBef>
              <a:buNone/>
              <a:defRPr sz="1199" cap="none" spc="0" baseline="0"/>
            </a:lvl2pPr>
            <a:lvl3pPr marL="0" indent="0">
              <a:spcBef>
                <a:spcPts val="0"/>
              </a:spcBef>
              <a:buNone/>
              <a:defRPr sz="1199" cap="none" spc="0" baseline="0"/>
            </a:lvl3pPr>
            <a:lvl4pPr marL="0" indent="0">
              <a:spcBef>
                <a:spcPts val="0"/>
              </a:spcBef>
              <a:buNone/>
              <a:defRPr sz="1199" cap="none" spc="0" baseline="0"/>
            </a:lvl4pPr>
            <a:lvl5pPr marL="0" indent="0">
              <a:spcBef>
                <a:spcPts val="0"/>
              </a:spcBef>
              <a:buNone/>
              <a:defRPr sz="1199" cap="none" spc="0" baseline="0"/>
            </a:lvl5pPr>
            <a:lvl6pPr marL="0" indent="0">
              <a:spcBef>
                <a:spcPts val="0"/>
              </a:spcBef>
              <a:buNone/>
              <a:defRPr sz="1199" cap="none" spc="0" baseline="0"/>
            </a:lvl6pPr>
            <a:lvl7pPr marL="0" indent="0">
              <a:spcBef>
                <a:spcPts val="0"/>
              </a:spcBef>
              <a:buNone/>
              <a:defRPr sz="1199" cap="none" spc="0" baseline="0"/>
            </a:lvl7pPr>
            <a:lvl8pPr marL="0" indent="0">
              <a:spcBef>
                <a:spcPts val="0"/>
              </a:spcBef>
              <a:buNone/>
              <a:defRPr sz="1199" cap="none" spc="0" baseline="0"/>
            </a:lvl8pPr>
            <a:lvl9pPr marL="0" indent="0">
              <a:spcBef>
                <a:spcPts val="0"/>
              </a:spcBef>
              <a:buNone/>
              <a:defRPr sz="1199" cap="none" spc="0" baseline="0"/>
            </a:lvl9pPr>
          </a:lstStyle>
          <a:p>
            <a:pPr lvl="0"/>
            <a:r>
              <a:rPr lang="de-DE"/>
              <a:t>Kapitel</a:t>
            </a:r>
          </a:p>
          <a:p>
            <a:pPr lvl="1"/>
            <a:r>
              <a:rPr lang="de-DE"/>
              <a:t>Zweite</a:t>
            </a:r>
          </a:p>
          <a:p>
            <a:pPr lvl="2"/>
            <a:r>
              <a:rPr lang="de-DE"/>
              <a:t>Dritte</a:t>
            </a:r>
          </a:p>
          <a:p>
            <a:pPr lvl="3"/>
            <a:r>
              <a:rPr lang="de-DE"/>
              <a:t>Vierte</a:t>
            </a:r>
          </a:p>
          <a:p>
            <a:pPr lvl="4"/>
            <a:r>
              <a:rPr lang="de-DE"/>
              <a:t>Fünfte</a:t>
            </a:r>
          </a:p>
          <a:p>
            <a:pPr lvl="5"/>
            <a:r>
              <a:rPr lang="de-DE"/>
              <a:t>Sechste</a:t>
            </a:r>
          </a:p>
          <a:p>
            <a:pPr lvl="6"/>
            <a:r>
              <a:rPr lang="de-DE"/>
              <a:t>Siebte</a:t>
            </a:r>
          </a:p>
          <a:p>
            <a:pPr lvl="7"/>
            <a:r>
              <a:rPr lang="de-DE"/>
              <a:t>Achte</a:t>
            </a:r>
          </a:p>
          <a:p>
            <a:pPr lvl="8"/>
            <a:r>
              <a:rPr lang="de-DE"/>
              <a:t>Neunte</a:t>
            </a:r>
          </a:p>
        </p:txBody>
      </p:sp>
      <p:sp>
        <p:nvSpPr>
          <p:cNvPr id="12" name="Text Placeholder 2"/>
          <p:cNvSpPr>
            <a:spLocks noGrp="1"/>
          </p:cNvSpPr>
          <p:nvPr>
            <p:ph type="body" sz="quarter" idx="13" hasCustomPrompt="1"/>
          </p:nvPr>
        </p:nvSpPr>
        <p:spPr bwMode="gray">
          <a:xfrm>
            <a:off x="334435" y="6380644"/>
            <a:ext cx="8065415" cy="216708"/>
          </a:xfrm>
        </p:spPr>
        <p:txBody>
          <a:bodyPr tIns="0" anchor="b">
            <a:noAutofit/>
          </a:bodyPr>
          <a:lstStyle>
            <a:lvl1pPr marL="0" indent="0">
              <a:lnSpc>
                <a:spcPct val="100000"/>
              </a:lnSpc>
              <a:spcBef>
                <a:spcPts val="0"/>
              </a:spcBef>
              <a:buFont typeface="Arial" panose="020B0604020202020204" pitchFamily="34" charset="0"/>
              <a:buNone/>
              <a:defRPr sz="800" spc="0" baseline="0"/>
            </a:lvl1pPr>
            <a:lvl2pPr marL="0" indent="0">
              <a:lnSpc>
                <a:spcPct val="100000"/>
              </a:lnSpc>
              <a:spcBef>
                <a:spcPts val="0"/>
              </a:spcBef>
              <a:buNone/>
              <a:defRPr sz="1099" spc="0" baseline="0"/>
            </a:lvl2pPr>
            <a:lvl3pPr marL="0" indent="0">
              <a:lnSpc>
                <a:spcPct val="100000"/>
              </a:lnSpc>
              <a:spcBef>
                <a:spcPts val="0"/>
              </a:spcBef>
              <a:buNone/>
              <a:defRPr sz="1099" spc="0" baseline="0"/>
            </a:lvl3pPr>
            <a:lvl4pPr marL="0" indent="0">
              <a:lnSpc>
                <a:spcPct val="100000"/>
              </a:lnSpc>
              <a:spcBef>
                <a:spcPts val="0"/>
              </a:spcBef>
              <a:buNone/>
              <a:defRPr sz="1099" spc="0" baseline="0"/>
            </a:lvl4pPr>
            <a:lvl5pPr marL="0" indent="0">
              <a:lnSpc>
                <a:spcPct val="100000"/>
              </a:lnSpc>
              <a:spcBef>
                <a:spcPts val="0"/>
              </a:spcBef>
              <a:buNone/>
              <a:defRPr sz="1099" spc="0" baseline="0"/>
            </a:lvl5pPr>
            <a:lvl6pPr marL="0" indent="0">
              <a:lnSpc>
                <a:spcPct val="100000"/>
              </a:lnSpc>
              <a:spcBef>
                <a:spcPts val="0"/>
              </a:spcBef>
              <a:buNone/>
              <a:defRPr sz="1099" spc="0" baseline="0"/>
            </a:lvl6pPr>
            <a:lvl7pPr marL="0" indent="0">
              <a:lnSpc>
                <a:spcPct val="100000"/>
              </a:lnSpc>
              <a:spcBef>
                <a:spcPts val="0"/>
              </a:spcBef>
              <a:buNone/>
              <a:defRPr sz="1099" spc="0" baseline="0"/>
            </a:lvl7pPr>
            <a:lvl8pPr marL="0" indent="0">
              <a:lnSpc>
                <a:spcPct val="100000"/>
              </a:lnSpc>
              <a:spcBef>
                <a:spcPts val="0"/>
              </a:spcBef>
              <a:buNone/>
              <a:defRPr sz="1099" spc="0" baseline="0"/>
            </a:lvl8pPr>
            <a:lvl9pPr marL="0" indent="0">
              <a:lnSpc>
                <a:spcPct val="100000"/>
              </a:lnSpc>
              <a:spcBef>
                <a:spcPts val="0"/>
              </a:spcBef>
              <a:buNone/>
              <a:defRPr sz="1099" spc="0" baseline="0"/>
            </a:lvl9pPr>
          </a:lstStyle>
          <a:p>
            <a:pPr lvl="0"/>
            <a:r>
              <a:rPr lang="de-DE"/>
              <a:t>Fußnote / Quellenangabe</a:t>
            </a:r>
          </a:p>
        </p:txBody>
      </p:sp>
    </p:spTree>
    <p:extLst>
      <p:ext uri="{BB962C8B-B14F-4D97-AF65-F5344CB8AC3E}">
        <p14:creationId xmlns:p14="http://schemas.microsoft.com/office/powerpoint/2010/main" val="42360982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4_Nur Titel">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775369239"/>
              </p:ext>
            </p:extLst>
          </p:nvPr>
        </p:nvGraphicFramePr>
        <p:xfrm>
          <a:off x="2119" y="1590"/>
          <a:ext cx="2116" cy="1587"/>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2" name="Object 1" hidden="1"/>
                      <p:cNvPicPr/>
                      <p:nvPr/>
                    </p:nvPicPr>
                    <p:blipFill>
                      <a:blip r:embed="rId4"/>
                      <a:stretch>
                        <a:fillRect/>
                      </a:stretch>
                    </p:blipFill>
                    <p:spPr>
                      <a:xfrm>
                        <a:off x="2119" y="1590"/>
                        <a:ext cx="2116" cy="1587"/>
                      </a:xfrm>
                      <a:prstGeom prst="rect">
                        <a:avLst/>
                      </a:prstGeom>
                    </p:spPr>
                  </p:pic>
                </p:oleObj>
              </mc:Fallback>
            </mc:AlternateContent>
          </a:graphicData>
        </a:graphic>
      </p:graphicFrame>
      <p:sp>
        <p:nvSpPr>
          <p:cNvPr id="7" name="Foliennummernplatzhalter 6"/>
          <p:cNvSpPr>
            <a:spLocks noGrp="1"/>
          </p:cNvSpPr>
          <p:nvPr>
            <p:ph type="sldNum" sz="quarter" idx="11"/>
          </p:nvPr>
        </p:nvSpPr>
        <p:spPr bwMode="gray"/>
        <p:txBody>
          <a:bodyPr/>
          <a:lstStyle/>
          <a:p>
            <a:fld id="{F54F1103-55D5-406B-994D-438AB4391C46}" type="slidenum">
              <a:rPr lang="de-DE" smtClean="0"/>
              <a:pPr/>
              <a:t>‹Nr.›</a:t>
            </a:fld>
            <a:endParaRPr lang="de-DE"/>
          </a:p>
        </p:txBody>
      </p:sp>
      <p:sp>
        <p:nvSpPr>
          <p:cNvPr id="8" name="Titel 7"/>
          <p:cNvSpPr>
            <a:spLocks noGrp="1"/>
          </p:cNvSpPr>
          <p:nvPr>
            <p:ph type="title" hasCustomPrompt="1"/>
          </p:nvPr>
        </p:nvSpPr>
        <p:spPr bwMode="gray"/>
        <p:txBody>
          <a:bodyPr/>
          <a:lstStyle/>
          <a:p>
            <a:r>
              <a:rPr lang="de-DE"/>
              <a:t>Titelmasterformat durch Klicken bearbeiten</a:t>
            </a:r>
          </a:p>
        </p:txBody>
      </p:sp>
      <p:sp>
        <p:nvSpPr>
          <p:cNvPr id="11" name="Text Placeholder 2"/>
          <p:cNvSpPr>
            <a:spLocks noGrp="1"/>
          </p:cNvSpPr>
          <p:nvPr>
            <p:ph type="body" sz="quarter" idx="14" hasCustomPrompt="1"/>
          </p:nvPr>
        </p:nvSpPr>
        <p:spPr>
          <a:xfrm>
            <a:off x="335360" y="189390"/>
            <a:ext cx="8059802" cy="215950"/>
          </a:xfrm>
          <a:ln w="3175">
            <a:solidFill>
              <a:schemeClr val="bg1"/>
            </a:solidFill>
          </a:ln>
        </p:spPr>
        <p:txBody>
          <a:bodyPr tIns="24008" anchor="b"/>
          <a:lstStyle>
            <a:lvl1pPr marL="0" indent="0">
              <a:spcBef>
                <a:spcPts val="0"/>
              </a:spcBef>
              <a:buFont typeface="Arial" panose="020B0604020202020204" pitchFamily="34" charset="0"/>
              <a:buNone/>
              <a:defRPr sz="1199" cap="none" spc="0" baseline="0"/>
            </a:lvl1pPr>
            <a:lvl2pPr marL="0" indent="0">
              <a:spcBef>
                <a:spcPts val="0"/>
              </a:spcBef>
              <a:buNone/>
              <a:defRPr sz="1199" cap="none" spc="0" baseline="0"/>
            </a:lvl2pPr>
            <a:lvl3pPr marL="0" indent="0">
              <a:spcBef>
                <a:spcPts val="0"/>
              </a:spcBef>
              <a:buNone/>
              <a:defRPr sz="1199" cap="none" spc="0" baseline="0"/>
            </a:lvl3pPr>
            <a:lvl4pPr marL="0" indent="0">
              <a:spcBef>
                <a:spcPts val="0"/>
              </a:spcBef>
              <a:buNone/>
              <a:defRPr sz="1199" cap="none" spc="0" baseline="0"/>
            </a:lvl4pPr>
            <a:lvl5pPr marL="0" indent="0">
              <a:spcBef>
                <a:spcPts val="0"/>
              </a:spcBef>
              <a:buNone/>
              <a:defRPr sz="1199" cap="none" spc="0" baseline="0"/>
            </a:lvl5pPr>
            <a:lvl6pPr marL="0" indent="0">
              <a:spcBef>
                <a:spcPts val="0"/>
              </a:spcBef>
              <a:buNone/>
              <a:defRPr sz="1199" cap="none" spc="0" baseline="0"/>
            </a:lvl6pPr>
            <a:lvl7pPr marL="0" indent="0">
              <a:spcBef>
                <a:spcPts val="0"/>
              </a:spcBef>
              <a:buNone/>
              <a:defRPr sz="1199" cap="none" spc="0" baseline="0"/>
            </a:lvl7pPr>
            <a:lvl8pPr marL="0" indent="0">
              <a:spcBef>
                <a:spcPts val="0"/>
              </a:spcBef>
              <a:buNone/>
              <a:defRPr sz="1199" cap="none" spc="0" baseline="0"/>
            </a:lvl8pPr>
            <a:lvl9pPr marL="0" indent="0">
              <a:spcBef>
                <a:spcPts val="0"/>
              </a:spcBef>
              <a:buNone/>
              <a:defRPr sz="1199" cap="none" spc="0" baseline="0"/>
            </a:lvl9pPr>
          </a:lstStyle>
          <a:p>
            <a:pPr lvl="0"/>
            <a:r>
              <a:rPr lang="de-DE"/>
              <a:t>Kapitel</a:t>
            </a:r>
          </a:p>
          <a:p>
            <a:pPr lvl="1"/>
            <a:r>
              <a:rPr lang="de-DE"/>
              <a:t>Zweite</a:t>
            </a:r>
          </a:p>
          <a:p>
            <a:pPr lvl="2"/>
            <a:r>
              <a:rPr lang="de-DE"/>
              <a:t>Dritte</a:t>
            </a:r>
          </a:p>
          <a:p>
            <a:pPr lvl="3"/>
            <a:r>
              <a:rPr lang="de-DE"/>
              <a:t>Vierte</a:t>
            </a:r>
          </a:p>
          <a:p>
            <a:pPr lvl="4"/>
            <a:r>
              <a:rPr lang="de-DE"/>
              <a:t>Fünfte</a:t>
            </a:r>
          </a:p>
          <a:p>
            <a:pPr lvl="5"/>
            <a:r>
              <a:rPr lang="de-DE"/>
              <a:t>Sechste</a:t>
            </a:r>
          </a:p>
          <a:p>
            <a:pPr lvl="6"/>
            <a:r>
              <a:rPr lang="de-DE"/>
              <a:t>Siebte</a:t>
            </a:r>
          </a:p>
          <a:p>
            <a:pPr lvl="7"/>
            <a:r>
              <a:rPr lang="de-DE"/>
              <a:t>Achte</a:t>
            </a:r>
          </a:p>
          <a:p>
            <a:pPr lvl="8"/>
            <a:r>
              <a:rPr lang="de-DE"/>
              <a:t>Neunte</a:t>
            </a:r>
          </a:p>
        </p:txBody>
      </p:sp>
      <p:sp>
        <p:nvSpPr>
          <p:cNvPr id="12" name="Text Placeholder 2"/>
          <p:cNvSpPr>
            <a:spLocks noGrp="1"/>
          </p:cNvSpPr>
          <p:nvPr>
            <p:ph type="body" sz="quarter" idx="13" hasCustomPrompt="1"/>
          </p:nvPr>
        </p:nvSpPr>
        <p:spPr bwMode="gray">
          <a:xfrm>
            <a:off x="334435" y="6380644"/>
            <a:ext cx="8065415" cy="216708"/>
          </a:xfrm>
        </p:spPr>
        <p:txBody>
          <a:bodyPr tIns="0" anchor="b">
            <a:noAutofit/>
          </a:bodyPr>
          <a:lstStyle>
            <a:lvl1pPr marL="0" indent="0">
              <a:lnSpc>
                <a:spcPct val="100000"/>
              </a:lnSpc>
              <a:spcBef>
                <a:spcPts val="0"/>
              </a:spcBef>
              <a:buFont typeface="Arial" panose="020B0604020202020204" pitchFamily="34" charset="0"/>
              <a:buNone/>
              <a:defRPr sz="800" spc="0" baseline="0"/>
            </a:lvl1pPr>
            <a:lvl2pPr marL="0" indent="0">
              <a:lnSpc>
                <a:spcPct val="100000"/>
              </a:lnSpc>
              <a:spcBef>
                <a:spcPts val="0"/>
              </a:spcBef>
              <a:buNone/>
              <a:defRPr sz="1099" spc="0" baseline="0"/>
            </a:lvl2pPr>
            <a:lvl3pPr marL="0" indent="0">
              <a:lnSpc>
                <a:spcPct val="100000"/>
              </a:lnSpc>
              <a:spcBef>
                <a:spcPts val="0"/>
              </a:spcBef>
              <a:buNone/>
              <a:defRPr sz="1099" spc="0" baseline="0"/>
            </a:lvl3pPr>
            <a:lvl4pPr marL="0" indent="0">
              <a:lnSpc>
                <a:spcPct val="100000"/>
              </a:lnSpc>
              <a:spcBef>
                <a:spcPts val="0"/>
              </a:spcBef>
              <a:buNone/>
              <a:defRPr sz="1099" spc="0" baseline="0"/>
            </a:lvl4pPr>
            <a:lvl5pPr marL="0" indent="0">
              <a:lnSpc>
                <a:spcPct val="100000"/>
              </a:lnSpc>
              <a:spcBef>
                <a:spcPts val="0"/>
              </a:spcBef>
              <a:buNone/>
              <a:defRPr sz="1099" spc="0" baseline="0"/>
            </a:lvl5pPr>
            <a:lvl6pPr marL="0" indent="0">
              <a:lnSpc>
                <a:spcPct val="100000"/>
              </a:lnSpc>
              <a:spcBef>
                <a:spcPts val="0"/>
              </a:spcBef>
              <a:buNone/>
              <a:defRPr sz="1099" spc="0" baseline="0"/>
            </a:lvl6pPr>
            <a:lvl7pPr marL="0" indent="0">
              <a:lnSpc>
                <a:spcPct val="100000"/>
              </a:lnSpc>
              <a:spcBef>
                <a:spcPts val="0"/>
              </a:spcBef>
              <a:buNone/>
              <a:defRPr sz="1099" spc="0" baseline="0"/>
            </a:lvl7pPr>
            <a:lvl8pPr marL="0" indent="0">
              <a:lnSpc>
                <a:spcPct val="100000"/>
              </a:lnSpc>
              <a:spcBef>
                <a:spcPts val="0"/>
              </a:spcBef>
              <a:buNone/>
              <a:defRPr sz="1099" spc="0" baseline="0"/>
            </a:lvl8pPr>
            <a:lvl9pPr marL="0" indent="0">
              <a:lnSpc>
                <a:spcPct val="100000"/>
              </a:lnSpc>
              <a:spcBef>
                <a:spcPts val="0"/>
              </a:spcBef>
              <a:buNone/>
              <a:defRPr sz="1099" spc="0" baseline="0"/>
            </a:lvl9pPr>
          </a:lstStyle>
          <a:p>
            <a:pPr lvl="0"/>
            <a:r>
              <a:rPr lang="de-DE"/>
              <a:t>Fußnote / Quellenangabe</a:t>
            </a:r>
          </a:p>
        </p:txBody>
      </p:sp>
    </p:spTree>
    <p:extLst>
      <p:ext uri="{BB962C8B-B14F-4D97-AF65-F5344CB8AC3E}">
        <p14:creationId xmlns:p14="http://schemas.microsoft.com/office/powerpoint/2010/main" val="3184453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oleObject" Target="../embeddings/oleObject1.bin"/><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5"/>
            </p:custDataLst>
            <p:extLst>
              <p:ext uri="{D42A27DB-BD31-4B8C-83A1-F6EECF244321}">
                <p14:modId xmlns:p14="http://schemas.microsoft.com/office/powerpoint/2010/main" val="1168408275"/>
              </p:ext>
            </p:extLst>
          </p:nvPr>
        </p:nvGraphicFramePr>
        <p:xfrm>
          <a:off x="2119" y="1590"/>
          <a:ext cx="2116" cy="1587"/>
        </p:xfrm>
        <a:graphic>
          <a:graphicData uri="http://schemas.openxmlformats.org/presentationml/2006/ole">
            <mc:AlternateContent xmlns:mc="http://schemas.openxmlformats.org/markup-compatibility/2006">
              <mc:Choice xmlns:v="urn:schemas-microsoft-com:vml" Requires="v">
                <p:oleObj name="think-cell Slide" r:id="rId26" imgW="353" imgH="353" progId="TCLayout.ActiveDocument.1">
                  <p:embed/>
                </p:oleObj>
              </mc:Choice>
              <mc:Fallback>
                <p:oleObj name="think-cell Slide" r:id="rId26" imgW="353" imgH="353" progId="TCLayout.ActiveDocument.1">
                  <p:embed/>
                  <p:pic>
                    <p:nvPicPr>
                      <p:cNvPr id="2" name="Object 1" hidden="1"/>
                      <p:cNvPicPr/>
                      <p:nvPr/>
                    </p:nvPicPr>
                    <p:blipFill>
                      <a:blip r:embed="rId27"/>
                      <a:stretch>
                        <a:fillRect/>
                      </a:stretch>
                    </p:blipFill>
                    <p:spPr>
                      <a:xfrm>
                        <a:off x="2119" y="1590"/>
                        <a:ext cx="2116" cy="1587"/>
                      </a:xfrm>
                      <a:prstGeom prst="rect">
                        <a:avLst/>
                      </a:prstGeom>
                    </p:spPr>
                  </p:pic>
                </p:oleObj>
              </mc:Fallback>
            </mc:AlternateContent>
          </a:graphicData>
        </a:graphic>
      </p:graphicFrame>
      <p:sp>
        <p:nvSpPr>
          <p:cNvPr id="39" name="Foliennummernplatzhalter 38"/>
          <p:cNvSpPr>
            <a:spLocks noGrp="1"/>
          </p:cNvSpPr>
          <p:nvPr>
            <p:ph type="sldNum" sz="quarter" idx="4"/>
          </p:nvPr>
        </p:nvSpPr>
        <p:spPr bwMode="gray">
          <a:xfrm>
            <a:off x="11493863" y="6381352"/>
            <a:ext cx="361674" cy="216000"/>
          </a:xfrm>
          <a:prstGeom prst="rect">
            <a:avLst/>
          </a:prstGeom>
        </p:spPr>
        <p:txBody>
          <a:bodyPr vert="horz" lIns="0" tIns="0" rIns="0" bIns="0" rtlCol="0" anchor="b"/>
          <a:lstStyle>
            <a:lvl1pPr algn="r">
              <a:defRPr sz="800">
                <a:solidFill>
                  <a:schemeClr val="tx1"/>
                </a:solidFill>
              </a:defRPr>
            </a:lvl1pPr>
          </a:lstStyle>
          <a:p>
            <a:fld id="{F54F1103-55D5-406B-994D-438AB4391C46}" type="slidenum">
              <a:rPr lang="de-DE" smtClean="0"/>
              <a:pPr/>
              <a:t>‹Nr.›</a:t>
            </a:fld>
            <a:endParaRPr lang="de-DE"/>
          </a:p>
        </p:txBody>
      </p:sp>
      <p:sp>
        <p:nvSpPr>
          <p:cNvPr id="40" name="Titelplatzhalter 39"/>
          <p:cNvSpPr>
            <a:spLocks noGrp="1"/>
          </p:cNvSpPr>
          <p:nvPr>
            <p:ph type="title"/>
          </p:nvPr>
        </p:nvSpPr>
        <p:spPr bwMode="gray">
          <a:xfrm>
            <a:off x="339310" y="549348"/>
            <a:ext cx="8060540" cy="575931"/>
          </a:xfrm>
          <a:prstGeom prst="rect">
            <a:avLst/>
          </a:prstGeom>
        </p:spPr>
        <p:txBody>
          <a:bodyPr vert="horz" lIns="0" tIns="0" rIns="0" bIns="0" rtlCol="0" anchor="t">
            <a:noAutofit/>
          </a:bodyPr>
          <a:lstStyle/>
          <a:p>
            <a:r>
              <a:rPr lang="de-DE"/>
              <a:t>Titelmasterformat durch Klicken bearbeiten</a:t>
            </a:r>
          </a:p>
        </p:txBody>
      </p:sp>
      <p:sp>
        <p:nvSpPr>
          <p:cNvPr id="41" name="Textplatzhalter 40"/>
          <p:cNvSpPr>
            <a:spLocks noGrp="1"/>
          </p:cNvSpPr>
          <p:nvPr>
            <p:ph type="body" idx="1"/>
          </p:nvPr>
        </p:nvSpPr>
        <p:spPr bwMode="gray">
          <a:xfrm>
            <a:off x="338359" y="1412549"/>
            <a:ext cx="11514003" cy="4680454"/>
          </a:xfrm>
          <a:prstGeom prst="rect">
            <a:avLst/>
          </a:prstGeom>
        </p:spPr>
        <p:txBody>
          <a:bodyPr vert="horz" lIns="0" tIns="24008" rIns="0" bIns="0" rtlCol="0">
            <a:no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a:p>
            <a:pPr lvl="5"/>
            <a:r>
              <a:rPr lang="de-DE"/>
              <a:t>6</a:t>
            </a:r>
          </a:p>
          <a:p>
            <a:pPr lvl="6"/>
            <a:r>
              <a:rPr lang="de-DE"/>
              <a:t>7</a:t>
            </a:r>
          </a:p>
          <a:p>
            <a:pPr lvl="7"/>
            <a:r>
              <a:rPr lang="de-DE"/>
              <a:t>8</a:t>
            </a:r>
          </a:p>
          <a:p>
            <a:pPr lvl="8"/>
            <a:r>
              <a:rPr lang="de-DE"/>
              <a:t>9</a:t>
            </a:r>
          </a:p>
        </p:txBody>
      </p:sp>
      <p:cxnSp>
        <p:nvCxnSpPr>
          <p:cNvPr id="25" name="Gerade Verbindung 24"/>
          <p:cNvCxnSpPr/>
          <p:nvPr userDrawn="1"/>
        </p:nvCxnSpPr>
        <p:spPr bwMode="gray">
          <a:xfrm>
            <a:off x="337962"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26" name="Gerade Verbindung 25"/>
          <p:cNvCxnSpPr/>
          <p:nvPr userDrawn="1"/>
        </p:nvCxnSpPr>
        <p:spPr bwMode="gray">
          <a:xfrm>
            <a:off x="2785356"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27" name="Gerade Verbindung 26"/>
          <p:cNvCxnSpPr/>
          <p:nvPr userDrawn="1"/>
        </p:nvCxnSpPr>
        <p:spPr bwMode="gray">
          <a:xfrm>
            <a:off x="3360724"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28" name="Gerade Verbindung 27"/>
          <p:cNvCxnSpPr/>
          <p:nvPr userDrawn="1"/>
        </p:nvCxnSpPr>
        <p:spPr bwMode="gray">
          <a:xfrm>
            <a:off x="3792944"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29" name="Gerade Verbindung 28"/>
          <p:cNvCxnSpPr/>
          <p:nvPr userDrawn="1"/>
        </p:nvCxnSpPr>
        <p:spPr bwMode="gray">
          <a:xfrm>
            <a:off x="4368311"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30" name="Gerade Verbindung 29"/>
          <p:cNvCxnSpPr/>
          <p:nvPr userDrawn="1"/>
        </p:nvCxnSpPr>
        <p:spPr bwMode="gray">
          <a:xfrm>
            <a:off x="5808118"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31" name="Gerade Verbindung 30"/>
          <p:cNvCxnSpPr/>
          <p:nvPr userDrawn="1"/>
        </p:nvCxnSpPr>
        <p:spPr bwMode="gray">
          <a:xfrm>
            <a:off x="6383485"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32" name="Gerade Verbindung 31"/>
          <p:cNvCxnSpPr/>
          <p:nvPr userDrawn="1"/>
        </p:nvCxnSpPr>
        <p:spPr bwMode="gray">
          <a:xfrm>
            <a:off x="7823292"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33" name="Gerade Verbindung 32"/>
          <p:cNvCxnSpPr/>
          <p:nvPr userDrawn="1"/>
        </p:nvCxnSpPr>
        <p:spPr bwMode="gray">
          <a:xfrm>
            <a:off x="8398660"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34" name="Gerade Verbindung 33"/>
          <p:cNvCxnSpPr/>
          <p:nvPr userDrawn="1"/>
        </p:nvCxnSpPr>
        <p:spPr bwMode="gray">
          <a:xfrm>
            <a:off x="8830880"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35" name="Gerade Verbindung 34"/>
          <p:cNvCxnSpPr/>
          <p:nvPr userDrawn="1"/>
        </p:nvCxnSpPr>
        <p:spPr bwMode="gray">
          <a:xfrm>
            <a:off x="9406247"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36" name="Gerade Verbindung 35"/>
          <p:cNvCxnSpPr/>
          <p:nvPr userDrawn="1"/>
        </p:nvCxnSpPr>
        <p:spPr bwMode="gray">
          <a:xfrm>
            <a:off x="11853641" y="-170558"/>
            <a:ext cx="0" cy="71983"/>
          </a:xfrm>
          <a:prstGeom prst="line">
            <a:avLst/>
          </a:prstGeom>
          <a:ln w="6350">
            <a:solidFill>
              <a:srgbClr val="E8E0DD"/>
            </a:solidFill>
          </a:ln>
          <a:effectLst/>
        </p:spPr>
        <p:style>
          <a:lnRef idx="2">
            <a:schemeClr val="accent1"/>
          </a:lnRef>
          <a:fillRef idx="0">
            <a:schemeClr val="accent1"/>
          </a:fillRef>
          <a:effectRef idx="1">
            <a:schemeClr val="accent1"/>
          </a:effectRef>
          <a:fontRef idx="minor">
            <a:schemeClr val="tx1"/>
          </a:fontRef>
        </p:style>
      </p:cxnSp>
      <p:cxnSp>
        <p:nvCxnSpPr>
          <p:cNvPr id="23" name="Gerader Verbinder 22">
            <a:extLst>
              <a:ext uri="{FF2B5EF4-FFF2-40B4-BE49-F238E27FC236}">
                <a16:creationId xmlns:a16="http://schemas.microsoft.com/office/drawing/2014/main" id="{D0046563-E350-477B-97CF-6989F7951713}"/>
              </a:ext>
            </a:extLst>
          </p:cNvPr>
          <p:cNvCxnSpPr/>
          <p:nvPr userDrawn="1"/>
        </p:nvCxnSpPr>
        <p:spPr>
          <a:xfrm>
            <a:off x="334789"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7" name="Gerader Verbinder 36">
            <a:extLst>
              <a:ext uri="{FF2B5EF4-FFF2-40B4-BE49-F238E27FC236}">
                <a16:creationId xmlns:a16="http://schemas.microsoft.com/office/drawing/2014/main" id="{5957DF40-B6BC-42F2-9062-0031F9097D1A}"/>
              </a:ext>
            </a:extLst>
          </p:cNvPr>
          <p:cNvCxnSpPr/>
          <p:nvPr userDrawn="1"/>
        </p:nvCxnSpPr>
        <p:spPr>
          <a:xfrm>
            <a:off x="3789770"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8" name="Gerader Verbinder 37">
            <a:extLst>
              <a:ext uri="{FF2B5EF4-FFF2-40B4-BE49-F238E27FC236}">
                <a16:creationId xmlns:a16="http://schemas.microsoft.com/office/drawing/2014/main" id="{15B6407B-739D-4C7E-A927-B64D13EB513C}"/>
              </a:ext>
            </a:extLst>
          </p:cNvPr>
          <p:cNvCxnSpPr/>
          <p:nvPr userDrawn="1"/>
        </p:nvCxnSpPr>
        <p:spPr>
          <a:xfrm>
            <a:off x="4365534"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2" name="Gerader Verbinder 41">
            <a:extLst>
              <a:ext uri="{FF2B5EF4-FFF2-40B4-BE49-F238E27FC236}">
                <a16:creationId xmlns:a16="http://schemas.microsoft.com/office/drawing/2014/main" id="{E8B09179-0961-4DAF-BDA4-990AE2420A95}"/>
              </a:ext>
            </a:extLst>
          </p:cNvPr>
          <p:cNvCxnSpPr/>
          <p:nvPr userDrawn="1"/>
        </p:nvCxnSpPr>
        <p:spPr>
          <a:xfrm>
            <a:off x="5804945"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Gerader Verbinder 42">
            <a:extLst>
              <a:ext uri="{FF2B5EF4-FFF2-40B4-BE49-F238E27FC236}">
                <a16:creationId xmlns:a16="http://schemas.microsoft.com/office/drawing/2014/main" id="{2A82FDD8-D11B-4A4B-B61E-EDDAFF4494E6}"/>
              </a:ext>
            </a:extLst>
          </p:cNvPr>
          <p:cNvCxnSpPr/>
          <p:nvPr userDrawn="1"/>
        </p:nvCxnSpPr>
        <p:spPr>
          <a:xfrm>
            <a:off x="6380709"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 name="Gerader Verbinder 43">
            <a:extLst>
              <a:ext uri="{FF2B5EF4-FFF2-40B4-BE49-F238E27FC236}">
                <a16:creationId xmlns:a16="http://schemas.microsoft.com/office/drawing/2014/main" id="{E609AC7E-7B93-49E9-9D4C-DFAD29B9AD47}"/>
              </a:ext>
            </a:extLst>
          </p:cNvPr>
          <p:cNvCxnSpPr/>
          <p:nvPr userDrawn="1"/>
        </p:nvCxnSpPr>
        <p:spPr>
          <a:xfrm>
            <a:off x="7820119"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5" name="Gerader Verbinder 44">
            <a:extLst>
              <a:ext uri="{FF2B5EF4-FFF2-40B4-BE49-F238E27FC236}">
                <a16:creationId xmlns:a16="http://schemas.microsoft.com/office/drawing/2014/main" id="{2B4343BF-52CB-4FBC-AD6C-A77002166B8E}"/>
              </a:ext>
            </a:extLst>
          </p:cNvPr>
          <p:cNvCxnSpPr/>
          <p:nvPr userDrawn="1"/>
        </p:nvCxnSpPr>
        <p:spPr>
          <a:xfrm>
            <a:off x="8395883"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6" name="Gerader Verbinder 45">
            <a:extLst>
              <a:ext uri="{FF2B5EF4-FFF2-40B4-BE49-F238E27FC236}">
                <a16:creationId xmlns:a16="http://schemas.microsoft.com/office/drawing/2014/main" id="{7F22A86D-FD7E-4D86-8C9E-B2A805E8BB7E}"/>
              </a:ext>
            </a:extLst>
          </p:cNvPr>
          <p:cNvCxnSpPr>
            <a:cxnSpLocks/>
          </p:cNvCxnSpPr>
          <p:nvPr userDrawn="1"/>
        </p:nvCxnSpPr>
        <p:spPr>
          <a:xfrm rot="5400000">
            <a:off x="-132627" y="1376467"/>
            <a:ext cx="0" cy="7196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7" name="Gerader Verbinder 46">
            <a:extLst>
              <a:ext uri="{FF2B5EF4-FFF2-40B4-BE49-F238E27FC236}">
                <a16:creationId xmlns:a16="http://schemas.microsoft.com/office/drawing/2014/main" id="{6C8B8CB9-25AF-459C-AF9C-1F86B76D806A}"/>
              </a:ext>
            </a:extLst>
          </p:cNvPr>
          <p:cNvCxnSpPr>
            <a:cxnSpLocks/>
          </p:cNvCxnSpPr>
          <p:nvPr userDrawn="1"/>
        </p:nvCxnSpPr>
        <p:spPr>
          <a:xfrm rot="5400000">
            <a:off x="-132619" y="6055904"/>
            <a:ext cx="0" cy="7196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8" name="Gerader Verbinder 47">
            <a:extLst>
              <a:ext uri="{FF2B5EF4-FFF2-40B4-BE49-F238E27FC236}">
                <a16:creationId xmlns:a16="http://schemas.microsoft.com/office/drawing/2014/main" id="{1D57E2C9-E129-4E28-A1FA-1A58F9ABF547}"/>
              </a:ext>
            </a:extLst>
          </p:cNvPr>
          <p:cNvCxnSpPr/>
          <p:nvPr userDrawn="1"/>
        </p:nvCxnSpPr>
        <p:spPr>
          <a:xfrm>
            <a:off x="11850468" y="-171352"/>
            <a:ext cx="0" cy="71983"/>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9" name="Straight Connector 7">
            <a:extLst>
              <a:ext uri="{FF2B5EF4-FFF2-40B4-BE49-F238E27FC236}">
                <a16:creationId xmlns:a16="http://schemas.microsoft.com/office/drawing/2014/main" id="{686663AF-05E0-4B2D-A0E4-5785CFA3B46B}"/>
              </a:ext>
            </a:extLst>
          </p:cNvPr>
          <p:cNvCxnSpPr>
            <a:cxnSpLocks/>
          </p:cNvCxnSpPr>
          <p:nvPr userDrawn="1"/>
        </p:nvCxnSpPr>
        <p:spPr>
          <a:xfrm>
            <a:off x="335825" y="1124740"/>
            <a:ext cx="11514003"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0" name="Straight Connector 8">
            <a:extLst>
              <a:ext uri="{FF2B5EF4-FFF2-40B4-BE49-F238E27FC236}">
                <a16:creationId xmlns:a16="http://schemas.microsoft.com/office/drawing/2014/main" id="{26D491E8-07E9-4D27-8DF0-A449CDF3A4F5}"/>
              </a:ext>
            </a:extLst>
          </p:cNvPr>
          <p:cNvCxnSpPr>
            <a:cxnSpLocks/>
          </p:cNvCxnSpPr>
          <p:nvPr userDrawn="1"/>
        </p:nvCxnSpPr>
        <p:spPr>
          <a:xfrm>
            <a:off x="335825" y="6211562"/>
            <a:ext cx="11514003"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43303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3" r:id="rId22"/>
    <p:sldLayoutId id="2147483685" r:id="rId23"/>
  </p:sldLayoutIdLst>
  <p:hf hdr="0" dt="0"/>
  <p:txStyles>
    <p:titleStyle>
      <a:lvl1pPr algn="l" defTabSz="682543" rtl="0" eaLnBrk="1" latinLnBrk="0" hangingPunct="1">
        <a:lnSpc>
          <a:spcPct val="90000"/>
        </a:lnSpc>
        <a:spcBef>
          <a:spcPct val="0"/>
        </a:spcBef>
        <a:buNone/>
        <a:defRPr sz="2399" b="0" kern="1200" spc="0" baseline="0">
          <a:solidFill>
            <a:schemeClr val="tx2"/>
          </a:solidFill>
          <a:latin typeface="Arial"/>
          <a:ea typeface="+mj-ea"/>
          <a:cs typeface="Arial"/>
        </a:defRPr>
      </a:lvl1pPr>
    </p:titleStyle>
    <p:bodyStyle>
      <a:lvl1pPr marL="0" indent="0" algn="l" defTabSz="682543" rtl="0" eaLnBrk="1" latinLnBrk="0" hangingPunct="1">
        <a:lnSpc>
          <a:spcPct val="90000"/>
        </a:lnSpc>
        <a:spcBef>
          <a:spcPts val="800"/>
        </a:spcBef>
        <a:buFont typeface="Arial"/>
        <a:buNone/>
        <a:defRPr sz="1799" kern="1200" spc="45" baseline="0">
          <a:solidFill>
            <a:schemeClr val="tx1"/>
          </a:solidFill>
          <a:latin typeface="+mn-lt"/>
          <a:ea typeface="+mn-ea"/>
          <a:cs typeface="Arial"/>
        </a:defRPr>
      </a:lvl1pPr>
      <a:lvl2pPr marL="215892" indent="-215892" algn="l" defTabSz="682543" rtl="0" eaLnBrk="1" latinLnBrk="0" hangingPunct="1">
        <a:lnSpc>
          <a:spcPct val="90000"/>
        </a:lnSpc>
        <a:spcBef>
          <a:spcPts val="800"/>
        </a:spcBef>
        <a:buFont typeface="Wingdings" panose="05000000000000000000" pitchFamily="2" charset="2"/>
        <a:buChar char="§"/>
        <a:defRPr sz="1799" kern="1200" spc="45" baseline="0">
          <a:solidFill>
            <a:schemeClr val="tx1"/>
          </a:solidFill>
          <a:latin typeface="+mn-lt"/>
          <a:ea typeface="+mn-ea"/>
          <a:cs typeface="Arial"/>
        </a:defRPr>
      </a:lvl2pPr>
      <a:lvl3pPr marL="431784" indent="-215892" algn="l" defTabSz="682543" rtl="0" eaLnBrk="1" latinLnBrk="0" hangingPunct="1">
        <a:lnSpc>
          <a:spcPct val="90000"/>
        </a:lnSpc>
        <a:spcBef>
          <a:spcPts val="800"/>
        </a:spcBef>
        <a:buFont typeface="Wingdings" panose="05000000000000000000" pitchFamily="2" charset="2"/>
        <a:buChar char="§"/>
        <a:defRPr sz="1799" kern="1200" spc="45" baseline="0">
          <a:solidFill>
            <a:schemeClr val="tx1"/>
          </a:solidFill>
          <a:latin typeface="+mn-lt"/>
          <a:ea typeface="+mn-ea"/>
          <a:cs typeface="Arial"/>
        </a:defRPr>
      </a:lvl3pPr>
      <a:lvl4pPr marL="647676" indent="-215892" algn="l" defTabSz="682543" rtl="0" eaLnBrk="1" latinLnBrk="0" hangingPunct="1">
        <a:lnSpc>
          <a:spcPct val="90000"/>
        </a:lnSpc>
        <a:spcBef>
          <a:spcPts val="800"/>
        </a:spcBef>
        <a:buFont typeface="Wingdings" panose="05000000000000000000" pitchFamily="2" charset="2"/>
        <a:buChar char="§"/>
        <a:defRPr sz="1799" kern="1200" spc="45" baseline="0">
          <a:solidFill>
            <a:schemeClr val="tx1"/>
          </a:solidFill>
          <a:latin typeface="+mn-lt"/>
          <a:ea typeface="+mn-ea"/>
          <a:cs typeface="Arial"/>
        </a:defRPr>
      </a:lvl4pPr>
      <a:lvl5pPr marL="863568" indent="-215892" algn="l" defTabSz="682543" rtl="0" eaLnBrk="1" latinLnBrk="0" hangingPunct="1">
        <a:lnSpc>
          <a:spcPct val="90000"/>
        </a:lnSpc>
        <a:spcBef>
          <a:spcPts val="800"/>
        </a:spcBef>
        <a:buFont typeface="Wingdings" panose="05000000000000000000" pitchFamily="2" charset="2"/>
        <a:buChar char="§"/>
        <a:defRPr sz="1799" kern="1200" spc="45" baseline="0">
          <a:solidFill>
            <a:schemeClr val="tx1"/>
          </a:solidFill>
          <a:latin typeface="+mn-lt"/>
          <a:ea typeface="+mn-ea"/>
          <a:cs typeface="Arial"/>
        </a:defRPr>
      </a:lvl5pPr>
      <a:lvl6pPr marL="863568" indent="-215892" algn="l" defTabSz="682543" rtl="0" eaLnBrk="1" latinLnBrk="0" hangingPunct="1">
        <a:lnSpc>
          <a:spcPct val="90000"/>
        </a:lnSpc>
        <a:spcBef>
          <a:spcPts val="800"/>
        </a:spcBef>
        <a:buFont typeface="Wingdings" panose="05000000000000000000" pitchFamily="2" charset="2"/>
        <a:buChar char="§"/>
        <a:defRPr sz="1799" kern="1200" spc="45" baseline="0">
          <a:solidFill>
            <a:schemeClr val="tx1"/>
          </a:solidFill>
          <a:latin typeface="+mn-lt"/>
          <a:ea typeface="+mn-ea"/>
          <a:cs typeface="+mn-cs"/>
        </a:defRPr>
      </a:lvl6pPr>
      <a:lvl7pPr marL="863568" indent="-215892" algn="l" defTabSz="682543" rtl="0" eaLnBrk="1" latinLnBrk="0" hangingPunct="1">
        <a:lnSpc>
          <a:spcPct val="90000"/>
        </a:lnSpc>
        <a:spcBef>
          <a:spcPts val="800"/>
        </a:spcBef>
        <a:buFont typeface="Wingdings" panose="05000000000000000000" pitchFamily="2" charset="2"/>
        <a:buChar char="§"/>
        <a:defRPr sz="1799" kern="1200" spc="45" baseline="0">
          <a:solidFill>
            <a:schemeClr val="tx1"/>
          </a:solidFill>
          <a:latin typeface="+mn-lt"/>
          <a:ea typeface="+mn-ea"/>
          <a:cs typeface="+mn-cs"/>
        </a:defRPr>
      </a:lvl7pPr>
      <a:lvl8pPr marL="863568" indent="-215892" algn="l" defTabSz="682543" rtl="0" eaLnBrk="1" latinLnBrk="0" hangingPunct="1">
        <a:lnSpc>
          <a:spcPct val="90000"/>
        </a:lnSpc>
        <a:spcBef>
          <a:spcPts val="800"/>
        </a:spcBef>
        <a:buFont typeface="Wingdings" panose="05000000000000000000" pitchFamily="2" charset="2"/>
        <a:buChar char="§"/>
        <a:defRPr sz="1799" kern="1200" spc="45" baseline="0">
          <a:solidFill>
            <a:schemeClr val="tx1"/>
          </a:solidFill>
          <a:latin typeface="+mn-lt"/>
          <a:ea typeface="+mn-ea"/>
          <a:cs typeface="+mn-cs"/>
        </a:defRPr>
      </a:lvl8pPr>
      <a:lvl9pPr marL="863568" indent="-215892" algn="l" defTabSz="682543" rtl="0" eaLnBrk="1" latinLnBrk="0" hangingPunct="1">
        <a:lnSpc>
          <a:spcPct val="90000"/>
        </a:lnSpc>
        <a:spcBef>
          <a:spcPts val="800"/>
        </a:spcBef>
        <a:buFont typeface="Wingdings" panose="05000000000000000000" pitchFamily="2" charset="2"/>
        <a:buChar char="§"/>
        <a:defRPr sz="1799" kern="1200" spc="45" baseline="0">
          <a:solidFill>
            <a:schemeClr val="tx1"/>
          </a:solidFill>
          <a:latin typeface="+mn-lt"/>
          <a:ea typeface="+mn-ea"/>
          <a:cs typeface="+mn-cs"/>
        </a:defRPr>
      </a:lvl9pPr>
    </p:bodyStyle>
    <p:otherStyle>
      <a:defPPr>
        <a:defRPr lang="de-DE"/>
      </a:defPPr>
      <a:lvl1pPr marL="0" algn="l" defTabSz="682543" rtl="0" eaLnBrk="1" latinLnBrk="0" hangingPunct="1">
        <a:defRPr sz="1599" kern="1200">
          <a:solidFill>
            <a:schemeClr val="tx1"/>
          </a:solidFill>
          <a:latin typeface="+mn-lt"/>
          <a:ea typeface="+mn-ea"/>
          <a:cs typeface="+mn-cs"/>
        </a:defRPr>
      </a:lvl1pPr>
      <a:lvl2pPr marL="682543" algn="l" defTabSz="682543" rtl="0" eaLnBrk="1" latinLnBrk="0" hangingPunct="1">
        <a:defRPr sz="1599" kern="1200">
          <a:solidFill>
            <a:schemeClr val="tx1"/>
          </a:solidFill>
          <a:latin typeface="+mn-lt"/>
          <a:ea typeface="+mn-ea"/>
          <a:cs typeface="+mn-cs"/>
        </a:defRPr>
      </a:lvl2pPr>
      <a:lvl3pPr marL="1365084" algn="l" defTabSz="682543" rtl="0" eaLnBrk="1" latinLnBrk="0" hangingPunct="1">
        <a:defRPr sz="1599" kern="1200">
          <a:solidFill>
            <a:schemeClr val="tx1"/>
          </a:solidFill>
          <a:latin typeface="+mn-lt"/>
          <a:ea typeface="+mn-ea"/>
          <a:cs typeface="+mn-cs"/>
        </a:defRPr>
      </a:lvl3pPr>
      <a:lvl4pPr marL="2047627" algn="l" defTabSz="682543" rtl="0" eaLnBrk="1" latinLnBrk="0" hangingPunct="1">
        <a:defRPr sz="1599" kern="1200">
          <a:solidFill>
            <a:schemeClr val="tx1"/>
          </a:solidFill>
          <a:latin typeface="+mn-lt"/>
          <a:ea typeface="+mn-ea"/>
          <a:cs typeface="+mn-cs"/>
        </a:defRPr>
      </a:lvl4pPr>
      <a:lvl5pPr marL="2730168" algn="l" defTabSz="682543" rtl="0" eaLnBrk="1" latinLnBrk="0" hangingPunct="1">
        <a:defRPr sz="1599" kern="1200">
          <a:solidFill>
            <a:schemeClr val="tx1"/>
          </a:solidFill>
          <a:latin typeface="+mn-lt"/>
          <a:ea typeface="+mn-ea"/>
          <a:cs typeface="+mn-cs"/>
        </a:defRPr>
      </a:lvl5pPr>
      <a:lvl6pPr marL="3412712" algn="l" defTabSz="682543" rtl="0" eaLnBrk="1" latinLnBrk="0" hangingPunct="1">
        <a:defRPr sz="1599" kern="1200">
          <a:solidFill>
            <a:schemeClr val="tx1"/>
          </a:solidFill>
          <a:latin typeface="+mn-lt"/>
          <a:ea typeface="+mn-ea"/>
          <a:cs typeface="+mn-cs"/>
        </a:defRPr>
      </a:lvl6pPr>
      <a:lvl7pPr marL="4095253" algn="l" defTabSz="682543" rtl="0" eaLnBrk="1" latinLnBrk="0" hangingPunct="1">
        <a:defRPr sz="1599" kern="1200">
          <a:solidFill>
            <a:schemeClr val="tx1"/>
          </a:solidFill>
          <a:latin typeface="+mn-lt"/>
          <a:ea typeface="+mn-ea"/>
          <a:cs typeface="+mn-cs"/>
        </a:defRPr>
      </a:lvl7pPr>
      <a:lvl8pPr marL="4777794" algn="l" defTabSz="682543" rtl="0" eaLnBrk="1" latinLnBrk="0" hangingPunct="1">
        <a:defRPr sz="1599" kern="1200">
          <a:solidFill>
            <a:schemeClr val="tx1"/>
          </a:solidFill>
          <a:latin typeface="+mn-lt"/>
          <a:ea typeface="+mn-ea"/>
          <a:cs typeface="+mn-cs"/>
        </a:defRPr>
      </a:lvl8pPr>
      <a:lvl9pPr marL="5460337" algn="l" defTabSz="682543" rtl="0" eaLnBrk="1" latinLnBrk="0" hangingPunct="1">
        <a:defRPr sz="159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90">
          <p15:clr>
            <a:srgbClr val="F26B43"/>
          </p15:clr>
        </p15:guide>
        <p15:guide id="2" pos="213">
          <p15:clr>
            <a:srgbClr val="F26B43"/>
          </p15:clr>
        </p15:guide>
        <p15:guide id="3" pos="7471">
          <p15:clr>
            <a:srgbClr val="F26B43"/>
          </p15:clr>
        </p15:guide>
        <p15:guide id="4" pos="5294">
          <p15:clr>
            <a:srgbClr val="F26B43"/>
          </p15:clr>
        </p15:guide>
        <p15:guide id="5" orient="horz" pos="3839">
          <p15:clr>
            <a:srgbClr val="F26B43"/>
          </p15:clr>
        </p15:guide>
        <p15:guide id="6" pos="4023">
          <p15:clr>
            <a:srgbClr val="F26B43"/>
          </p15:clr>
        </p15:guide>
        <p15:guide id="7" pos="3661">
          <p15:clr>
            <a:srgbClr val="F26B43"/>
          </p15:clr>
        </p15:guide>
        <p15:guide id="8" pos="2753">
          <p15:clr>
            <a:srgbClr val="F26B43"/>
          </p15:clr>
        </p15:guide>
        <p15:guide id="9" pos="2391">
          <p15:clr>
            <a:srgbClr val="F26B43"/>
          </p15:clr>
        </p15:guide>
        <p15:guide id="10" pos="493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chart" Target="../charts/chart3.xml"/><Relationship Id="rId5" Type="http://schemas.openxmlformats.org/officeDocument/2006/relationships/hyperlink" Target="https://www.demografie-portal.de/DE/Fakten/altersrentner-beitragszahler.html" TargetMode="Externa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hyperlink" Target="https://www.demografie-portal.de/DE/Fakten/renteneintrittsalter.html" TargetMode="External"/><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chart" Target="../charts/chart4.xml"/></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chart" Target="../charts/char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3.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4.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tags" Target="../tags/tag11.xml"/><Relationship Id="rId7" Type="http://schemas.openxmlformats.org/officeDocument/2006/relationships/tags" Target="../tags/tag15.xml"/><Relationship Id="rId12" Type="http://schemas.openxmlformats.org/officeDocument/2006/relationships/image" Target="../media/image17.svg"/><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11" Type="http://schemas.openxmlformats.org/officeDocument/2006/relationships/image" Target="../media/image16.png"/><Relationship Id="rId5" Type="http://schemas.openxmlformats.org/officeDocument/2006/relationships/tags" Target="../tags/tag13.xml"/><Relationship Id="rId10" Type="http://schemas.openxmlformats.org/officeDocument/2006/relationships/image" Target="../media/image15.emf"/><Relationship Id="rId4" Type="http://schemas.openxmlformats.org/officeDocument/2006/relationships/tags" Target="../tags/tag12.xml"/><Relationship Id="rId9" Type="http://schemas.openxmlformats.org/officeDocument/2006/relationships/oleObject" Target="../embeddings/oleObject8.bin"/></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s://www.berufsstart.de/karriere/attraktive-arbeitgeber/top-100.php" TargetMode="External"/><Relationship Id="rId2" Type="http://schemas.openxmlformats.org/officeDocument/2006/relationships/notesSlide" Target="../notesSlides/notesSlide8.xml"/><Relationship Id="rId1" Type="http://schemas.openxmlformats.org/officeDocument/2006/relationships/slideLayout" Target="../slideLayouts/slideLayout14.xml"/><Relationship Id="rId5" Type="http://schemas.openxmlformats.org/officeDocument/2006/relationships/chart" Target="../charts/chart10.xml"/><Relationship Id="rId4" Type="http://schemas.openxmlformats.org/officeDocument/2006/relationships/chart" Target="../charts/chart9.xml"/></Relationships>
</file>

<file path=ppt/slides/_rels/slide19.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tags" Target="../tags/tag18.xml"/><Relationship Id="rId7" Type="http://schemas.openxmlformats.org/officeDocument/2006/relationships/image" Target="../media/image21.sv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0.png"/><Relationship Id="rId5" Type="http://schemas.openxmlformats.org/officeDocument/2006/relationships/slideLayout" Target="../slideLayouts/slideLayout11.xml"/><Relationship Id="rId4" Type="http://schemas.openxmlformats.org/officeDocument/2006/relationships/tags" Target="../tags/tag19.xml"/></Relationships>
</file>

<file path=ppt/slides/_rels/slide20.xml.rels><?xml version="1.0" encoding="UTF-8" standalone="yes"?>
<Relationships xmlns="http://schemas.openxmlformats.org/package/2006/relationships"><Relationship Id="rId8" Type="http://schemas.openxmlformats.org/officeDocument/2006/relationships/tags" Target="../tags/tag27.xml"/><Relationship Id="rId3" Type="http://schemas.openxmlformats.org/officeDocument/2006/relationships/tags" Target="../tags/tag22.xml"/><Relationship Id="rId7" Type="http://schemas.openxmlformats.org/officeDocument/2006/relationships/tags" Target="../tags/tag26.xml"/><Relationship Id="rId12" Type="http://schemas.openxmlformats.org/officeDocument/2006/relationships/image" Target="../media/image15.emf"/><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tags" Target="../tags/tag25.xml"/><Relationship Id="rId11" Type="http://schemas.openxmlformats.org/officeDocument/2006/relationships/oleObject" Target="../embeddings/oleObject9.bin"/><Relationship Id="rId5" Type="http://schemas.openxmlformats.org/officeDocument/2006/relationships/tags" Target="../tags/tag24.xml"/><Relationship Id="rId10" Type="http://schemas.openxmlformats.org/officeDocument/2006/relationships/notesSlide" Target="../notesSlides/notesSlide9.xml"/><Relationship Id="rId4" Type="http://schemas.openxmlformats.org/officeDocument/2006/relationships/tags" Target="../tags/tag23.xml"/><Relationship Id="rId9"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8" Type="http://schemas.openxmlformats.org/officeDocument/2006/relationships/tags" Target="../tags/tag35.xml"/><Relationship Id="rId13" Type="http://schemas.openxmlformats.org/officeDocument/2006/relationships/tags" Target="../tags/tag40.xml"/><Relationship Id="rId18" Type="http://schemas.openxmlformats.org/officeDocument/2006/relationships/tags" Target="../tags/tag45.xml"/><Relationship Id="rId26" Type="http://schemas.openxmlformats.org/officeDocument/2006/relationships/tags" Target="../tags/tag53.xml"/><Relationship Id="rId39" Type="http://schemas.openxmlformats.org/officeDocument/2006/relationships/image" Target="../media/image25.png"/><Relationship Id="rId3" Type="http://schemas.openxmlformats.org/officeDocument/2006/relationships/tags" Target="../tags/tag30.xml"/><Relationship Id="rId21" Type="http://schemas.openxmlformats.org/officeDocument/2006/relationships/tags" Target="../tags/tag48.xml"/><Relationship Id="rId34" Type="http://schemas.openxmlformats.org/officeDocument/2006/relationships/notesSlide" Target="../notesSlides/notesSlide10.xml"/><Relationship Id="rId42" Type="http://schemas.openxmlformats.org/officeDocument/2006/relationships/image" Target="../media/image28.svg"/><Relationship Id="rId7" Type="http://schemas.openxmlformats.org/officeDocument/2006/relationships/tags" Target="../tags/tag34.xml"/><Relationship Id="rId12" Type="http://schemas.openxmlformats.org/officeDocument/2006/relationships/tags" Target="../tags/tag39.xml"/><Relationship Id="rId17" Type="http://schemas.openxmlformats.org/officeDocument/2006/relationships/tags" Target="../tags/tag44.xml"/><Relationship Id="rId25" Type="http://schemas.openxmlformats.org/officeDocument/2006/relationships/tags" Target="../tags/tag52.xml"/><Relationship Id="rId33" Type="http://schemas.openxmlformats.org/officeDocument/2006/relationships/slideLayout" Target="../slideLayouts/slideLayout14.xml"/><Relationship Id="rId38" Type="http://schemas.openxmlformats.org/officeDocument/2006/relationships/image" Target="../media/image24.svg"/><Relationship Id="rId2" Type="http://schemas.openxmlformats.org/officeDocument/2006/relationships/tags" Target="../tags/tag29.xml"/><Relationship Id="rId16" Type="http://schemas.openxmlformats.org/officeDocument/2006/relationships/tags" Target="../tags/tag43.xml"/><Relationship Id="rId20" Type="http://schemas.openxmlformats.org/officeDocument/2006/relationships/tags" Target="../tags/tag47.xml"/><Relationship Id="rId29" Type="http://schemas.openxmlformats.org/officeDocument/2006/relationships/tags" Target="../tags/tag56.xml"/><Relationship Id="rId41" Type="http://schemas.openxmlformats.org/officeDocument/2006/relationships/image" Target="../media/image27.png"/><Relationship Id="rId1" Type="http://schemas.openxmlformats.org/officeDocument/2006/relationships/tags" Target="../tags/tag28.xml"/><Relationship Id="rId6" Type="http://schemas.openxmlformats.org/officeDocument/2006/relationships/tags" Target="../tags/tag33.xml"/><Relationship Id="rId11" Type="http://schemas.openxmlformats.org/officeDocument/2006/relationships/tags" Target="../tags/tag38.xml"/><Relationship Id="rId24" Type="http://schemas.openxmlformats.org/officeDocument/2006/relationships/tags" Target="../tags/tag51.xml"/><Relationship Id="rId32" Type="http://schemas.openxmlformats.org/officeDocument/2006/relationships/tags" Target="../tags/tag59.xml"/><Relationship Id="rId37" Type="http://schemas.openxmlformats.org/officeDocument/2006/relationships/image" Target="../media/image23.png"/><Relationship Id="rId40" Type="http://schemas.openxmlformats.org/officeDocument/2006/relationships/image" Target="../media/image26.svg"/><Relationship Id="rId5" Type="http://schemas.openxmlformats.org/officeDocument/2006/relationships/tags" Target="../tags/tag32.xml"/><Relationship Id="rId15" Type="http://schemas.openxmlformats.org/officeDocument/2006/relationships/tags" Target="../tags/tag42.xml"/><Relationship Id="rId23" Type="http://schemas.openxmlformats.org/officeDocument/2006/relationships/tags" Target="../tags/tag50.xml"/><Relationship Id="rId28" Type="http://schemas.openxmlformats.org/officeDocument/2006/relationships/tags" Target="../tags/tag55.xml"/><Relationship Id="rId36" Type="http://schemas.openxmlformats.org/officeDocument/2006/relationships/image" Target="../media/image15.emf"/><Relationship Id="rId10" Type="http://schemas.openxmlformats.org/officeDocument/2006/relationships/tags" Target="../tags/tag37.xml"/><Relationship Id="rId19" Type="http://schemas.openxmlformats.org/officeDocument/2006/relationships/tags" Target="../tags/tag46.xml"/><Relationship Id="rId31" Type="http://schemas.openxmlformats.org/officeDocument/2006/relationships/tags" Target="../tags/tag58.xml"/><Relationship Id="rId44" Type="http://schemas.openxmlformats.org/officeDocument/2006/relationships/image" Target="../media/image30.svg"/><Relationship Id="rId4" Type="http://schemas.openxmlformats.org/officeDocument/2006/relationships/tags" Target="../tags/tag31.xml"/><Relationship Id="rId9" Type="http://schemas.openxmlformats.org/officeDocument/2006/relationships/tags" Target="../tags/tag36.xml"/><Relationship Id="rId14" Type="http://schemas.openxmlformats.org/officeDocument/2006/relationships/tags" Target="../tags/tag41.xml"/><Relationship Id="rId22" Type="http://schemas.openxmlformats.org/officeDocument/2006/relationships/tags" Target="../tags/tag49.xml"/><Relationship Id="rId27" Type="http://schemas.openxmlformats.org/officeDocument/2006/relationships/tags" Target="../tags/tag54.xml"/><Relationship Id="rId30" Type="http://schemas.openxmlformats.org/officeDocument/2006/relationships/tags" Target="../tags/tag57.xml"/><Relationship Id="rId35" Type="http://schemas.openxmlformats.org/officeDocument/2006/relationships/oleObject" Target="../embeddings/oleObject9.bin"/><Relationship Id="rId43" Type="http://schemas.openxmlformats.org/officeDocument/2006/relationships/image" Target="../media/image29.png"/></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10.bin"/><Relationship Id="rId3" Type="http://schemas.openxmlformats.org/officeDocument/2006/relationships/tags" Target="../tags/tag62.xml"/><Relationship Id="rId7" Type="http://schemas.openxmlformats.org/officeDocument/2006/relationships/image" Target="../media/image32.png"/><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image" Target="../media/image31.png"/><Relationship Id="rId5" Type="http://schemas.openxmlformats.org/officeDocument/2006/relationships/slideLayout" Target="../slideLayouts/slideLayout14.xml"/><Relationship Id="rId4" Type="http://schemas.openxmlformats.org/officeDocument/2006/relationships/tags" Target="../tags/tag63.xml"/><Relationship Id="rId9" Type="http://schemas.openxmlformats.org/officeDocument/2006/relationships/image" Target="../media/image15.emf"/></Relationships>
</file>

<file path=ppt/slides/_rels/slide2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tags" Target="../tags/tag66.xml"/><Relationship Id="rId7" Type="http://schemas.openxmlformats.org/officeDocument/2006/relationships/image" Target="../media/image15.emf"/><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oleObject" Target="../embeddings/oleObject10.bin"/><Relationship Id="rId5" Type="http://schemas.openxmlformats.org/officeDocument/2006/relationships/slideLayout" Target="../slideLayouts/slideLayout14.xml"/><Relationship Id="rId4" Type="http://schemas.openxmlformats.org/officeDocument/2006/relationships/tags" Target="../tags/tag67.xml"/><Relationship Id="rId9"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image" Target="../media/image15.emf"/><Relationship Id="rId5" Type="http://schemas.openxmlformats.org/officeDocument/2006/relationships/oleObject" Target="../embeddings/oleObject11.bin"/><Relationship Id="rId4"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8" Type="http://schemas.openxmlformats.org/officeDocument/2006/relationships/tags" Target="../tags/tag78.xml"/><Relationship Id="rId13" Type="http://schemas.openxmlformats.org/officeDocument/2006/relationships/tags" Target="../tags/tag83.xml"/><Relationship Id="rId3" Type="http://schemas.openxmlformats.org/officeDocument/2006/relationships/tags" Target="../tags/tag73.xml"/><Relationship Id="rId7" Type="http://schemas.openxmlformats.org/officeDocument/2006/relationships/tags" Target="../tags/tag77.xml"/><Relationship Id="rId12" Type="http://schemas.openxmlformats.org/officeDocument/2006/relationships/tags" Target="../tags/tag82.xml"/><Relationship Id="rId17" Type="http://schemas.openxmlformats.org/officeDocument/2006/relationships/image" Target="../media/image15.emf"/><Relationship Id="rId2" Type="http://schemas.openxmlformats.org/officeDocument/2006/relationships/tags" Target="../tags/tag72.xml"/><Relationship Id="rId16" Type="http://schemas.openxmlformats.org/officeDocument/2006/relationships/oleObject" Target="../embeddings/oleObject12.bin"/><Relationship Id="rId1" Type="http://schemas.openxmlformats.org/officeDocument/2006/relationships/tags" Target="../tags/tag71.xml"/><Relationship Id="rId6" Type="http://schemas.openxmlformats.org/officeDocument/2006/relationships/tags" Target="../tags/tag76.xml"/><Relationship Id="rId11" Type="http://schemas.openxmlformats.org/officeDocument/2006/relationships/tags" Target="../tags/tag81.xml"/><Relationship Id="rId5" Type="http://schemas.openxmlformats.org/officeDocument/2006/relationships/tags" Target="../tags/tag75.xml"/><Relationship Id="rId15" Type="http://schemas.openxmlformats.org/officeDocument/2006/relationships/slideLayout" Target="../slideLayouts/slideLayout14.xml"/><Relationship Id="rId10" Type="http://schemas.openxmlformats.org/officeDocument/2006/relationships/tags" Target="../tags/tag80.xml"/><Relationship Id="rId4" Type="http://schemas.openxmlformats.org/officeDocument/2006/relationships/tags" Target="../tags/tag74.xml"/><Relationship Id="rId9" Type="http://schemas.openxmlformats.org/officeDocument/2006/relationships/tags" Target="../tags/tag79.xml"/><Relationship Id="rId14" Type="http://schemas.openxmlformats.org/officeDocument/2006/relationships/tags" Target="../tags/tag84.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3.xml"/><Relationship Id="rId1" Type="http://schemas.openxmlformats.org/officeDocument/2006/relationships/themeOverride" Target="../theme/themeOverride1.xml"/></Relationships>
</file>

<file path=ppt/slides/_rels/slide27.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11.xml"/><Relationship Id="rId1" Type="http://schemas.openxmlformats.org/officeDocument/2006/relationships/slideLayout" Target="../slideLayouts/slideLayout14.xml"/><Relationship Id="rId5" Type="http://schemas.openxmlformats.org/officeDocument/2006/relationships/image" Target="../media/image35.png"/><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8" Type="http://schemas.openxmlformats.org/officeDocument/2006/relationships/tags" Target="../tags/tag92.xml"/><Relationship Id="rId13" Type="http://schemas.openxmlformats.org/officeDocument/2006/relationships/tags" Target="../tags/tag97.xml"/><Relationship Id="rId18" Type="http://schemas.openxmlformats.org/officeDocument/2006/relationships/tags" Target="../tags/tag102.xml"/><Relationship Id="rId3" Type="http://schemas.openxmlformats.org/officeDocument/2006/relationships/tags" Target="../tags/tag87.xml"/><Relationship Id="rId21" Type="http://schemas.openxmlformats.org/officeDocument/2006/relationships/slideLayout" Target="../slideLayouts/slideLayout14.xml"/><Relationship Id="rId7" Type="http://schemas.openxmlformats.org/officeDocument/2006/relationships/tags" Target="../tags/tag91.xml"/><Relationship Id="rId12" Type="http://schemas.openxmlformats.org/officeDocument/2006/relationships/tags" Target="../tags/tag96.xml"/><Relationship Id="rId17" Type="http://schemas.openxmlformats.org/officeDocument/2006/relationships/tags" Target="../tags/tag101.xml"/><Relationship Id="rId2" Type="http://schemas.openxmlformats.org/officeDocument/2006/relationships/tags" Target="../tags/tag86.xml"/><Relationship Id="rId16" Type="http://schemas.openxmlformats.org/officeDocument/2006/relationships/tags" Target="../tags/tag100.xml"/><Relationship Id="rId20" Type="http://schemas.openxmlformats.org/officeDocument/2006/relationships/tags" Target="../tags/tag104.xml"/><Relationship Id="rId1" Type="http://schemas.openxmlformats.org/officeDocument/2006/relationships/tags" Target="../tags/tag85.xml"/><Relationship Id="rId6" Type="http://schemas.openxmlformats.org/officeDocument/2006/relationships/tags" Target="../tags/tag90.xml"/><Relationship Id="rId11" Type="http://schemas.openxmlformats.org/officeDocument/2006/relationships/tags" Target="../tags/tag95.xml"/><Relationship Id="rId5" Type="http://schemas.openxmlformats.org/officeDocument/2006/relationships/tags" Target="../tags/tag89.xml"/><Relationship Id="rId15" Type="http://schemas.openxmlformats.org/officeDocument/2006/relationships/tags" Target="../tags/tag99.xml"/><Relationship Id="rId23" Type="http://schemas.openxmlformats.org/officeDocument/2006/relationships/image" Target="../media/image15.emf"/><Relationship Id="rId10" Type="http://schemas.openxmlformats.org/officeDocument/2006/relationships/tags" Target="../tags/tag94.xml"/><Relationship Id="rId19" Type="http://schemas.openxmlformats.org/officeDocument/2006/relationships/tags" Target="../tags/tag103.xml"/><Relationship Id="rId4" Type="http://schemas.openxmlformats.org/officeDocument/2006/relationships/tags" Target="../tags/tag88.xml"/><Relationship Id="rId9" Type="http://schemas.openxmlformats.org/officeDocument/2006/relationships/tags" Target="../tags/tag93.xml"/><Relationship Id="rId14" Type="http://schemas.openxmlformats.org/officeDocument/2006/relationships/tags" Target="../tags/tag98.xml"/><Relationship Id="rId22" Type="http://schemas.openxmlformats.org/officeDocument/2006/relationships/oleObject" Target="../embeddings/oleObject13.bin"/></Relationships>
</file>

<file path=ppt/slides/_rels/slide29.xml.rels><?xml version="1.0" encoding="UTF-8" standalone="yes"?>
<Relationships xmlns="http://schemas.openxmlformats.org/package/2006/relationships"><Relationship Id="rId3" Type="http://schemas.openxmlformats.org/officeDocument/2006/relationships/hyperlink" Target="https://www.aon.com/germany/ueber-aon/presse/aon-studie-unternehmen-generation-y.jsp" TargetMode="External"/><Relationship Id="rId7" Type="http://schemas.openxmlformats.org/officeDocument/2006/relationships/chart" Target="../charts/chart12.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chart" Target="../charts/chart11.xml"/><Relationship Id="rId5" Type="http://schemas.openxmlformats.org/officeDocument/2006/relationships/hyperlink" Target="https://www.aon.com/germany/ueber-aon/presse/wuensche-an-die-bav.jsp" TargetMode="External"/><Relationship Id="rId4" Type="http://schemas.openxmlformats.org/officeDocument/2006/relationships/hyperlink" Target="https://www.aon.com/germany/ueber-aon/presse/aon-studie-kommunikation.jsp"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www.aon.com/germany/ueber-aon/presse/aon-studie-unternehmen-generation-y.jsp"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chart" Target="../charts/chart13.xml"/><Relationship Id="rId5" Type="http://schemas.openxmlformats.org/officeDocument/2006/relationships/hyperlink" Target="https://www.aon.com/germany/ueber-aon/presse/wuensche-an-die-bav.jsp" TargetMode="External"/><Relationship Id="rId4" Type="http://schemas.openxmlformats.org/officeDocument/2006/relationships/hyperlink" Target="https://www.aon.com/germany/ueber-aon/presse/aon-studie-kommunikation.jsp" TargetMode="External"/></Relationships>
</file>

<file path=ppt/slides/_rels/slide31.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hyperlink" Target="https://www.aon.com/getmedia/0d17f4d0-83e7-4c21-9824-c066e15f16d3/2022-Aon-Survey-bAV-Erwartungen-junger-Arbeitnehmer-Berichtsband.pdf"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www.aon.com/getmedia/0d17f4d0-83e7-4c21-9824-c066e15f16d3/2022-Aon-Survey-bAV-Erwartungen-junger-Arbeitnehmer-Berichtsband.pdf" TargetMode="External"/><Relationship Id="rId2" Type="http://schemas.openxmlformats.org/officeDocument/2006/relationships/chart" Target="../charts/chart15.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3" Type="http://schemas.openxmlformats.org/officeDocument/2006/relationships/tags" Target="../tags/tag117.xml"/><Relationship Id="rId18" Type="http://schemas.openxmlformats.org/officeDocument/2006/relationships/tags" Target="../tags/tag122.xml"/><Relationship Id="rId26" Type="http://schemas.openxmlformats.org/officeDocument/2006/relationships/tags" Target="../tags/tag130.xml"/><Relationship Id="rId39" Type="http://schemas.openxmlformats.org/officeDocument/2006/relationships/slideLayout" Target="../slideLayouts/slideLayout14.xml"/><Relationship Id="rId3" Type="http://schemas.openxmlformats.org/officeDocument/2006/relationships/tags" Target="../tags/tag107.xml"/><Relationship Id="rId21" Type="http://schemas.openxmlformats.org/officeDocument/2006/relationships/tags" Target="../tags/tag125.xml"/><Relationship Id="rId34" Type="http://schemas.openxmlformats.org/officeDocument/2006/relationships/tags" Target="../tags/tag138.xml"/><Relationship Id="rId42" Type="http://schemas.openxmlformats.org/officeDocument/2006/relationships/image" Target="../media/image15.emf"/><Relationship Id="rId47" Type="http://schemas.openxmlformats.org/officeDocument/2006/relationships/image" Target="../media/image39.png"/><Relationship Id="rId50" Type="http://schemas.openxmlformats.org/officeDocument/2006/relationships/image" Target="../media/image42.svg"/><Relationship Id="rId7" Type="http://schemas.openxmlformats.org/officeDocument/2006/relationships/tags" Target="../tags/tag111.xml"/><Relationship Id="rId12" Type="http://schemas.openxmlformats.org/officeDocument/2006/relationships/tags" Target="../tags/tag116.xml"/><Relationship Id="rId17" Type="http://schemas.openxmlformats.org/officeDocument/2006/relationships/tags" Target="../tags/tag121.xml"/><Relationship Id="rId25" Type="http://schemas.openxmlformats.org/officeDocument/2006/relationships/tags" Target="../tags/tag129.xml"/><Relationship Id="rId33" Type="http://schemas.openxmlformats.org/officeDocument/2006/relationships/tags" Target="../tags/tag137.xml"/><Relationship Id="rId38" Type="http://schemas.openxmlformats.org/officeDocument/2006/relationships/tags" Target="../tags/tag142.xml"/><Relationship Id="rId46" Type="http://schemas.openxmlformats.org/officeDocument/2006/relationships/image" Target="../media/image38.svg"/><Relationship Id="rId2" Type="http://schemas.openxmlformats.org/officeDocument/2006/relationships/tags" Target="../tags/tag106.xml"/><Relationship Id="rId16" Type="http://schemas.openxmlformats.org/officeDocument/2006/relationships/tags" Target="../tags/tag120.xml"/><Relationship Id="rId20" Type="http://schemas.openxmlformats.org/officeDocument/2006/relationships/tags" Target="../tags/tag124.xml"/><Relationship Id="rId29" Type="http://schemas.openxmlformats.org/officeDocument/2006/relationships/tags" Target="../tags/tag133.xml"/><Relationship Id="rId41" Type="http://schemas.openxmlformats.org/officeDocument/2006/relationships/oleObject" Target="../embeddings/oleObject14.bin"/><Relationship Id="rId1" Type="http://schemas.openxmlformats.org/officeDocument/2006/relationships/tags" Target="../tags/tag105.xml"/><Relationship Id="rId6" Type="http://schemas.openxmlformats.org/officeDocument/2006/relationships/tags" Target="../tags/tag110.xml"/><Relationship Id="rId11" Type="http://schemas.openxmlformats.org/officeDocument/2006/relationships/tags" Target="../tags/tag115.xml"/><Relationship Id="rId24" Type="http://schemas.openxmlformats.org/officeDocument/2006/relationships/tags" Target="../tags/tag128.xml"/><Relationship Id="rId32" Type="http://schemas.openxmlformats.org/officeDocument/2006/relationships/tags" Target="../tags/tag136.xml"/><Relationship Id="rId37" Type="http://schemas.openxmlformats.org/officeDocument/2006/relationships/tags" Target="../tags/tag141.xml"/><Relationship Id="rId40" Type="http://schemas.openxmlformats.org/officeDocument/2006/relationships/notesSlide" Target="../notesSlides/notesSlide15.xml"/><Relationship Id="rId45" Type="http://schemas.openxmlformats.org/officeDocument/2006/relationships/image" Target="../media/image37.png"/><Relationship Id="rId5" Type="http://schemas.openxmlformats.org/officeDocument/2006/relationships/tags" Target="../tags/tag109.xml"/><Relationship Id="rId15" Type="http://schemas.openxmlformats.org/officeDocument/2006/relationships/tags" Target="../tags/tag119.xml"/><Relationship Id="rId23" Type="http://schemas.openxmlformats.org/officeDocument/2006/relationships/tags" Target="../tags/tag127.xml"/><Relationship Id="rId28" Type="http://schemas.openxmlformats.org/officeDocument/2006/relationships/tags" Target="../tags/tag132.xml"/><Relationship Id="rId36" Type="http://schemas.openxmlformats.org/officeDocument/2006/relationships/tags" Target="../tags/tag140.xml"/><Relationship Id="rId49" Type="http://schemas.openxmlformats.org/officeDocument/2006/relationships/image" Target="../media/image41.png"/><Relationship Id="rId10" Type="http://schemas.openxmlformats.org/officeDocument/2006/relationships/tags" Target="../tags/tag114.xml"/><Relationship Id="rId19" Type="http://schemas.openxmlformats.org/officeDocument/2006/relationships/tags" Target="../tags/tag123.xml"/><Relationship Id="rId31" Type="http://schemas.openxmlformats.org/officeDocument/2006/relationships/tags" Target="../tags/tag135.xml"/><Relationship Id="rId44" Type="http://schemas.openxmlformats.org/officeDocument/2006/relationships/image" Target="../media/image36.svg"/><Relationship Id="rId4" Type="http://schemas.openxmlformats.org/officeDocument/2006/relationships/tags" Target="../tags/tag108.xml"/><Relationship Id="rId9" Type="http://schemas.openxmlformats.org/officeDocument/2006/relationships/tags" Target="../tags/tag113.xml"/><Relationship Id="rId14" Type="http://schemas.openxmlformats.org/officeDocument/2006/relationships/tags" Target="../tags/tag118.xml"/><Relationship Id="rId22" Type="http://schemas.openxmlformats.org/officeDocument/2006/relationships/tags" Target="../tags/tag126.xml"/><Relationship Id="rId27" Type="http://schemas.openxmlformats.org/officeDocument/2006/relationships/tags" Target="../tags/tag131.xml"/><Relationship Id="rId30" Type="http://schemas.openxmlformats.org/officeDocument/2006/relationships/tags" Target="../tags/tag134.xml"/><Relationship Id="rId35" Type="http://schemas.openxmlformats.org/officeDocument/2006/relationships/tags" Target="../tags/tag139.xml"/><Relationship Id="rId43" Type="http://schemas.openxmlformats.org/officeDocument/2006/relationships/image" Target="../media/image23.png"/><Relationship Id="rId48" Type="http://schemas.openxmlformats.org/officeDocument/2006/relationships/image" Target="../media/image40.svg"/><Relationship Id="rId8" Type="http://schemas.openxmlformats.org/officeDocument/2006/relationships/tags" Target="../tags/tag112.xml"/></Relationships>
</file>

<file path=ppt/slides/_rels/slide34.xml.rels><?xml version="1.0" encoding="UTF-8" standalone="yes"?>
<Relationships xmlns="http://schemas.openxmlformats.org/package/2006/relationships"><Relationship Id="rId8" Type="http://schemas.openxmlformats.org/officeDocument/2006/relationships/tags" Target="../tags/tag150.xml"/><Relationship Id="rId3" Type="http://schemas.openxmlformats.org/officeDocument/2006/relationships/tags" Target="../tags/tag145.xml"/><Relationship Id="rId7" Type="http://schemas.openxmlformats.org/officeDocument/2006/relationships/tags" Target="../tags/tag149.xml"/><Relationship Id="rId12" Type="http://schemas.openxmlformats.org/officeDocument/2006/relationships/image" Target="../media/image15.emf"/><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tags" Target="../tags/tag148.xml"/><Relationship Id="rId11" Type="http://schemas.openxmlformats.org/officeDocument/2006/relationships/oleObject" Target="../embeddings/oleObject15.bin"/><Relationship Id="rId5" Type="http://schemas.openxmlformats.org/officeDocument/2006/relationships/tags" Target="../tags/tag147.xml"/><Relationship Id="rId10" Type="http://schemas.openxmlformats.org/officeDocument/2006/relationships/slideLayout" Target="../slideLayouts/slideLayout14.xml"/><Relationship Id="rId4" Type="http://schemas.openxmlformats.org/officeDocument/2006/relationships/tags" Target="../tags/tag146.xml"/><Relationship Id="rId9" Type="http://schemas.openxmlformats.org/officeDocument/2006/relationships/tags" Target="../tags/tag15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8" Type="http://schemas.openxmlformats.org/officeDocument/2006/relationships/tags" Target="../tags/tag159.xml"/><Relationship Id="rId13" Type="http://schemas.openxmlformats.org/officeDocument/2006/relationships/tags" Target="../tags/tag164.xml"/><Relationship Id="rId18" Type="http://schemas.openxmlformats.org/officeDocument/2006/relationships/tags" Target="../tags/tag169.xml"/><Relationship Id="rId26" Type="http://schemas.openxmlformats.org/officeDocument/2006/relationships/image" Target="../media/image15.emf"/><Relationship Id="rId3" Type="http://schemas.openxmlformats.org/officeDocument/2006/relationships/tags" Target="../tags/tag154.xml"/><Relationship Id="rId21" Type="http://schemas.openxmlformats.org/officeDocument/2006/relationships/tags" Target="../tags/tag172.xml"/><Relationship Id="rId34" Type="http://schemas.openxmlformats.org/officeDocument/2006/relationships/image" Target="../media/image47.svg"/><Relationship Id="rId7" Type="http://schemas.openxmlformats.org/officeDocument/2006/relationships/tags" Target="../tags/tag158.xml"/><Relationship Id="rId12" Type="http://schemas.openxmlformats.org/officeDocument/2006/relationships/tags" Target="../tags/tag163.xml"/><Relationship Id="rId17" Type="http://schemas.openxmlformats.org/officeDocument/2006/relationships/tags" Target="../tags/tag168.xml"/><Relationship Id="rId25" Type="http://schemas.openxmlformats.org/officeDocument/2006/relationships/oleObject" Target="../embeddings/oleObject16.bin"/><Relationship Id="rId33" Type="http://schemas.openxmlformats.org/officeDocument/2006/relationships/image" Target="../media/image46.png"/><Relationship Id="rId2" Type="http://schemas.openxmlformats.org/officeDocument/2006/relationships/tags" Target="../tags/tag153.xml"/><Relationship Id="rId16" Type="http://schemas.openxmlformats.org/officeDocument/2006/relationships/tags" Target="../tags/tag167.xml"/><Relationship Id="rId20" Type="http://schemas.openxmlformats.org/officeDocument/2006/relationships/tags" Target="../tags/tag171.xml"/><Relationship Id="rId29" Type="http://schemas.openxmlformats.org/officeDocument/2006/relationships/image" Target="../media/image23.png"/><Relationship Id="rId1" Type="http://schemas.openxmlformats.org/officeDocument/2006/relationships/tags" Target="../tags/tag152.xml"/><Relationship Id="rId6" Type="http://schemas.openxmlformats.org/officeDocument/2006/relationships/tags" Target="../tags/tag157.xml"/><Relationship Id="rId11" Type="http://schemas.openxmlformats.org/officeDocument/2006/relationships/tags" Target="../tags/tag162.xml"/><Relationship Id="rId24" Type="http://schemas.openxmlformats.org/officeDocument/2006/relationships/notesSlide" Target="../notesSlides/notesSlide18.xml"/><Relationship Id="rId32" Type="http://schemas.openxmlformats.org/officeDocument/2006/relationships/image" Target="../media/image45.svg"/><Relationship Id="rId37" Type="http://schemas.openxmlformats.org/officeDocument/2006/relationships/image" Target="../media/image50.svg"/><Relationship Id="rId5" Type="http://schemas.openxmlformats.org/officeDocument/2006/relationships/tags" Target="../tags/tag156.xml"/><Relationship Id="rId15" Type="http://schemas.openxmlformats.org/officeDocument/2006/relationships/tags" Target="../tags/tag166.xml"/><Relationship Id="rId23" Type="http://schemas.openxmlformats.org/officeDocument/2006/relationships/slideLayout" Target="../slideLayouts/slideLayout14.xml"/><Relationship Id="rId28" Type="http://schemas.openxmlformats.org/officeDocument/2006/relationships/image" Target="../media/image43.svg"/><Relationship Id="rId36" Type="http://schemas.openxmlformats.org/officeDocument/2006/relationships/image" Target="../media/image49.svg"/><Relationship Id="rId10" Type="http://schemas.openxmlformats.org/officeDocument/2006/relationships/tags" Target="../tags/tag161.xml"/><Relationship Id="rId19" Type="http://schemas.openxmlformats.org/officeDocument/2006/relationships/tags" Target="../tags/tag170.xml"/><Relationship Id="rId31" Type="http://schemas.openxmlformats.org/officeDocument/2006/relationships/image" Target="../media/image44.png"/><Relationship Id="rId4" Type="http://schemas.openxmlformats.org/officeDocument/2006/relationships/tags" Target="../tags/tag155.xml"/><Relationship Id="rId9" Type="http://schemas.openxmlformats.org/officeDocument/2006/relationships/tags" Target="../tags/tag160.xml"/><Relationship Id="rId14" Type="http://schemas.openxmlformats.org/officeDocument/2006/relationships/tags" Target="../tags/tag165.xml"/><Relationship Id="rId22" Type="http://schemas.openxmlformats.org/officeDocument/2006/relationships/tags" Target="../tags/tag173.xml"/><Relationship Id="rId27" Type="http://schemas.openxmlformats.org/officeDocument/2006/relationships/image" Target="../media/image29.png"/><Relationship Id="rId30" Type="http://schemas.openxmlformats.org/officeDocument/2006/relationships/image" Target="../media/image36.svg"/><Relationship Id="rId35" Type="http://schemas.openxmlformats.org/officeDocument/2006/relationships/image" Target="../media/image4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slideLayout" Target="../slideLayouts/slideLayout3.xml"/><Relationship Id="rId1" Type="http://schemas.openxmlformats.org/officeDocument/2006/relationships/themeOverride" Target="../theme/themeOverride2.xml"/></Relationships>
</file>

<file path=ppt/slides/_rels/slide43.xml.rels><?xml version="1.0" encoding="UTF-8" standalone="yes"?>
<Relationships xmlns="http://schemas.openxmlformats.org/package/2006/relationships"><Relationship Id="rId8" Type="http://schemas.openxmlformats.org/officeDocument/2006/relationships/image" Target="../media/image57.emf"/><Relationship Id="rId3" Type="http://schemas.openxmlformats.org/officeDocument/2006/relationships/image" Target="../media/image52.png"/><Relationship Id="rId7" Type="http://schemas.openxmlformats.org/officeDocument/2006/relationships/image" Target="../media/image56.emf"/><Relationship Id="rId2" Type="http://schemas.openxmlformats.org/officeDocument/2006/relationships/notesSlide" Target="../notesSlides/notesSlide19.xml"/><Relationship Id="rId1" Type="http://schemas.openxmlformats.org/officeDocument/2006/relationships/slideLayout" Target="../slideLayouts/slideLayout18.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53.sv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tags" Target="../tags/tag174.xml"/><Relationship Id="rId4" Type="http://schemas.openxmlformats.org/officeDocument/2006/relationships/image" Target="../media/image58.bin"/></Relationships>
</file>

<file path=ppt/slides/_rels/slide4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bin"/><Relationship Id="rId1" Type="http://schemas.openxmlformats.org/officeDocument/2006/relationships/slideLayout" Target="../slideLayouts/slideLayout6.xml"/><Relationship Id="rId4" Type="http://schemas.openxmlformats.org/officeDocument/2006/relationships/image" Target="../media/image60.bin"/></Relationships>
</file>

<file path=ppt/slides/_rels/slide4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slideLayout" Target="../slideLayouts/slideLayout3.xml"/><Relationship Id="rId1" Type="http://schemas.openxmlformats.org/officeDocument/2006/relationships/themeOverride" Target="../theme/themeOverride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tags" Target="../tags/tag175.xml"/><Relationship Id="rId4" Type="http://schemas.openxmlformats.org/officeDocument/2006/relationships/chart" Target="../charts/chart16.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tags" Target="../tags/tag176.xml"/><Relationship Id="rId5" Type="http://schemas.openxmlformats.org/officeDocument/2006/relationships/image" Target="../media/image62.jpeg"/><Relationship Id="rId4" Type="http://schemas.openxmlformats.org/officeDocument/2006/relationships/chart" Target="../charts/chart17.xml"/></Relationships>
</file>

<file path=ppt/slides/_rels/slide5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780A8036-CE1A-4637-9C51-B3AB3856456C}"/>
              </a:ext>
            </a:extLst>
          </p:cNvPr>
          <p:cNvSpPr>
            <a:spLocks noGrp="1"/>
          </p:cNvSpPr>
          <p:nvPr>
            <p:ph type="ctrTitle"/>
          </p:nvPr>
        </p:nvSpPr>
        <p:spPr>
          <a:xfrm>
            <a:off x="337963" y="2637815"/>
            <a:ext cx="7485926" cy="2446986"/>
          </a:xfrm>
        </p:spPr>
        <p:txBody>
          <a:bodyPr/>
          <a:lstStyle/>
          <a:p>
            <a:r>
              <a:rPr lang="de-DE" sz="4350" dirty="0"/>
              <a:t>Handlungsbedarf und</a:t>
            </a:r>
            <a:br>
              <a:rPr lang="de-DE" sz="4350" dirty="0"/>
            </a:br>
            <a:r>
              <a:rPr lang="de-DE" sz="4350" dirty="0"/>
              <a:t>Handlungsoptionen für Unternehmer</a:t>
            </a:r>
          </a:p>
        </p:txBody>
      </p:sp>
      <p:sp>
        <p:nvSpPr>
          <p:cNvPr id="5" name="Untertitel 4">
            <a:extLst>
              <a:ext uri="{FF2B5EF4-FFF2-40B4-BE49-F238E27FC236}">
                <a16:creationId xmlns:a16="http://schemas.microsoft.com/office/drawing/2014/main" id="{1DE4C4A6-B0A1-4A37-B953-6D355D1DAE08}"/>
              </a:ext>
            </a:extLst>
          </p:cNvPr>
          <p:cNvSpPr>
            <a:spLocks noGrp="1"/>
          </p:cNvSpPr>
          <p:nvPr>
            <p:ph type="subTitle" idx="1"/>
          </p:nvPr>
        </p:nvSpPr>
        <p:spPr>
          <a:xfrm>
            <a:off x="337963" y="5012809"/>
            <a:ext cx="6995525" cy="791817"/>
          </a:xfrm>
        </p:spPr>
        <p:txBody>
          <a:bodyPr/>
          <a:lstStyle/>
          <a:p>
            <a:r>
              <a:rPr lang="de-DE" dirty="0"/>
              <a:t>Warum ist eine betriebliche Altersversorgung (</a:t>
            </a:r>
            <a:r>
              <a:rPr lang="de-DE" dirty="0" err="1"/>
              <a:t>bAV</a:t>
            </a:r>
            <a:r>
              <a:rPr lang="de-DE" dirty="0"/>
              <a:t>) notwendig?</a:t>
            </a:r>
          </a:p>
        </p:txBody>
      </p:sp>
      <p:sp>
        <p:nvSpPr>
          <p:cNvPr id="6" name="Textplatzhalter 5">
            <a:extLst>
              <a:ext uri="{FF2B5EF4-FFF2-40B4-BE49-F238E27FC236}">
                <a16:creationId xmlns:a16="http://schemas.microsoft.com/office/drawing/2014/main" id="{10881F62-D30D-447E-8C28-48E15F3DB178}"/>
              </a:ext>
            </a:extLst>
          </p:cNvPr>
          <p:cNvSpPr>
            <a:spLocks noGrp="1"/>
          </p:cNvSpPr>
          <p:nvPr>
            <p:ph type="body" sz="quarter" idx="16"/>
          </p:nvPr>
        </p:nvSpPr>
        <p:spPr>
          <a:xfrm>
            <a:off x="337963" y="0"/>
            <a:ext cx="1799063" cy="1799583"/>
          </a:xfrm>
        </p:spPr>
        <p:txBody>
          <a:bodyPr/>
          <a:lstStyle/>
          <a:p>
            <a:endParaRPr lang="de-DE"/>
          </a:p>
        </p:txBody>
      </p:sp>
      <p:pic>
        <p:nvPicPr>
          <p:cNvPr id="2" name="Grafik 7" descr="Ein Bild, das Text, Person, drinnen enthält.&#10;&#10;Beschreibung automatisch generiert.">
            <a:extLst>
              <a:ext uri="{FF2B5EF4-FFF2-40B4-BE49-F238E27FC236}">
                <a16:creationId xmlns:a16="http://schemas.microsoft.com/office/drawing/2014/main" id="{A731A578-FE89-4141-92DA-59C2A9AF3C2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049417" y="2638425"/>
            <a:ext cx="3193034" cy="3206002"/>
          </a:xfrm>
          <a:prstGeom prst="rect">
            <a:avLst/>
          </a:prstGeom>
        </p:spPr>
      </p:pic>
    </p:spTree>
    <p:extLst>
      <p:ext uri="{BB962C8B-B14F-4D97-AF65-F5344CB8AC3E}">
        <p14:creationId xmlns:p14="http://schemas.microsoft.com/office/powerpoint/2010/main" val="1515801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itel 46">
            <a:extLst>
              <a:ext uri="{FF2B5EF4-FFF2-40B4-BE49-F238E27FC236}">
                <a16:creationId xmlns:a16="http://schemas.microsoft.com/office/drawing/2014/main" id="{78BB1AF5-90D5-4FFF-BF27-71F4987D4AD8}"/>
              </a:ext>
            </a:extLst>
          </p:cNvPr>
          <p:cNvSpPr>
            <a:spLocks noGrp="1"/>
          </p:cNvSpPr>
          <p:nvPr>
            <p:ph type="title"/>
          </p:nvPr>
        </p:nvSpPr>
        <p:spPr/>
        <p:txBody>
          <a:bodyPr/>
          <a:lstStyle/>
          <a:p>
            <a:r>
              <a:rPr lang="de-DE"/>
              <a:t>Übersicht</a:t>
            </a:r>
          </a:p>
        </p:txBody>
      </p:sp>
      <p:sp>
        <p:nvSpPr>
          <p:cNvPr id="5" name="Foliennummernplatzhalter 4"/>
          <p:cNvSpPr>
            <a:spLocks noGrp="1"/>
          </p:cNvSpPr>
          <p:nvPr>
            <p:ph type="sldNum" sz="quarter" idx="11"/>
          </p:nvPr>
        </p:nvSpPr>
        <p:spPr/>
        <p:txBody>
          <a:bodyPr/>
          <a:lstStyle/>
          <a:p>
            <a:fld id="{5B11B169-12C0-D948-9ABB-CACE7597BA3D}" type="slidenum">
              <a:rPr lang="de-DE"/>
              <a:pPr/>
              <a:t>2</a:t>
            </a:fld>
            <a:endParaRPr lang="de-DE"/>
          </a:p>
        </p:txBody>
      </p:sp>
      <p:sp>
        <p:nvSpPr>
          <p:cNvPr id="17" name="Textplatzhalter 16">
            <a:extLst>
              <a:ext uri="{FF2B5EF4-FFF2-40B4-BE49-F238E27FC236}">
                <a16:creationId xmlns:a16="http://schemas.microsoft.com/office/drawing/2014/main" id="{61575599-4910-4F7B-BB0F-F5A9649BB876}"/>
              </a:ext>
            </a:extLst>
          </p:cNvPr>
          <p:cNvSpPr>
            <a:spLocks noGrp="1"/>
          </p:cNvSpPr>
          <p:nvPr>
            <p:ph type="body" sz="quarter" idx="13"/>
          </p:nvPr>
        </p:nvSpPr>
        <p:spPr/>
        <p:txBody>
          <a:bodyPr/>
          <a:lstStyle/>
          <a:p>
            <a:endParaRPr lang="de-DE" dirty="0"/>
          </a:p>
        </p:txBody>
      </p:sp>
      <p:sp>
        <p:nvSpPr>
          <p:cNvPr id="10" name="Inhaltsplatzhalter 3">
            <a:extLst>
              <a:ext uri="{FF2B5EF4-FFF2-40B4-BE49-F238E27FC236}">
                <a16:creationId xmlns:a16="http://schemas.microsoft.com/office/drawing/2014/main" id="{E4B32DC9-F82C-4AEB-BA84-DB3A95C6C6B5}"/>
              </a:ext>
            </a:extLst>
          </p:cNvPr>
          <p:cNvSpPr txBox="1">
            <a:spLocks/>
          </p:cNvSpPr>
          <p:nvPr/>
        </p:nvSpPr>
        <p:spPr bwMode="gray">
          <a:xfrm>
            <a:off x="343616" y="1608088"/>
            <a:ext cx="6050345" cy="2815560"/>
          </a:xfrm>
          <a:prstGeom prst="rect">
            <a:avLst/>
          </a:prstGeom>
        </p:spPr>
        <p:txBody>
          <a:bodyPr vert="horz" lIns="144000" tIns="144000" rIns="0" bIns="0" rtlCol="0" anchor="t">
            <a:noAutofit/>
          </a:bodyPr>
          <a:lstStyle>
            <a:lvl1pPr marL="0" indent="0" algn="l" defTabSz="682543" rtl="0" eaLnBrk="1" latinLnBrk="0" hangingPunct="1">
              <a:lnSpc>
                <a:spcPct val="90000"/>
              </a:lnSpc>
              <a:spcBef>
                <a:spcPts val="800"/>
              </a:spcBef>
              <a:buFont typeface="Arial"/>
              <a:buNone/>
              <a:defRPr sz="1799" kern="1200" spc="45" baseline="0">
                <a:solidFill>
                  <a:schemeClr val="tx1"/>
                </a:solidFill>
                <a:latin typeface="+mn-lt"/>
                <a:ea typeface="+mn-ea"/>
                <a:cs typeface="Arial"/>
              </a:defRPr>
            </a:lvl1pPr>
            <a:lvl2pPr marL="215892" indent="-215892" algn="l" defTabSz="682543" rtl="0" eaLnBrk="1" latinLnBrk="0" hangingPunct="1">
              <a:lnSpc>
                <a:spcPct val="90000"/>
              </a:lnSpc>
              <a:spcBef>
                <a:spcPts val="800"/>
              </a:spcBef>
              <a:buFont typeface="Wingdings" panose="05000000000000000000" pitchFamily="2" charset="2"/>
              <a:buChar char="§"/>
              <a:defRPr sz="1799" kern="1200" spc="45" baseline="0">
                <a:solidFill>
                  <a:schemeClr val="tx1"/>
                </a:solidFill>
                <a:latin typeface="+mn-lt"/>
                <a:ea typeface="+mn-ea"/>
                <a:cs typeface="Arial"/>
              </a:defRPr>
            </a:lvl2pPr>
            <a:lvl3pPr marL="431784" indent="-215892" algn="l" defTabSz="682543" rtl="0" eaLnBrk="1" latinLnBrk="0" hangingPunct="1">
              <a:lnSpc>
                <a:spcPct val="90000"/>
              </a:lnSpc>
              <a:spcBef>
                <a:spcPts val="800"/>
              </a:spcBef>
              <a:buFont typeface="Wingdings" panose="05000000000000000000" pitchFamily="2" charset="2"/>
              <a:buChar char="§"/>
              <a:defRPr sz="1799" kern="1200" spc="45" baseline="0">
                <a:solidFill>
                  <a:schemeClr val="tx1"/>
                </a:solidFill>
                <a:latin typeface="+mn-lt"/>
                <a:ea typeface="+mn-ea"/>
                <a:cs typeface="Arial"/>
              </a:defRPr>
            </a:lvl3pPr>
            <a:lvl4pPr marL="647676" indent="-215892" algn="l" defTabSz="682543" rtl="0" eaLnBrk="1" latinLnBrk="0" hangingPunct="1">
              <a:lnSpc>
                <a:spcPct val="90000"/>
              </a:lnSpc>
              <a:spcBef>
                <a:spcPts val="800"/>
              </a:spcBef>
              <a:buFont typeface="Wingdings" panose="05000000000000000000" pitchFamily="2" charset="2"/>
              <a:buChar char="§"/>
              <a:defRPr sz="1799" kern="1200" spc="45" baseline="0">
                <a:solidFill>
                  <a:schemeClr val="tx1"/>
                </a:solidFill>
                <a:latin typeface="+mn-lt"/>
                <a:ea typeface="+mn-ea"/>
                <a:cs typeface="Arial"/>
              </a:defRPr>
            </a:lvl4pPr>
            <a:lvl5pPr marL="863568" indent="-215892" algn="l" defTabSz="682543" rtl="0" eaLnBrk="1" latinLnBrk="0" hangingPunct="1">
              <a:lnSpc>
                <a:spcPct val="90000"/>
              </a:lnSpc>
              <a:spcBef>
                <a:spcPts val="800"/>
              </a:spcBef>
              <a:buFont typeface="Wingdings" panose="05000000000000000000" pitchFamily="2" charset="2"/>
              <a:buChar char="§"/>
              <a:defRPr sz="1799" kern="1200" spc="45" baseline="0">
                <a:solidFill>
                  <a:schemeClr val="tx1"/>
                </a:solidFill>
                <a:latin typeface="+mn-lt"/>
                <a:ea typeface="+mn-ea"/>
                <a:cs typeface="Arial"/>
              </a:defRPr>
            </a:lvl5pPr>
            <a:lvl6pPr marL="863568" indent="-215892" algn="l" defTabSz="682543" rtl="0" eaLnBrk="1" latinLnBrk="0" hangingPunct="1">
              <a:lnSpc>
                <a:spcPct val="90000"/>
              </a:lnSpc>
              <a:spcBef>
                <a:spcPts val="800"/>
              </a:spcBef>
              <a:buFont typeface="Wingdings" panose="05000000000000000000" pitchFamily="2" charset="2"/>
              <a:buChar char="§"/>
              <a:defRPr sz="1799" kern="1200" spc="45" baseline="0">
                <a:solidFill>
                  <a:schemeClr val="tx1"/>
                </a:solidFill>
                <a:latin typeface="+mn-lt"/>
                <a:ea typeface="+mn-ea"/>
                <a:cs typeface="+mn-cs"/>
              </a:defRPr>
            </a:lvl6pPr>
            <a:lvl7pPr marL="863568" indent="-215892" algn="l" defTabSz="682543" rtl="0" eaLnBrk="1" latinLnBrk="0" hangingPunct="1">
              <a:lnSpc>
                <a:spcPct val="90000"/>
              </a:lnSpc>
              <a:spcBef>
                <a:spcPts val="800"/>
              </a:spcBef>
              <a:buFont typeface="Wingdings" panose="05000000000000000000" pitchFamily="2" charset="2"/>
              <a:buChar char="§"/>
              <a:defRPr sz="1799" kern="1200" spc="45" baseline="0">
                <a:solidFill>
                  <a:schemeClr val="tx1"/>
                </a:solidFill>
                <a:latin typeface="+mn-lt"/>
                <a:ea typeface="+mn-ea"/>
                <a:cs typeface="+mn-cs"/>
              </a:defRPr>
            </a:lvl7pPr>
            <a:lvl8pPr marL="863568" indent="-215892" algn="l" defTabSz="682543" rtl="0" eaLnBrk="1" latinLnBrk="0" hangingPunct="1">
              <a:lnSpc>
                <a:spcPct val="90000"/>
              </a:lnSpc>
              <a:spcBef>
                <a:spcPts val="800"/>
              </a:spcBef>
              <a:buFont typeface="Wingdings" panose="05000000000000000000" pitchFamily="2" charset="2"/>
              <a:buChar char="§"/>
              <a:defRPr sz="1799" kern="1200" spc="45" baseline="0">
                <a:solidFill>
                  <a:schemeClr val="tx1"/>
                </a:solidFill>
                <a:latin typeface="+mn-lt"/>
                <a:ea typeface="+mn-ea"/>
                <a:cs typeface="+mn-cs"/>
              </a:defRPr>
            </a:lvl8pPr>
            <a:lvl9pPr marL="863568" indent="-215892" algn="l" defTabSz="682543" rtl="0" eaLnBrk="1" latinLnBrk="0" hangingPunct="1">
              <a:lnSpc>
                <a:spcPct val="90000"/>
              </a:lnSpc>
              <a:spcBef>
                <a:spcPts val="800"/>
              </a:spcBef>
              <a:buFont typeface="Wingdings" panose="05000000000000000000" pitchFamily="2" charset="2"/>
              <a:buChar char="§"/>
              <a:defRPr sz="1799" kern="1200" spc="45" baseline="0">
                <a:solidFill>
                  <a:schemeClr val="tx1"/>
                </a:solidFill>
                <a:latin typeface="+mn-lt"/>
                <a:ea typeface="+mn-ea"/>
                <a:cs typeface="+mn-cs"/>
              </a:defRPr>
            </a:lvl9pPr>
          </a:lstStyle>
          <a:p>
            <a:pPr marL="342900" indent="-342900">
              <a:buFont typeface="Wingdings" panose="05000000000000000000" pitchFamily="2" charset="2"/>
              <a:buChar char="§"/>
            </a:pPr>
            <a:r>
              <a:rPr lang="de-DE" sz="2000" dirty="0"/>
              <a:t>Notwendigkeit einer effektiven Zusatzversorgung</a:t>
            </a:r>
            <a:endParaRPr lang="de-DE" dirty="0"/>
          </a:p>
          <a:p>
            <a:pPr marL="342900" indent="-342900">
              <a:buFont typeface="Wingdings" panose="05000000000000000000" pitchFamily="2" charset="2"/>
              <a:buChar char="§"/>
            </a:pPr>
            <a:r>
              <a:rPr lang="de-DE" sz="2000" dirty="0"/>
              <a:t>Rahmenbedingungen der Direktversicherung</a:t>
            </a:r>
          </a:p>
          <a:p>
            <a:pPr marL="342900" indent="-342900">
              <a:buFont typeface="Wingdings" panose="05000000000000000000" pitchFamily="2" charset="2"/>
              <a:buChar char="§"/>
            </a:pPr>
            <a:r>
              <a:rPr lang="de-DE" sz="2000" dirty="0"/>
              <a:t>Funktionsweise der Entgeltumwandlung</a:t>
            </a:r>
          </a:p>
          <a:p>
            <a:pPr marL="342900" indent="-342900">
              <a:buFont typeface="Wingdings" panose="05000000000000000000" pitchFamily="2" charset="2"/>
              <a:buChar char="§"/>
            </a:pPr>
            <a:r>
              <a:rPr lang="de-DE" sz="2000" dirty="0" err="1"/>
              <a:t>bAV</a:t>
            </a:r>
            <a:r>
              <a:rPr lang="de-DE" sz="2000" dirty="0"/>
              <a:t> als Kriterium bei der Unternehmensauswahl </a:t>
            </a:r>
          </a:p>
          <a:p>
            <a:pPr marL="342900" indent="-342900">
              <a:buFont typeface="Wingdings" panose="05000000000000000000" pitchFamily="2" charset="2"/>
              <a:buChar char="§"/>
            </a:pPr>
            <a:r>
              <a:rPr lang="de-DE" sz="2000" dirty="0"/>
              <a:t>Bestandteile der </a:t>
            </a:r>
            <a:r>
              <a:rPr lang="de-DE" sz="2000" dirty="0" err="1"/>
              <a:t>bAV</a:t>
            </a:r>
            <a:r>
              <a:rPr lang="de-DE" sz="2000" dirty="0"/>
              <a:t>-Beratung</a:t>
            </a:r>
          </a:p>
          <a:p>
            <a:pPr marL="342900" indent="-342900">
              <a:buFont typeface="Wingdings" panose="05000000000000000000" pitchFamily="2" charset="2"/>
              <a:buChar char="§"/>
            </a:pPr>
            <a:r>
              <a:rPr lang="de-DE" sz="2000" dirty="0"/>
              <a:t>Versorgungsträger Canada Life</a:t>
            </a:r>
          </a:p>
          <a:p>
            <a:pPr marL="342900" indent="-342900">
              <a:buFont typeface="Wingdings" panose="05000000000000000000" pitchFamily="2" charset="2"/>
              <a:buChar char="§"/>
            </a:pPr>
            <a:r>
              <a:rPr lang="de-DE" sz="2000" dirty="0"/>
              <a:t>Tarif: </a:t>
            </a:r>
            <a:r>
              <a:rPr lang="de-DE" sz="2000" dirty="0">
                <a:solidFill>
                  <a:srgbClr val="515349"/>
                </a:solidFill>
              </a:rPr>
              <a:t>GENERATION</a:t>
            </a:r>
            <a:r>
              <a:rPr lang="de-DE" sz="2000" dirty="0"/>
              <a:t> </a:t>
            </a:r>
            <a:r>
              <a:rPr lang="de-DE" sz="2000" dirty="0" err="1"/>
              <a:t>business</a:t>
            </a:r>
            <a:endParaRPr lang="de-DE" sz="2000" dirty="0"/>
          </a:p>
        </p:txBody>
      </p:sp>
      <p:pic>
        <p:nvPicPr>
          <p:cNvPr id="11" name="Grafik 10" descr="Ein Bild, das drinnen, Person enthält.&#10;&#10;Automatisch generierte Beschreibung">
            <a:extLst>
              <a:ext uri="{FF2B5EF4-FFF2-40B4-BE49-F238E27FC236}">
                <a16:creationId xmlns:a16="http://schemas.microsoft.com/office/drawing/2014/main" id="{417FA67E-9641-46E2-B6E1-EF0BFAEA38D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84780" y="1603723"/>
            <a:ext cx="5474585" cy="3650553"/>
          </a:xfrm>
          <a:prstGeom prst="rect">
            <a:avLst/>
          </a:prstGeom>
        </p:spPr>
      </p:pic>
    </p:spTree>
    <p:extLst>
      <p:ext uri="{BB962C8B-B14F-4D97-AF65-F5344CB8AC3E}">
        <p14:creationId xmlns:p14="http://schemas.microsoft.com/office/powerpoint/2010/main" val="1094734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A846C0BC-DF7B-4284-8B1C-FEF8BAC26F2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682" y="737320"/>
            <a:ext cx="12198350" cy="6120680"/>
          </a:xfrm>
          <a:prstGeom prst="rect">
            <a:avLst/>
          </a:prstGeom>
        </p:spPr>
      </p:pic>
      <p:sp>
        <p:nvSpPr>
          <p:cNvPr id="4" name="Title 2">
            <a:extLst>
              <a:ext uri="{FF2B5EF4-FFF2-40B4-BE49-F238E27FC236}">
                <a16:creationId xmlns:a16="http://schemas.microsoft.com/office/drawing/2014/main" id="{4824B3DC-3917-4222-88B0-562A97C3D03F}"/>
              </a:ext>
            </a:extLst>
          </p:cNvPr>
          <p:cNvSpPr txBox="1">
            <a:spLocks/>
          </p:cNvSpPr>
          <p:nvPr/>
        </p:nvSpPr>
        <p:spPr bwMode="gray">
          <a:xfrm>
            <a:off x="338535" y="1411287"/>
            <a:ext cx="4608000" cy="4608000"/>
          </a:xfrm>
          <a:prstGeom prst="rect">
            <a:avLst/>
          </a:prstGeom>
          <a:solidFill>
            <a:schemeClr val="bg1">
              <a:alpha val="90000"/>
            </a:schemeClr>
          </a:solidFill>
        </p:spPr>
        <p:txBody>
          <a:bodyPr vert="horz" lIns="342000" tIns="342000" rIns="342000" bIns="342000" rtlCol="0" anchor="ctr">
            <a:noAutofit/>
          </a:bodyPr>
          <a:lstStyle>
            <a:lvl1pPr algn="l" defTabSz="682543" rtl="0" eaLnBrk="1" latinLnBrk="0" hangingPunct="1">
              <a:lnSpc>
                <a:spcPct val="90000"/>
              </a:lnSpc>
              <a:spcBef>
                <a:spcPct val="0"/>
              </a:spcBef>
              <a:buNone/>
              <a:defRPr sz="3798" b="0" kern="1200" cap="none" spc="0" baseline="0">
                <a:solidFill>
                  <a:schemeClr val="accent1"/>
                </a:solidFill>
                <a:latin typeface="Arial"/>
                <a:ea typeface="+mj-ea"/>
                <a:cs typeface="Arial"/>
              </a:defRPr>
            </a:lvl1pPr>
          </a:lstStyle>
          <a:p>
            <a:r>
              <a:rPr lang="de-DE" sz="3600" dirty="0"/>
              <a:t>Notwendigkeit einer effektiven Zusatzversorgung</a:t>
            </a:r>
          </a:p>
          <a:p>
            <a:endParaRPr lang="de-DE" sz="2000" dirty="0"/>
          </a:p>
          <a:p>
            <a:pPr marL="571500" indent="-571500">
              <a:buFont typeface="Symbol" panose="05050102010706020507" pitchFamily="18" charset="2"/>
              <a:buChar char="-"/>
            </a:pPr>
            <a:r>
              <a:rPr lang="de-DE" sz="2000" dirty="0"/>
              <a:t>Gesetzliche Rente</a:t>
            </a:r>
          </a:p>
          <a:p>
            <a:pPr marL="571500" indent="-571500">
              <a:buFont typeface="Symbol" panose="05050102010706020507" pitchFamily="18" charset="2"/>
              <a:buChar char="-"/>
            </a:pPr>
            <a:r>
              <a:rPr lang="de-DE" sz="2000" dirty="0"/>
              <a:t>3-Schichten-Modell</a:t>
            </a:r>
            <a:br>
              <a:rPr lang="de-DE" sz="3800" dirty="0"/>
            </a:br>
            <a:endParaRPr lang="de-DE" sz="2000" dirty="0"/>
          </a:p>
        </p:txBody>
      </p:sp>
    </p:spTree>
    <p:extLst>
      <p:ext uri="{BB962C8B-B14F-4D97-AF65-F5344CB8AC3E}">
        <p14:creationId xmlns:p14="http://schemas.microsoft.com/office/powerpoint/2010/main" val="40661198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B458BA1E-4A12-4304-9C83-6EBE8631B437}"/>
              </a:ext>
            </a:extLst>
          </p:cNvPr>
          <p:cNvSpPr>
            <a:spLocks noGrp="1"/>
          </p:cNvSpPr>
          <p:nvPr>
            <p:ph type="sldNum" sz="quarter" idx="11"/>
          </p:nvPr>
        </p:nvSpPr>
        <p:spPr/>
        <p:txBody>
          <a:bodyPr/>
          <a:lstStyle/>
          <a:p>
            <a:pPr defTabSz="682543"/>
            <a:fld id="{F54F1103-55D5-406B-994D-438AB4391C46}" type="slidenum">
              <a:rPr lang="de-DE">
                <a:solidFill>
                  <a:srgbClr val="515349"/>
                </a:solidFill>
                <a:latin typeface="Arial"/>
              </a:rPr>
              <a:pPr defTabSz="682543"/>
              <a:t>4</a:t>
            </a:fld>
            <a:endParaRPr lang="de-DE">
              <a:solidFill>
                <a:srgbClr val="515349"/>
              </a:solidFill>
              <a:latin typeface="Arial"/>
            </a:endParaRPr>
          </a:p>
        </p:txBody>
      </p:sp>
      <p:sp>
        <p:nvSpPr>
          <p:cNvPr id="3" name="Titel 2">
            <a:extLst>
              <a:ext uri="{FF2B5EF4-FFF2-40B4-BE49-F238E27FC236}">
                <a16:creationId xmlns:a16="http://schemas.microsoft.com/office/drawing/2014/main" id="{C652F82A-8977-498E-9168-8381651409E3}"/>
              </a:ext>
            </a:extLst>
          </p:cNvPr>
          <p:cNvSpPr>
            <a:spLocks noGrp="1"/>
          </p:cNvSpPr>
          <p:nvPr>
            <p:ph type="title"/>
          </p:nvPr>
        </p:nvSpPr>
        <p:spPr/>
        <p:txBody>
          <a:bodyPr/>
          <a:lstStyle/>
          <a:p>
            <a:r>
              <a:rPr lang="de-DE" dirty="0"/>
              <a:t>Aktuelle Zahlen: Rentenhöhe</a:t>
            </a:r>
          </a:p>
        </p:txBody>
      </p:sp>
      <p:sp>
        <p:nvSpPr>
          <p:cNvPr id="4" name="Textplatzhalter 3">
            <a:extLst>
              <a:ext uri="{FF2B5EF4-FFF2-40B4-BE49-F238E27FC236}">
                <a16:creationId xmlns:a16="http://schemas.microsoft.com/office/drawing/2014/main" id="{C90872E9-6C6E-4BF2-9062-4517EE9C1718}"/>
              </a:ext>
            </a:extLst>
          </p:cNvPr>
          <p:cNvSpPr>
            <a:spLocks noGrp="1"/>
          </p:cNvSpPr>
          <p:nvPr>
            <p:ph type="body" sz="quarter" idx="14"/>
          </p:nvPr>
        </p:nvSpPr>
        <p:spPr>
          <a:xfrm>
            <a:off x="334435" y="178452"/>
            <a:ext cx="8059802" cy="215950"/>
          </a:xfrm>
        </p:spPr>
        <p:txBody>
          <a:bodyPr/>
          <a:lstStyle/>
          <a:p>
            <a:r>
              <a:rPr lang="de-DE"/>
              <a:t>Gesetzliche Rente</a:t>
            </a:r>
          </a:p>
        </p:txBody>
      </p:sp>
      <p:sp>
        <p:nvSpPr>
          <p:cNvPr id="5" name="Textplatzhalter 4">
            <a:extLst>
              <a:ext uri="{FF2B5EF4-FFF2-40B4-BE49-F238E27FC236}">
                <a16:creationId xmlns:a16="http://schemas.microsoft.com/office/drawing/2014/main" id="{2FFA0AC9-7972-412F-BD06-D2DF8D2F5A8D}"/>
              </a:ext>
            </a:extLst>
          </p:cNvPr>
          <p:cNvSpPr>
            <a:spLocks noGrp="1"/>
          </p:cNvSpPr>
          <p:nvPr>
            <p:ph type="body" sz="quarter" idx="13"/>
          </p:nvPr>
        </p:nvSpPr>
        <p:spPr/>
        <p:txBody>
          <a:bodyPr/>
          <a:lstStyle/>
          <a:p>
            <a:r>
              <a:rPr lang="de-DE" dirty="0"/>
              <a:t>Quelle der Daten: Statistik der Deutschen Rentenversicherung – Rentenversicherung in Zahlen 2024, S. 34ff (Stand 03.07.2024)</a:t>
            </a:r>
          </a:p>
        </p:txBody>
      </p:sp>
      <p:graphicFrame>
        <p:nvGraphicFramePr>
          <p:cNvPr id="8" name="Diagramm 7">
            <a:extLst>
              <a:ext uri="{FF2B5EF4-FFF2-40B4-BE49-F238E27FC236}">
                <a16:creationId xmlns:a16="http://schemas.microsoft.com/office/drawing/2014/main" id="{27DCF049-ECD1-402B-858F-C8F0BD2A5FD0}"/>
              </a:ext>
            </a:extLst>
          </p:cNvPr>
          <p:cNvGraphicFramePr/>
          <p:nvPr>
            <p:extLst>
              <p:ext uri="{D42A27DB-BD31-4B8C-83A1-F6EECF244321}">
                <p14:modId xmlns:p14="http://schemas.microsoft.com/office/powerpoint/2010/main" val="1201500798"/>
              </p:ext>
            </p:extLst>
          </p:nvPr>
        </p:nvGraphicFramePr>
        <p:xfrm>
          <a:off x="421104" y="1307546"/>
          <a:ext cx="5556917" cy="488269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Diagramm 8">
            <a:extLst>
              <a:ext uri="{FF2B5EF4-FFF2-40B4-BE49-F238E27FC236}">
                <a16:creationId xmlns:a16="http://schemas.microsoft.com/office/drawing/2014/main" id="{63BBDAFC-780B-431C-9386-F5CA151889BE}"/>
              </a:ext>
            </a:extLst>
          </p:cNvPr>
          <p:cNvGraphicFramePr/>
          <p:nvPr>
            <p:extLst>
              <p:ext uri="{D42A27DB-BD31-4B8C-83A1-F6EECF244321}">
                <p14:modId xmlns:p14="http://schemas.microsoft.com/office/powerpoint/2010/main" val="4153239795"/>
              </p:ext>
            </p:extLst>
          </p:nvPr>
        </p:nvGraphicFramePr>
        <p:xfrm>
          <a:off x="5803531" y="1315681"/>
          <a:ext cx="5818974" cy="488269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29052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B458BA1E-4A12-4304-9C83-6EBE8631B437}"/>
              </a:ext>
            </a:extLst>
          </p:cNvPr>
          <p:cNvSpPr>
            <a:spLocks noGrp="1"/>
          </p:cNvSpPr>
          <p:nvPr>
            <p:ph type="sldNum" sz="quarter" idx="11"/>
          </p:nvPr>
        </p:nvSpPr>
        <p:spPr/>
        <p:txBody>
          <a:bodyPr/>
          <a:lstStyle/>
          <a:p>
            <a:pPr defTabSz="682543"/>
            <a:fld id="{F54F1103-55D5-406B-994D-438AB4391C46}" type="slidenum">
              <a:rPr lang="de-DE">
                <a:solidFill>
                  <a:srgbClr val="515349"/>
                </a:solidFill>
                <a:latin typeface="Arial"/>
              </a:rPr>
              <a:pPr defTabSz="682543"/>
              <a:t>5</a:t>
            </a:fld>
            <a:endParaRPr lang="de-DE">
              <a:solidFill>
                <a:srgbClr val="515349"/>
              </a:solidFill>
              <a:latin typeface="Arial"/>
            </a:endParaRPr>
          </a:p>
        </p:txBody>
      </p:sp>
      <p:sp>
        <p:nvSpPr>
          <p:cNvPr id="3" name="Titel 2">
            <a:extLst>
              <a:ext uri="{FF2B5EF4-FFF2-40B4-BE49-F238E27FC236}">
                <a16:creationId xmlns:a16="http://schemas.microsoft.com/office/drawing/2014/main" id="{C652F82A-8977-498E-9168-8381651409E3}"/>
              </a:ext>
            </a:extLst>
          </p:cNvPr>
          <p:cNvSpPr>
            <a:spLocks noGrp="1"/>
          </p:cNvSpPr>
          <p:nvPr>
            <p:ph type="title"/>
          </p:nvPr>
        </p:nvSpPr>
        <p:spPr>
          <a:xfrm>
            <a:off x="340974" y="550181"/>
            <a:ext cx="8991275" cy="575764"/>
          </a:xfrm>
        </p:spPr>
        <p:txBody>
          <a:bodyPr/>
          <a:lstStyle/>
          <a:p>
            <a:r>
              <a:rPr lang="de-DE" dirty="0"/>
              <a:t>Aktuelle Werte: Verhältnis Erwerbsfähige zu Rentnern</a:t>
            </a:r>
          </a:p>
        </p:txBody>
      </p:sp>
      <p:sp>
        <p:nvSpPr>
          <p:cNvPr id="4" name="Textplatzhalter 3">
            <a:extLst>
              <a:ext uri="{FF2B5EF4-FFF2-40B4-BE49-F238E27FC236}">
                <a16:creationId xmlns:a16="http://schemas.microsoft.com/office/drawing/2014/main" id="{C90872E9-6C6E-4BF2-9062-4517EE9C1718}"/>
              </a:ext>
            </a:extLst>
          </p:cNvPr>
          <p:cNvSpPr>
            <a:spLocks noGrp="1"/>
          </p:cNvSpPr>
          <p:nvPr>
            <p:ph type="body" sz="quarter" idx="14"/>
          </p:nvPr>
        </p:nvSpPr>
        <p:spPr/>
        <p:txBody>
          <a:bodyPr/>
          <a:lstStyle/>
          <a:p>
            <a:r>
              <a:rPr lang="de-DE" dirty="0"/>
              <a:t>Gesetzliche Rente</a:t>
            </a:r>
          </a:p>
        </p:txBody>
      </p:sp>
      <p:grpSp>
        <p:nvGrpSpPr>
          <p:cNvPr id="8" name="Gruppieren 7">
            <a:extLst>
              <a:ext uri="{FF2B5EF4-FFF2-40B4-BE49-F238E27FC236}">
                <a16:creationId xmlns:a16="http://schemas.microsoft.com/office/drawing/2014/main" id="{8C3484E4-E8B4-43C3-BD50-0EA7CBE7FB7A}"/>
              </a:ext>
            </a:extLst>
          </p:cNvPr>
          <p:cNvGrpSpPr/>
          <p:nvPr/>
        </p:nvGrpSpPr>
        <p:grpSpPr>
          <a:xfrm>
            <a:off x="9204821" y="2714983"/>
            <a:ext cx="2289041" cy="693511"/>
            <a:chOff x="9213380" y="2900814"/>
            <a:chExt cx="2290233" cy="693871"/>
          </a:xfrm>
        </p:grpSpPr>
        <p:pic>
          <p:nvPicPr>
            <p:cNvPr id="17" name="Grafik 16">
              <a:extLst>
                <a:ext uri="{FF2B5EF4-FFF2-40B4-BE49-F238E27FC236}">
                  <a16:creationId xmlns:a16="http://schemas.microsoft.com/office/drawing/2014/main" id="{97751F6D-FFB0-4244-9F8A-32A1652F1863}"/>
                </a:ext>
              </a:extLst>
            </p:cNvPr>
            <p:cNvPicPr>
              <a:picLocks noChangeAspect="1"/>
            </p:cNvPicPr>
            <p:nvPr/>
          </p:nvPicPr>
          <p:blipFill>
            <a:blip r:embed="rId3"/>
            <a:stretch>
              <a:fillRect/>
            </a:stretch>
          </p:blipFill>
          <p:spPr>
            <a:xfrm>
              <a:off x="11030182" y="2900814"/>
              <a:ext cx="473431" cy="693871"/>
            </a:xfrm>
            <a:prstGeom prst="rect">
              <a:avLst/>
            </a:prstGeom>
          </p:spPr>
        </p:pic>
        <p:pic>
          <p:nvPicPr>
            <p:cNvPr id="20" name="Grafik 19">
              <a:extLst>
                <a:ext uri="{FF2B5EF4-FFF2-40B4-BE49-F238E27FC236}">
                  <a16:creationId xmlns:a16="http://schemas.microsoft.com/office/drawing/2014/main" id="{A2FA5C24-4837-428E-87A8-6CA28EB6F7D8}"/>
                </a:ext>
              </a:extLst>
            </p:cNvPr>
            <p:cNvPicPr>
              <a:picLocks noChangeAspect="1"/>
            </p:cNvPicPr>
            <p:nvPr/>
          </p:nvPicPr>
          <p:blipFill>
            <a:blip r:embed="rId4"/>
            <a:stretch>
              <a:fillRect/>
            </a:stretch>
          </p:blipFill>
          <p:spPr>
            <a:xfrm>
              <a:off x="9213380" y="3133668"/>
              <a:ext cx="286466" cy="307056"/>
            </a:xfrm>
            <a:prstGeom prst="rect">
              <a:avLst/>
            </a:prstGeom>
          </p:spPr>
        </p:pic>
        <p:cxnSp>
          <p:nvCxnSpPr>
            <p:cNvPr id="35" name="Gerade Verbindung mit Pfeil 34">
              <a:extLst>
                <a:ext uri="{FF2B5EF4-FFF2-40B4-BE49-F238E27FC236}">
                  <a16:creationId xmlns:a16="http://schemas.microsoft.com/office/drawing/2014/main" id="{40B73AF2-3C22-46D5-8F1E-5B9622BE52D1}"/>
                </a:ext>
              </a:extLst>
            </p:cNvPr>
            <p:cNvCxnSpPr/>
            <p:nvPr/>
          </p:nvCxnSpPr>
          <p:spPr bwMode="gray">
            <a:xfrm>
              <a:off x="9964821" y="3271091"/>
              <a:ext cx="887807" cy="0"/>
            </a:xfrm>
            <a:prstGeom prst="straightConnector1">
              <a:avLst/>
            </a:prstGeom>
            <a:ln w="22225">
              <a:solidFill>
                <a:schemeClr val="accent2"/>
              </a:solidFill>
              <a:prstDash val="dashDot"/>
              <a:headEnd type="oval"/>
              <a:tailEnd type="triangle"/>
            </a:ln>
            <a:effectLst/>
          </p:spPr>
          <p:style>
            <a:lnRef idx="2">
              <a:schemeClr val="accent1"/>
            </a:lnRef>
            <a:fillRef idx="0">
              <a:schemeClr val="accent1"/>
            </a:fillRef>
            <a:effectRef idx="1">
              <a:schemeClr val="accent1"/>
            </a:effectRef>
            <a:fontRef idx="minor">
              <a:schemeClr val="tx1"/>
            </a:fontRef>
          </p:style>
        </p:cxnSp>
        <p:sp>
          <p:nvSpPr>
            <p:cNvPr id="37" name="Textfeld 36">
              <a:extLst>
                <a:ext uri="{FF2B5EF4-FFF2-40B4-BE49-F238E27FC236}">
                  <a16:creationId xmlns:a16="http://schemas.microsoft.com/office/drawing/2014/main" id="{3408E06B-9FF7-4669-93DC-F3AAAAEDE9DC}"/>
                </a:ext>
              </a:extLst>
            </p:cNvPr>
            <p:cNvSpPr txBox="1"/>
            <p:nvPr/>
          </p:nvSpPr>
          <p:spPr bwMode="gray">
            <a:xfrm>
              <a:off x="10034383" y="2955672"/>
              <a:ext cx="748671" cy="306979"/>
            </a:xfrm>
            <a:prstGeom prst="rect">
              <a:avLst/>
            </a:prstGeom>
          </p:spPr>
          <p:txBody>
            <a:bodyPr vert="horz" wrap="square" lIns="0" tIns="0" rIns="0" bIns="0" rtlCol="0" anchor="t" anchorCtr="0">
              <a:noAutofit/>
            </a:bodyPr>
            <a:lstStyle/>
            <a:p>
              <a:pPr algn="ctr" defTabSz="682543">
                <a:lnSpc>
                  <a:spcPct val="90000"/>
                </a:lnSpc>
                <a:spcAft>
                  <a:spcPts val="600"/>
                </a:spcAft>
              </a:pPr>
              <a:r>
                <a:rPr lang="de-DE" sz="1799" dirty="0">
                  <a:solidFill>
                    <a:srgbClr val="BA0C2F"/>
                  </a:solidFill>
                  <a:latin typeface="Arial"/>
                </a:rPr>
                <a:t>1992</a:t>
              </a:r>
            </a:p>
          </p:txBody>
        </p:sp>
      </p:grpSp>
      <p:grpSp>
        <p:nvGrpSpPr>
          <p:cNvPr id="9" name="Gruppieren 8">
            <a:extLst>
              <a:ext uri="{FF2B5EF4-FFF2-40B4-BE49-F238E27FC236}">
                <a16:creationId xmlns:a16="http://schemas.microsoft.com/office/drawing/2014/main" id="{2F99D88F-F215-48CE-93FF-3939855AB812}"/>
              </a:ext>
            </a:extLst>
          </p:cNvPr>
          <p:cNvGrpSpPr/>
          <p:nvPr/>
        </p:nvGrpSpPr>
        <p:grpSpPr>
          <a:xfrm>
            <a:off x="9204820" y="3654695"/>
            <a:ext cx="2289044" cy="693511"/>
            <a:chOff x="9213379" y="3841020"/>
            <a:chExt cx="2290236" cy="693872"/>
          </a:xfrm>
        </p:grpSpPr>
        <p:pic>
          <p:nvPicPr>
            <p:cNvPr id="24" name="Grafik 23">
              <a:extLst>
                <a:ext uri="{FF2B5EF4-FFF2-40B4-BE49-F238E27FC236}">
                  <a16:creationId xmlns:a16="http://schemas.microsoft.com/office/drawing/2014/main" id="{3B134315-2D8E-4F36-888A-A3BD99E0958F}"/>
                </a:ext>
              </a:extLst>
            </p:cNvPr>
            <p:cNvPicPr>
              <a:picLocks noChangeAspect="1"/>
            </p:cNvPicPr>
            <p:nvPr/>
          </p:nvPicPr>
          <p:blipFill>
            <a:blip r:embed="rId3"/>
            <a:stretch>
              <a:fillRect/>
            </a:stretch>
          </p:blipFill>
          <p:spPr>
            <a:xfrm>
              <a:off x="11030184" y="3841020"/>
              <a:ext cx="473431" cy="693872"/>
            </a:xfrm>
            <a:prstGeom prst="rect">
              <a:avLst/>
            </a:prstGeom>
          </p:spPr>
        </p:pic>
        <p:pic>
          <p:nvPicPr>
            <p:cNvPr id="25" name="Grafik 24">
              <a:extLst>
                <a:ext uri="{FF2B5EF4-FFF2-40B4-BE49-F238E27FC236}">
                  <a16:creationId xmlns:a16="http://schemas.microsoft.com/office/drawing/2014/main" id="{5F2F060C-D567-4B79-B8BE-C7CDC7C22876}"/>
                </a:ext>
              </a:extLst>
            </p:cNvPr>
            <p:cNvPicPr>
              <a:picLocks noChangeAspect="1"/>
            </p:cNvPicPr>
            <p:nvPr/>
          </p:nvPicPr>
          <p:blipFill>
            <a:blip r:embed="rId4"/>
            <a:stretch>
              <a:fillRect/>
            </a:stretch>
          </p:blipFill>
          <p:spPr>
            <a:xfrm>
              <a:off x="9213379" y="4084159"/>
              <a:ext cx="286466" cy="307056"/>
            </a:xfrm>
            <a:prstGeom prst="rect">
              <a:avLst/>
            </a:prstGeom>
          </p:spPr>
        </p:pic>
        <p:cxnSp>
          <p:nvCxnSpPr>
            <p:cNvPr id="34" name="Gerade Verbindung mit Pfeil 33">
              <a:extLst>
                <a:ext uri="{FF2B5EF4-FFF2-40B4-BE49-F238E27FC236}">
                  <a16:creationId xmlns:a16="http://schemas.microsoft.com/office/drawing/2014/main" id="{F1035AA4-93A2-49A7-8773-BCCCB341A455}"/>
                </a:ext>
              </a:extLst>
            </p:cNvPr>
            <p:cNvCxnSpPr/>
            <p:nvPr/>
          </p:nvCxnSpPr>
          <p:spPr bwMode="gray">
            <a:xfrm>
              <a:off x="9964815" y="4212937"/>
              <a:ext cx="887807" cy="0"/>
            </a:xfrm>
            <a:prstGeom prst="straightConnector1">
              <a:avLst/>
            </a:prstGeom>
            <a:ln w="22225">
              <a:solidFill>
                <a:schemeClr val="accent2"/>
              </a:solidFill>
              <a:prstDash val="dashDot"/>
              <a:headEnd type="oval"/>
              <a:tailEnd type="triangle"/>
            </a:ln>
            <a:effectLst/>
          </p:spPr>
          <p:style>
            <a:lnRef idx="2">
              <a:schemeClr val="accent1"/>
            </a:lnRef>
            <a:fillRef idx="0">
              <a:schemeClr val="accent1"/>
            </a:fillRef>
            <a:effectRef idx="1">
              <a:schemeClr val="accent1"/>
            </a:effectRef>
            <a:fontRef idx="minor">
              <a:schemeClr val="tx1"/>
            </a:fontRef>
          </p:style>
        </p:cxnSp>
        <p:sp>
          <p:nvSpPr>
            <p:cNvPr id="38" name="Textfeld 37">
              <a:extLst>
                <a:ext uri="{FF2B5EF4-FFF2-40B4-BE49-F238E27FC236}">
                  <a16:creationId xmlns:a16="http://schemas.microsoft.com/office/drawing/2014/main" id="{923B9EAE-E6A9-4A03-847F-9BF180EF1DA5}"/>
                </a:ext>
              </a:extLst>
            </p:cNvPr>
            <p:cNvSpPr txBox="1"/>
            <p:nvPr/>
          </p:nvSpPr>
          <p:spPr bwMode="gray">
            <a:xfrm>
              <a:off x="10034383" y="3879330"/>
              <a:ext cx="748671" cy="306979"/>
            </a:xfrm>
            <a:prstGeom prst="rect">
              <a:avLst/>
            </a:prstGeom>
          </p:spPr>
          <p:txBody>
            <a:bodyPr vert="horz" wrap="square" lIns="0" tIns="0" rIns="0" bIns="0" rtlCol="0" anchor="t" anchorCtr="0">
              <a:noAutofit/>
            </a:bodyPr>
            <a:lstStyle/>
            <a:p>
              <a:pPr algn="ctr" defTabSz="682543">
                <a:lnSpc>
                  <a:spcPct val="90000"/>
                </a:lnSpc>
                <a:spcAft>
                  <a:spcPts val="600"/>
                </a:spcAft>
              </a:pPr>
              <a:r>
                <a:rPr lang="de-DE" sz="1799" dirty="0">
                  <a:solidFill>
                    <a:srgbClr val="BA0C2F"/>
                  </a:solidFill>
                  <a:latin typeface="Arial"/>
                </a:rPr>
                <a:t>2019</a:t>
              </a:r>
            </a:p>
          </p:txBody>
        </p:sp>
      </p:grpSp>
      <p:pic>
        <p:nvPicPr>
          <p:cNvPr id="40" name="Grafik 39">
            <a:extLst>
              <a:ext uri="{FF2B5EF4-FFF2-40B4-BE49-F238E27FC236}">
                <a16:creationId xmlns:a16="http://schemas.microsoft.com/office/drawing/2014/main" id="{48C6322D-2A57-460C-8D73-BB67D0C6C504}"/>
              </a:ext>
            </a:extLst>
          </p:cNvPr>
          <p:cNvPicPr>
            <a:picLocks noChangeAspect="1"/>
          </p:cNvPicPr>
          <p:nvPr/>
        </p:nvPicPr>
        <p:blipFill rotWithShape="1">
          <a:blip r:embed="rId4"/>
          <a:srcRect l="1" r="27991" b="7950"/>
          <a:stretch/>
        </p:blipFill>
        <p:spPr>
          <a:xfrm>
            <a:off x="9493818" y="2947712"/>
            <a:ext cx="206170" cy="282493"/>
          </a:xfrm>
          <a:prstGeom prst="rect">
            <a:avLst/>
          </a:prstGeom>
        </p:spPr>
      </p:pic>
      <p:pic>
        <p:nvPicPr>
          <p:cNvPr id="41" name="Grafik 40">
            <a:extLst>
              <a:ext uri="{FF2B5EF4-FFF2-40B4-BE49-F238E27FC236}">
                <a16:creationId xmlns:a16="http://schemas.microsoft.com/office/drawing/2014/main" id="{D5A0FF53-7BD3-4F41-B22B-815944D81B5E}"/>
              </a:ext>
            </a:extLst>
          </p:cNvPr>
          <p:cNvPicPr>
            <a:picLocks noChangeAspect="1"/>
          </p:cNvPicPr>
          <p:nvPr/>
        </p:nvPicPr>
        <p:blipFill rotWithShape="1">
          <a:blip r:embed="rId4"/>
          <a:srcRect l="1" r="67992"/>
          <a:stretch/>
        </p:blipFill>
        <p:spPr>
          <a:xfrm>
            <a:off x="9491779" y="3872971"/>
            <a:ext cx="91644" cy="306896"/>
          </a:xfrm>
          <a:prstGeom prst="rect">
            <a:avLst/>
          </a:prstGeom>
        </p:spPr>
      </p:pic>
      <p:sp>
        <p:nvSpPr>
          <p:cNvPr id="22" name="Textplatzhalter 21">
            <a:extLst>
              <a:ext uri="{FF2B5EF4-FFF2-40B4-BE49-F238E27FC236}">
                <a16:creationId xmlns:a16="http://schemas.microsoft.com/office/drawing/2014/main" id="{EB2A037B-756D-466F-8EE7-A2F99EEAD988}"/>
              </a:ext>
            </a:extLst>
          </p:cNvPr>
          <p:cNvSpPr>
            <a:spLocks noGrp="1"/>
          </p:cNvSpPr>
          <p:nvPr>
            <p:ph type="body" sz="quarter" idx="13"/>
          </p:nvPr>
        </p:nvSpPr>
        <p:spPr/>
        <p:txBody>
          <a:bodyPr/>
          <a:lstStyle/>
          <a:p>
            <a:r>
              <a:rPr lang="de-DE" dirty="0"/>
              <a:t>Quelle der Daten: Deutsche Rentenversicherung Bund, Statistisches Bundesamt,</a:t>
            </a:r>
          </a:p>
          <a:p>
            <a:r>
              <a:rPr lang="de-DE" dirty="0"/>
              <a:t>entnommen aus: </a:t>
            </a:r>
            <a:r>
              <a:rPr lang="de-DE" dirty="0">
                <a:hlinkClick r:id="rId5"/>
              </a:rPr>
              <a:t>https://www.demografie-portal.de/DE/Fakten/altersrentner-beitragszahler.html</a:t>
            </a:r>
            <a:r>
              <a:rPr lang="de-DE" dirty="0"/>
              <a:t> (Stand 2023) </a:t>
            </a:r>
          </a:p>
        </p:txBody>
      </p:sp>
      <p:graphicFrame>
        <p:nvGraphicFramePr>
          <p:cNvPr id="23" name="Diagramm 22">
            <a:extLst>
              <a:ext uri="{FF2B5EF4-FFF2-40B4-BE49-F238E27FC236}">
                <a16:creationId xmlns:a16="http://schemas.microsoft.com/office/drawing/2014/main" id="{2AA4E546-6ADF-4BE4-A4CA-0219B21E783B}"/>
              </a:ext>
            </a:extLst>
          </p:cNvPr>
          <p:cNvGraphicFramePr/>
          <p:nvPr>
            <p:extLst>
              <p:ext uri="{D42A27DB-BD31-4B8C-83A1-F6EECF244321}">
                <p14:modId xmlns:p14="http://schemas.microsoft.com/office/powerpoint/2010/main" val="803410018"/>
              </p:ext>
            </p:extLst>
          </p:nvPr>
        </p:nvGraphicFramePr>
        <p:xfrm>
          <a:off x="353792" y="1270786"/>
          <a:ext cx="7428487" cy="4697361"/>
        </p:xfrm>
        <a:graphic>
          <a:graphicData uri="http://schemas.openxmlformats.org/drawingml/2006/chart">
            <c:chart xmlns:c="http://schemas.openxmlformats.org/drawingml/2006/chart" xmlns:r="http://schemas.openxmlformats.org/officeDocument/2006/relationships" r:id="rId6"/>
          </a:graphicData>
        </a:graphic>
      </p:graphicFrame>
      <p:sp>
        <p:nvSpPr>
          <p:cNvPr id="43" name="Textfeld 42">
            <a:extLst>
              <a:ext uri="{FF2B5EF4-FFF2-40B4-BE49-F238E27FC236}">
                <a16:creationId xmlns:a16="http://schemas.microsoft.com/office/drawing/2014/main" id="{707088C9-2C3D-47A7-885A-77CE3DDAA078}"/>
              </a:ext>
            </a:extLst>
          </p:cNvPr>
          <p:cNvSpPr txBox="1"/>
          <p:nvPr/>
        </p:nvSpPr>
        <p:spPr bwMode="gray">
          <a:xfrm>
            <a:off x="2924908" y="3156411"/>
            <a:ext cx="6178060" cy="369332"/>
          </a:xfrm>
          <a:prstGeom prst="rect">
            <a:avLst/>
          </a:prstGeom>
          <a:noFill/>
        </p:spPr>
        <p:txBody>
          <a:bodyPr wrap="square">
            <a:spAutoFit/>
          </a:bodyPr>
          <a:lstStyle/>
          <a:p>
            <a:endParaRPr lang="de-DE" dirty="0"/>
          </a:p>
        </p:txBody>
      </p:sp>
      <p:grpSp>
        <p:nvGrpSpPr>
          <p:cNvPr id="26" name="Gruppieren 25">
            <a:extLst>
              <a:ext uri="{FF2B5EF4-FFF2-40B4-BE49-F238E27FC236}">
                <a16:creationId xmlns:a16="http://schemas.microsoft.com/office/drawing/2014/main" id="{039A5539-B88D-4955-ACBA-035FC03AB7A7}"/>
              </a:ext>
            </a:extLst>
          </p:cNvPr>
          <p:cNvGrpSpPr/>
          <p:nvPr/>
        </p:nvGrpSpPr>
        <p:grpSpPr>
          <a:xfrm>
            <a:off x="8902923" y="1800628"/>
            <a:ext cx="2590939" cy="705982"/>
            <a:chOff x="8911327" y="1960557"/>
            <a:chExt cx="2592288" cy="706350"/>
          </a:xfrm>
        </p:grpSpPr>
        <p:pic>
          <p:nvPicPr>
            <p:cNvPr id="27" name="Grafik 26">
              <a:extLst>
                <a:ext uri="{FF2B5EF4-FFF2-40B4-BE49-F238E27FC236}">
                  <a16:creationId xmlns:a16="http://schemas.microsoft.com/office/drawing/2014/main" id="{1DC60611-B318-4B9D-BE60-673286270B98}"/>
                </a:ext>
              </a:extLst>
            </p:cNvPr>
            <p:cNvPicPr>
              <a:picLocks noChangeAspect="1"/>
            </p:cNvPicPr>
            <p:nvPr/>
          </p:nvPicPr>
          <p:blipFill>
            <a:blip r:embed="rId3"/>
            <a:stretch>
              <a:fillRect/>
            </a:stretch>
          </p:blipFill>
          <p:spPr>
            <a:xfrm>
              <a:off x="11030184" y="1960614"/>
              <a:ext cx="473431" cy="693872"/>
            </a:xfrm>
            <a:prstGeom prst="rect">
              <a:avLst/>
            </a:prstGeom>
          </p:spPr>
        </p:pic>
        <p:pic>
          <p:nvPicPr>
            <p:cNvPr id="29" name="Grafik 28">
              <a:extLst>
                <a:ext uri="{FF2B5EF4-FFF2-40B4-BE49-F238E27FC236}">
                  <a16:creationId xmlns:a16="http://schemas.microsoft.com/office/drawing/2014/main" id="{35DBBBAB-73D3-427C-B08D-6625DBA7B556}"/>
                </a:ext>
              </a:extLst>
            </p:cNvPr>
            <p:cNvPicPr>
              <a:picLocks noChangeAspect="1"/>
            </p:cNvPicPr>
            <p:nvPr/>
          </p:nvPicPr>
          <p:blipFill>
            <a:blip r:embed="rId4"/>
            <a:stretch>
              <a:fillRect/>
            </a:stretch>
          </p:blipFill>
          <p:spPr>
            <a:xfrm>
              <a:off x="8911327" y="2359851"/>
              <a:ext cx="286466" cy="307056"/>
            </a:xfrm>
            <a:prstGeom prst="rect">
              <a:avLst/>
            </a:prstGeom>
          </p:spPr>
        </p:pic>
        <p:pic>
          <p:nvPicPr>
            <p:cNvPr id="30" name="Grafik 29">
              <a:extLst>
                <a:ext uri="{FF2B5EF4-FFF2-40B4-BE49-F238E27FC236}">
                  <a16:creationId xmlns:a16="http://schemas.microsoft.com/office/drawing/2014/main" id="{8ED8EC51-4C81-4F95-ABC4-E2772E6FDF97}"/>
                </a:ext>
              </a:extLst>
            </p:cNvPr>
            <p:cNvPicPr>
              <a:picLocks noChangeAspect="1"/>
            </p:cNvPicPr>
            <p:nvPr/>
          </p:nvPicPr>
          <p:blipFill>
            <a:blip r:embed="rId4"/>
            <a:stretch>
              <a:fillRect/>
            </a:stretch>
          </p:blipFill>
          <p:spPr>
            <a:xfrm>
              <a:off x="8911327" y="1960557"/>
              <a:ext cx="286466" cy="307056"/>
            </a:xfrm>
            <a:prstGeom prst="rect">
              <a:avLst/>
            </a:prstGeom>
          </p:spPr>
        </p:pic>
        <p:pic>
          <p:nvPicPr>
            <p:cNvPr id="31" name="Grafik 30">
              <a:extLst>
                <a:ext uri="{FF2B5EF4-FFF2-40B4-BE49-F238E27FC236}">
                  <a16:creationId xmlns:a16="http://schemas.microsoft.com/office/drawing/2014/main" id="{1AB97B64-5260-45F8-98D6-F645BE979B40}"/>
                </a:ext>
              </a:extLst>
            </p:cNvPr>
            <p:cNvPicPr>
              <a:picLocks noChangeAspect="1"/>
            </p:cNvPicPr>
            <p:nvPr/>
          </p:nvPicPr>
          <p:blipFill>
            <a:blip r:embed="rId4"/>
            <a:stretch>
              <a:fillRect/>
            </a:stretch>
          </p:blipFill>
          <p:spPr>
            <a:xfrm>
              <a:off x="9213380" y="1960557"/>
              <a:ext cx="286466" cy="307056"/>
            </a:xfrm>
            <a:prstGeom prst="rect">
              <a:avLst/>
            </a:prstGeom>
          </p:spPr>
        </p:pic>
        <p:pic>
          <p:nvPicPr>
            <p:cNvPr id="32" name="Grafik 31">
              <a:extLst>
                <a:ext uri="{FF2B5EF4-FFF2-40B4-BE49-F238E27FC236}">
                  <a16:creationId xmlns:a16="http://schemas.microsoft.com/office/drawing/2014/main" id="{5921417C-8A6D-47EA-9D91-428F3C4FF0A7}"/>
                </a:ext>
              </a:extLst>
            </p:cNvPr>
            <p:cNvPicPr>
              <a:picLocks noChangeAspect="1"/>
            </p:cNvPicPr>
            <p:nvPr/>
          </p:nvPicPr>
          <p:blipFill>
            <a:blip r:embed="rId4"/>
            <a:stretch>
              <a:fillRect/>
            </a:stretch>
          </p:blipFill>
          <p:spPr>
            <a:xfrm>
              <a:off x="9213380" y="2353507"/>
              <a:ext cx="286466" cy="307056"/>
            </a:xfrm>
            <a:prstGeom prst="rect">
              <a:avLst/>
            </a:prstGeom>
          </p:spPr>
        </p:pic>
        <p:pic>
          <p:nvPicPr>
            <p:cNvPr id="36" name="Grafik 35">
              <a:extLst>
                <a:ext uri="{FF2B5EF4-FFF2-40B4-BE49-F238E27FC236}">
                  <a16:creationId xmlns:a16="http://schemas.microsoft.com/office/drawing/2014/main" id="{86A02CF2-7F42-4F5F-A4EE-0A2DB37BD1BB}"/>
                </a:ext>
              </a:extLst>
            </p:cNvPr>
            <p:cNvPicPr>
              <a:picLocks noChangeAspect="1"/>
            </p:cNvPicPr>
            <p:nvPr/>
          </p:nvPicPr>
          <p:blipFill>
            <a:blip r:embed="rId4"/>
            <a:stretch>
              <a:fillRect/>
            </a:stretch>
          </p:blipFill>
          <p:spPr>
            <a:xfrm>
              <a:off x="9515432" y="1960557"/>
              <a:ext cx="286466" cy="307056"/>
            </a:xfrm>
            <a:prstGeom prst="rect">
              <a:avLst/>
            </a:prstGeom>
          </p:spPr>
        </p:pic>
        <p:pic>
          <p:nvPicPr>
            <p:cNvPr id="44" name="Grafik 43">
              <a:extLst>
                <a:ext uri="{FF2B5EF4-FFF2-40B4-BE49-F238E27FC236}">
                  <a16:creationId xmlns:a16="http://schemas.microsoft.com/office/drawing/2014/main" id="{EB25A62A-D1C9-4511-992D-DA27E0C94719}"/>
                </a:ext>
              </a:extLst>
            </p:cNvPr>
            <p:cNvPicPr>
              <a:picLocks noChangeAspect="1"/>
            </p:cNvPicPr>
            <p:nvPr/>
          </p:nvPicPr>
          <p:blipFill>
            <a:blip r:embed="rId4"/>
            <a:stretch>
              <a:fillRect/>
            </a:stretch>
          </p:blipFill>
          <p:spPr>
            <a:xfrm>
              <a:off x="9515432" y="2347430"/>
              <a:ext cx="286466" cy="307056"/>
            </a:xfrm>
            <a:prstGeom prst="rect">
              <a:avLst/>
            </a:prstGeom>
          </p:spPr>
        </p:pic>
        <p:cxnSp>
          <p:nvCxnSpPr>
            <p:cNvPr id="45" name="Gerade Verbindung mit Pfeil 44">
              <a:extLst>
                <a:ext uri="{FF2B5EF4-FFF2-40B4-BE49-F238E27FC236}">
                  <a16:creationId xmlns:a16="http://schemas.microsoft.com/office/drawing/2014/main" id="{2A2A9410-AA46-4C99-9E2C-43AB4324AFB0}"/>
                </a:ext>
              </a:extLst>
            </p:cNvPr>
            <p:cNvCxnSpPr/>
            <p:nvPr/>
          </p:nvCxnSpPr>
          <p:spPr bwMode="gray">
            <a:xfrm>
              <a:off x="9964815" y="2347430"/>
              <a:ext cx="887807" cy="0"/>
            </a:xfrm>
            <a:prstGeom prst="straightConnector1">
              <a:avLst/>
            </a:prstGeom>
            <a:ln w="22225">
              <a:solidFill>
                <a:schemeClr val="accent2"/>
              </a:solidFill>
              <a:prstDash val="dashDot"/>
              <a:headEnd type="oval"/>
              <a:tailEnd type="triangle"/>
            </a:ln>
            <a:effectLst/>
          </p:spPr>
          <p:style>
            <a:lnRef idx="2">
              <a:schemeClr val="accent1"/>
            </a:lnRef>
            <a:fillRef idx="0">
              <a:schemeClr val="accent1"/>
            </a:fillRef>
            <a:effectRef idx="1">
              <a:schemeClr val="accent1"/>
            </a:effectRef>
            <a:fontRef idx="minor">
              <a:schemeClr val="tx1"/>
            </a:fontRef>
          </p:style>
        </p:cxnSp>
        <p:sp>
          <p:nvSpPr>
            <p:cNvPr id="46" name="Textfeld 45">
              <a:extLst>
                <a:ext uri="{FF2B5EF4-FFF2-40B4-BE49-F238E27FC236}">
                  <a16:creationId xmlns:a16="http://schemas.microsoft.com/office/drawing/2014/main" id="{F4D7C7C7-9151-4951-A942-44190918D2B4}"/>
                </a:ext>
              </a:extLst>
            </p:cNvPr>
            <p:cNvSpPr txBox="1"/>
            <p:nvPr/>
          </p:nvSpPr>
          <p:spPr bwMode="gray">
            <a:xfrm>
              <a:off x="10034383" y="2022149"/>
              <a:ext cx="748671" cy="306979"/>
            </a:xfrm>
            <a:prstGeom prst="rect">
              <a:avLst/>
            </a:prstGeom>
          </p:spPr>
          <p:txBody>
            <a:bodyPr vert="horz" wrap="square" lIns="0" tIns="0" rIns="0" bIns="0" rtlCol="0" anchor="t" anchorCtr="0">
              <a:noAutofit/>
            </a:bodyPr>
            <a:lstStyle/>
            <a:p>
              <a:pPr algn="ctr" defTabSz="682543">
                <a:lnSpc>
                  <a:spcPct val="90000"/>
                </a:lnSpc>
                <a:spcAft>
                  <a:spcPts val="600"/>
                </a:spcAft>
              </a:pPr>
              <a:r>
                <a:rPr lang="de-DE" sz="1799" dirty="0">
                  <a:solidFill>
                    <a:srgbClr val="BA0C2F"/>
                  </a:solidFill>
                  <a:latin typeface="Arial"/>
                </a:rPr>
                <a:t>1960</a:t>
              </a:r>
            </a:p>
          </p:txBody>
        </p:sp>
      </p:grpSp>
      <p:pic>
        <p:nvPicPr>
          <p:cNvPr id="47" name="Grafik 46">
            <a:extLst>
              <a:ext uri="{FF2B5EF4-FFF2-40B4-BE49-F238E27FC236}">
                <a16:creationId xmlns:a16="http://schemas.microsoft.com/office/drawing/2014/main" id="{BB7EA671-319F-426A-A96B-743EF98B70DB}"/>
              </a:ext>
            </a:extLst>
          </p:cNvPr>
          <p:cNvPicPr>
            <a:picLocks noChangeAspect="1"/>
          </p:cNvPicPr>
          <p:nvPr/>
        </p:nvPicPr>
        <p:blipFill>
          <a:blip r:embed="rId4"/>
          <a:stretch>
            <a:fillRect/>
          </a:stretch>
        </p:blipFill>
        <p:spPr>
          <a:xfrm>
            <a:off x="8906347" y="2947712"/>
            <a:ext cx="286317" cy="306896"/>
          </a:xfrm>
          <a:prstGeom prst="rect">
            <a:avLst/>
          </a:prstGeom>
        </p:spPr>
      </p:pic>
      <p:pic>
        <p:nvPicPr>
          <p:cNvPr id="48" name="Grafik 47">
            <a:extLst>
              <a:ext uri="{FF2B5EF4-FFF2-40B4-BE49-F238E27FC236}">
                <a16:creationId xmlns:a16="http://schemas.microsoft.com/office/drawing/2014/main" id="{6D5F894E-80C9-4895-AAF5-C1BDE94D3864}"/>
              </a:ext>
            </a:extLst>
          </p:cNvPr>
          <p:cNvPicPr>
            <a:picLocks noChangeAspect="1"/>
          </p:cNvPicPr>
          <p:nvPr/>
        </p:nvPicPr>
        <p:blipFill>
          <a:blip r:embed="rId4"/>
          <a:stretch>
            <a:fillRect/>
          </a:stretch>
        </p:blipFill>
        <p:spPr>
          <a:xfrm>
            <a:off x="8903865" y="3897708"/>
            <a:ext cx="286317" cy="306896"/>
          </a:xfrm>
          <a:prstGeom prst="rect">
            <a:avLst/>
          </a:prstGeom>
        </p:spPr>
      </p:pic>
      <p:grpSp>
        <p:nvGrpSpPr>
          <p:cNvPr id="54" name="Gruppieren 53">
            <a:extLst>
              <a:ext uri="{FF2B5EF4-FFF2-40B4-BE49-F238E27FC236}">
                <a16:creationId xmlns:a16="http://schemas.microsoft.com/office/drawing/2014/main" id="{B1CDADBD-863F-491F-AA20-DE8178E2ADBB}"/>
              </a:ext>
            </a:extLst>
          </p:cNvPr>
          <p:cNvGrpSpPr/>
          <p:nvPr/>
        </p:nvGrpSpPr>
        <p:grpSpPr>
          <a:xfrm>
            <a:off x="8902923" y="4609366"/>
            <a:ext cx="2590939" cy="693511"/>
            <a:chOff x="8911327" y="4781223"/>
            <a:chExt cx="2592288" cy="693872"/>
          </a:xfrm>
        </p:grpSpPr>
        <p:pic>
          <p:nvPicPr>
            <p:cNvPr id="55" name="Grafik 54">
              <a:extLst>
                <a:ext uri="{FF2B5EF4-FFF2-40B4-BE49-F238E27FC236}">
                  <a16:creationId xmlns:a16="http://schemas.microsoft.com/office/drawing/2014/main" id="{B61D4037-C666-4DEC-B590-5397300B42AE}"/>
                </a:ext>
              </a:extLst>
            </p:cNvPr>
            <p:cNvPicPr>
              <a:picLocks noChangeAspect="1"/>
            </p:cNvPicPr>
            <p:nvPr/>
          </p:nvPicPr>
          <p:blipFill>
            <a:blip r:embed="rId3"/>
            <a:stretch>
              <a:fillRect/>
            </a:stretch>
          </p:blipFill>
          <p:spPr>
            <a:xfrm>
              <a:off x="11030184" y="4781223"/>
              <a:ext cx="473431" cy="693872"/>
            </a:xfrm>
            <a:prstGeom prst="rect">
              <a:avLst/>
            </a:prstGeom>
          </p:spPr>
        </p:pic>
        <p:pic>
          <p:nvPicPr>
            <p:cNvPr id="56" name="Grafik 55">
              <a:extLst>
                <a:ext uri="{FF2B5EF4-FFF2-40B4-BE49-F238E27FC236}">
                  <a16:creationId xmlns:a16="http://schemas.microsoft.com/office/drawing/2014/main" id="{A278D21E-D27B-4C89-84CE-A9DC04346FB3}"/>
                </a:ext>
              </a:extLst>
            </p:cNvPr>
            <p:cNvPicPr>
              <a:picLocks noChangeAspect="1"/>
            </p:cNvPicPr>
            <p:nvPr/>
          </p:nvPicPr>
          <p:blipFill>
            <a:blip r:embed="rId4"/>
            <a:stretch>
              <a:fillRect/>
            </a:stretch>
          </p:blipFill>
          <p:spPr>
            <a:xfrm>
              <a:off x="8911327" y="5014075"/>
              <a:ext cx="286466" cy="307056"/>
            </a:xfrm>
            <a:prstGeom prst="rect">
              <a:avLst/>
            </a:prstGeom>
          </p:spPr>
        </p:pic>
        <p:cxnSp>
          <p:nvCxnSpPr>
            <p:cNvPr id="57" name="Gerade Verbindung mit Pfeil 56">
              <a:extLst>
                <a:ext uri="{FF2B5EF4-FFF2-40B4-BE49-F238E27FC236}">
                  <a16:creationId xmlns:a16="http://schemas.microsoft.com/office/drawing/2014/main" id="{066865E6-6E65-42CC-BBAB-39492D7BC409}"/>
                </a:ext>
              </a:extLst>
            </p:cNvPr>
            <p:cNvCxnSpPr/>
            <p:nvPr/>
          </p:nvCxnSpPr>
          <p:spPr bwMode="gray">
            <a:xfrm>
              <a:off x="9964815" y="5136345"/>
              <a:ext cx="887807" cy="0"/>
            </a:xfrm>
            <a:prstGeom prst="straightConnector1">
              <a:avLst/>
            </a:prstGeom>
            <a:ln w="22225">
              <a:solidFill>
                <a:schemeClr val="accent2"/>
              </a:solidFill>
              <a:prstDash val="dashDot"/>
              <a:headEnd type="oval"/>
              <a:tailEnd type="triangle"/>
            </a:ln>
            <a:effectLst/>
          </p:spPr>
          <p:style>
            <a:lnRef idx="2">
              <a:schemeClr val="accent1"/>
            </a:lnRef>
            <a:fillRef idx="0">
              <a:schemeClr val="accent1"/>
            </a:fillRef>
            <a:effectRef idx="1">
              <a:schemeClr val="accent1"/>
            </a:effectRef>
            <a:fontRef idx="minor">
              <a:schemeClr val="tx1"/>
            </a:fontRef>
          </p:style>
        </p:cxnSp>
        <p:sp>
          <p:nvSpPr>
            <p:cNvPr id="58" name="Textfeld 57">
              <a:extLst>
                <a:ext uri="{FF2B5EF4-FFF2-40B4-BE49-F238E27FC236}">
                  <a16:creationId xmlns:a16="http://schemas.microsoft.com/office/drawing/2014/main" id="{66C18236-EE5E-4210-8847-3390E1F630D6}"/>
                </a:ext>
              </a:extLst>
            </p:cNvPr>
            <p:cNvSpPr txBox="1"/>
            <p:nvPr/>
          </p:nvSpPr>
          <p:spPr bwMode="gray">
            <a:xfrm>
              <a:off x="10034383" y="4821179"/>
              <a:ext cx="748671" cy="306979"/>
            </a:xfrm>
            <a:prstGeom prst="rect">
              <a:avLst/>
            </a:prstGeom>
          </p:spPr>
          <p:txBody>
            <a:bodyPr vert="horz" wrap="square" lIns="0" tIns="0" rIns="0" bIns="0" rtlCol="0" anchor="t" anchorCtr="0">
              <a:noAutofit/>
            </a:bodyPr>
            <a:lstStyle/>
            <a:p>
              <a:pPr algn="ctr" defTabSz="682543">
                <a:lnSpc>
                  <a:spcPct val="90000"/>
                </a:lnSpc>
                <a:spcAft>
                  <a:spcPts val="600"/>
                </a:spcAft>
              </a:pPr>
              <a:r>
                <a:rPr lang="de-DE" sz="1799" dirty="0">
                  <a:solidFill>
                    <a:srgbClr val="BA0C2F"/>
                  </a:solidFill>
                  <a:latin typeface="Arial"/>
                </a:rPr>
                <a:t>2060</a:t>
              </a:r>
            </a:p>
          </p:txBody>
        </p:sp>
      </p:grpSp>
      <p:pic>
        <p:nvPicPr>
          <p:cNvPr id="59" name="Grafik 58">
            <a:extLst>
              <a:ext uri="{FF2B5EF4-FFF2-40B4-BE49-F238E27FC236}">
                <a16:creationId xmlns:a16="http://schemas.microsoft.com/office/drawing/2014/main" id="{2D0B6E7E-784D-49D0-8E4B-3AE28DE8E11D}"/>
              </a:ext>
            </a:extLst>
          </p:cNvPr>
          <p:cNvPicPr>
            <a:picLocks noChangeAspect="1"/>
          </p:cNvPicPr>
          <p:nvPr/>
        </p:nvPicPr>
        <p:blipFill rotWithShape="1">
          <a:blip r:embed="rId4"/>
          <a:srcRect r="28358"/>
          <a:stretch/>
        </p:blipFill>
        <p:spPr>
          <a:xfrm>
            <a:off x="9204145" y="4833070"/>
            <a:ext cx="217190" cy="324950"/>
          </a:xfrm>
          <a:prstGeom prst="rect">
            <a:avLst/>
          </a:prstGeom>
        </p:spPr>
      </p:pic>
    </p:spTree>
    <p:extLst>
      <p:ext uri="{BB962C8B-B14F-4D97-AF65-F5344CB8AC3E}">
        <p14:creationId xmlns:p14="http://schemas.microsoft.com/office/powerpoint/2010/main" val="1701573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B458BA1E-4A12-4304-9C83-6EBE8631B437}"/>
              </a:ext>
            </a:extLst>
          </p:cNvPr>
          <p:cNvSpPr>
            <a:spLocks noGrp="1"/>
          </p:cNvSpPr>
          <p:nvPr>
            <p:ph type="sldNum" sz="quarter" idx="11"/>
          </p:nvPr>
        </p:nvSpPr>
        <p:spPr/>
        <p:txBody>
          <a:bodyPr/>
          <a:lstStyle/>
          <a:p>
            <a:pPr defTabSz="682543"/>
            <a:fld id="{F54F1103-55D5-406B-994D-438AB4391C46}" type="slidenum">
              <a:rPr lang="de-DE">
                <a:solidFill>
                  <a:srgbClr val="515349"/>
                </a:solidFill>
                <a:latin typeface="Arial"/>
              </a:rPr>
              <a:pPr defTabSz="682543"/>
              <a:t>6</a:t>
            </a:fld>
            <a:endParaRPr lang="de-DE">
              <a:solidFill>
                <a:srgbClr val="515349"/>
              </a:solidFill>
              <a:latin typeface="Arial"/>
            </a:endParaRPr>
          </a:p>
        </p:txBody>
      </p:sp>
      <p:sp>
        <p:nvSpPr>
          <p:cNvPr id="3" name="Titel 2">
            <a:extLst>
              <a:ext uri="{FF2B5EF4-FFF2-40B4-BE49-F238E27FC236}">
                <a16:creationId xmlns:a16="http://schemas.microsoft.com/office/drawing/2014/main" id="{C652F82A-8977-498E-9168-8381651409E3}"/>
              </a:ext>
            </a:extLst>
          </p:cNvPr>
          <p:cNvSpPr>
            <a:spLocks noGrp="1"/>
          </p:cNvSpPr>
          <p:nvPr>
            <p:ph type="title"/>
          </p:nvPr>
        </p:nvSpPr>
        <p:spPr>
          <a:xfrm>
            <a:off x="340974" y="550181"/>
            <a:ext cx="8991275" cy="575764"/>
          </a:xfrm>
        </p:spPr>
        <p:txBody>
          <a:bodyPr/>
          <a:lstStyle/>
          <a:p>
            <a:r>
              <a:rPr lang="de-DE"/>
              <a:t>Aktuelle Werte: Renteneintritt und Lebenserwartung mit 65 Jahren</a:t>
            </a:r>
          </a:p>
        </p:txBody>
      </p:sp>
      <p:sp>
        <p:nvSpPr>
          <p:cNvPr id="4" name="Textplatzhalter 3">
            <a:extLst>
              <a:ext uri="{FF2B5EF4-FFF2-40B4-BE49-F238E27FC236}">
                <a16:creationId xmlns:a16="http://schemas.microsoft.com/office/drawing/2014/main" id="{C90872E9-6C6E-4BF2-9062-4517EE9C1718}"/>
              </a:ext>
            </a:extLst>
          </p:cNvPr>
          <p:cNvSpPr>
            <a:spLocks noGrp="1"/>
          </p:cNvSpPr>
          <p:nvPr>
            <p:ph type="body" sz="quarter" idx="14"/>
          </p:nvPr>
        </p:nvSpPr>
        <p:spPr/>
        <p:txBody>
          <a:bodyPr/>
          <a:lstStyle/>
          <a:p>
            <a:r>
              <a:rPr lang="de-DE"/>
              <a:t>Gesetzliche Rente</a:t>
            </a:r>
          </a:p>
        </p:txBody>
      </p:sp>
      <p:sp>
        <p:nvSpPr>
          <p:cNvPr id="5" name="Textplatzhalter 4">
            <a:extLst>
              <a:ext uri="{FF2B5EF4-FFF2-40B4-BE49-F238E27FC236}">
                <a16:creationId xmlns:a16="http://schemas.microsoft.com/office/drawing/2014/main" id="{2FFA0AC9-7972-412F-BD06-D2DF8D2F5A8D}"/>
              </a:ext>
            </a:extLst>
          </p:cNvPr>
          <p:cNvSpPr>
            <a:spLocks noGrp="1"/>
          </p:cNvSpPr>
          <p:nvPr>
            <p:ph type="body" sz="quarter" idx="13"/>
          </p:nvPr>
        </p:nvSpPr>
        <p:spPr>
          <a:xfrm>
            <a:off x="336103" y="6307820"/>
            <a:ext cx="11360292" cy="288617"/>
          </a:xfrm>
        </p:spPr>
        <p:txBody>
          <a:bodyPr/>
          <a:lstStyle/>
          <a:p>
            <a:r>
              <a:rPr lang="de-DE" dirty="0"/>
              <a:t>Quelle der Daten: Deutsche Rentenversicherung Bund, Statistisches Bundesamt plus eigene Trendfortschreibung ab 2018,</a:t>
            </a:r>
          </a:p>
          <a:p>
            <a:r>
              <a:rPr lang="de-DE" dirty="0"/>
              <a:t>entnommen aus: </a:t>
            </a:r>
            <a:r>
              <a:rPr lang="de-DE" dirty="0">
                <a:hlinkClick r:id="rId3"/>
              </a:rPr>
              <a:t>https://www.demografie-portal.de/DE/Fakten/renteneintrittsalter.html</a:t>
            </a:r>
            <a:r>
              <a:rPr lang="de-DE" dirty="0"/>
              <a:t> (Stand 2022) </a:t>
            </a:r>
          </a:p>
        </p:txBody>
      </p:sp>
      <p:grpSp>
        <p:nvGrpSpPr>
          <p:cNvPr id="19" name="Gruppieren 18">
            <a:extLst>
              <a:ext uri="{FF2B5EF4-FFF2-40B4-BE49-F238E27FC236}">
                <a16:creationId xmlns:a16="http://schemas.microsoft.com/office/drawing/2014/main" id="{7BF68DA8-F9D5-4FC7-84B5-3B57067D9676}"/>
              </a:ext>
            </a:extLst>
          </p:cNvPr>
          <p:cNvGrpSpPr/>
          <p:nvPr/>
        </p:nvGrpSpPr>
        <p:grpSpPr>
          <a:xfrm>
            <a:off x="336102" y="1269911"/>
            <a:ext cx="11517770" cy="4835824"/>
            <a:chOff x="334435" y="1269286"/>
            <a:chExt cx="5761565" cy="4837223"/>
          </a:xfrm>
        </p:grpSpPr>
        <p:graphicFrame>
          <p:nvGraphicFramePr>
            <p:cNvPr id="16" name="Diagramm 15">
              <a:extLst>
                <a:ext uri="{FF2B5EF4-FFF2-40B4-BE49-F238E27FC236}">
                  <a16:creationId xmlns:a16="http://schemas.microsoft.com/office/drawing/2014/main" id="{DEE31949-504F-4D14-BDA7-9DE6652119BA}"/>
                </a:ext>
              </a:extLst>
            </p:cNvPr>
            <p:cNvGraphicFramePr>
              <a:graphicFrameLocks/>
            </p:cNvGraphicFramePr>
            <p:nvPr>
              <p:extLst>
                <p:ext uri="{D42A27DB-BD31-4B8C-83A1-F6EECF244321}">
                  <p14:modId xmlns:p14="http://schemas.microsoft.com/office/powerpoint/2010/main" val="1974820800"/>
                </p:ext>
              </p:extLst>
            </p:nvPr>
          </p:nvGraphicFramePr>
          <p:xfrm>
            <a:off x="334435" y="1269286"/>
            <a:ext cx="5761565" cy="4837223"/>
          </p:xfrm>
          <a:graphic>
            <a:graphicData uri="http://schemas.openxmlformats.org/drawingml/2006/chart">
              <c:chart xmlns:c="http://schemas.openxmlformats.org/drawingml/2006/chart" xmlns:r="http://schemas.openxmlformats.org/officeDocument/2006/relationships" r:id="rId4"/>
            </a:graphicData>
          </a:graphic>
        </p:graphicFrame>
        <p:cxnSp>
          <p:nvCxnSpPr>
            <p:cNvPr id="17" name="Gerader Verbinder 16">
              <a:extLst>
                <a:ext uri="{FF2B5EF4-FFF2-40B4-BE49-F238E27FC236}">
                  <a16:creationId xmlns:a16="http://schemas.microsoft.com/office/drawing/2014/main" id="{1CE5EAAF-7BA7-44CA-A6F5-D7CF2244EFBA}"/>
                </a:ext>
              </a:extLst>
            </p:cNvPr>
            <p:cNvCxnSpPr/>
            <p:nvPr/>
          </p:nvCxnSpPr>
          <p:spPr bwMode="gray">
            <a:xfrm flipV="1">
              <a:off x="4771697" y="1828800"/>
              <a:ext cx="0" cy="2795752"/>
            </a:xfrm>
            <a:prstGeom prst="line">
              <a:avLst/>
            </a:prstGeom>
            <a:ln w="9525">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8" name="Pfeil: nach rechts 17">
              <a:extLst>
                <a:ext uri="{FF2B5EF4-FFF2-40B4-BE49-F238E27FC236}">
                  <a16:creationId xmlns:a16="http://schemas.microsoft.com/office/drawing/2014/main" id="{23FC0A0D-F22D-4CBF-89C6-ED4CC5B0F62C}"/>
                </a:ext>
              </a:extLst>
            </p:cNvPr>
            <p:cNvSpPr/>
            <p:nvPr/>
          </p:nvSpPr>
          <p:spPr bwMode="gray">
            <a:xfrm>
              <a:off x="4771697" y="3005958"/>
              <a:ext cx="1229710" cy="423041"/>
            </a:xfrm>
            <a:prstGeom prst="rightArrow">
              <a:avLst/>
            </a:prstGeom>
            <a:noFill/>
            <a:ln w="6350">
              <a:gradFill>
                <a:gsLst>
                  <a:gs pos="36000">
                    <a:schemeClr val="tx2"/>
                  </a:gs>
                  <a:gs pos="66000">
                    <a:schemeClr val="accent1">
                      <a:lumMod val="45000"/>
                      <a:lumOff val="55000"/>
                    </a:schemeClr>
                  </a:gs>
                  <a:gs pos="92000">
                    <a:schemeClr val="accent1"/>
                  </a:gs>
                </a:gsLst>
                <a:lin ang="5400000" scaled="1"/>
              </a:gra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82543"/>
              <a:r>
                <a:rPr lang="de-DE" sz="1399" b="1" dirty="0">
                  <a:solidFill>
                    <a:srgbClr val="000000"/>
                  </a:solidFill>
                  <a:latin typeface="Arial"/>
                </a:rPr>
                <a:t>Fortschreibung</a:t>
              </a:r>
            </a:p>
          </p:txBody>
        </p:sp>
      </p:grpSp>
      <p:sp>
        <p:nvSpPr>
          <p:cNvPr id="8" name="Rechteck 7">
            <a:extLst>
              <a:ext uri="{FF2B5EF4-FFF2-40B4-BE49-F238E27FC236}">
                <a16:creationId xmlns:a16="http://schemas.microsoft.com/office/drawing/2014/main" id="{0751F4A1-7AD2-4470-9CD6-C45AC6487C53}"/>
              </a:ext>
            </a:extLst>
          </p:cNvPr>
          <p:cNvSpPr/>
          <p:nvPr/>
        </p:nvSpPr>
        <p:spPr bwMode="gray">
          <a:xfrm>
            <a:off x="6407150" y="5607139"/>
            <a:ext cx="2241550" cy="253911"/>
          </a:xfrm>
          <a:prstGeom prst="rect">
            <a:avLst/>
          </a:prstGeom>
          <a:solidFill>
            <a:schemeClr val="bg1"/>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800" dirty="0">
              <a:solidFill>
                <a:schemeClr val="bg1"/>
              </a:solidFill>
            </a:endParaRPr>
          </a:p>
        </p:txBody>
      </p:sp>
      <p:sp>
        <p:nvSpPr>
          <p:cNvPr id="7" name="Rechteck 6">
            <a:extLst>
              <a:ext uri="{FF2B5EF4-FFF2-40B4-BE49-F238E27FC236}">
                <a16:creationId xmlns:a16="http://schemas.microsoft.com/office/drawing/2014/main" id="{113091F8-3EC9-43B3-8D7F-E7702AC3ECD3}"/>
              </a:ext>
            </a:extLst>
          </p:cNvPr>
          <p:cNvSpPr/>
          <p:nvPr/>
        </p:nvSpPr>
        <p:spPr bwMode="gray">
          <a:xfrm>
            <a:off x="6330950" y="5651151"/>
            <a:ext cx="2235200" cy="165885"/>
          </a:xfrm>
          <a:prstGeom prst="rect">
            <a:avLst/>
          </a:prstGeom>
          <a:no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de-DE" sz="900" dirty="0">
                <a:solidFill>
                  <a:srgbClr val="909385"/>
                </a:solidFill>
              </a:rPr>
              <a:t>Lebenserwartung für 65-jährige Männer</a:t>
            </a:r>
          </a:p>
        </p:txBody>
      </p:sp>
    </p:spTree>
    <p:extLst>
      <p:ext uri="{BB962C8B-B14F-4D97-AF65-F5344CB8AC3E}">
        <p14:creationId xmlns:p14="http://schemas.microsoft.com/office/powerpoint/2010/main" val="1721341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B458BA1E-4A12-4304-9C83-6EBE8631B437}"/>
              </a:ext>
            </a:extLst>
          </p:cNvPr>
          <p:cNvSpPr>
            <a:spLocks noGrp="1"/>
          </p:cNvSpPr>
          <p:nvPr>
            <p:ph type="sldNum" sz="quarter" idx="11"/>
          </p:nvPr>
        </p:nvSpPr>
        <p:spPr/>
        <p:txBody>
          <a:bodyPr/>
          <a:lstStyle/>
          <a:p>
            <a:pPr defTabSz="682543"/>
            <a:fld id="{F54F1103-55D5-406B-994D-438AB4391C46}" type="slidenum">
              <a:rPr lang="de-DE">
                <a:solidFill>
                  <a:srgbClr val="515349"/>
                </a:solidFill>
                <a:latin typeface="Arial"/>
              </a:rPr>
              <a:pPr defTabSz="682543"/>
              <a:t>7</a:t>
            </a:fld>
            <a:endParaRPr lang="de-DE">
              <a:solidFill>
                <a:srgbClr val="515349"/>
              </a:solidFill>
              <a:latin typeface="Arial"/>
            </a:endParaRPr>
          </a:p>
        </p:txBody>
      </p:sp>
      <p:sp>
        <p:nvSpPr>
          <p:cNvPr id="3" name="Titel 2">
            <a:extLst>
              <a:ext uri="{FF2B5EF4-FFF2-40B4-BE49-F238E27FC236}">
                <a16:creationId xmlns:a16="http://schemas.microsoft.com/office/drawing/2014/main" id="{C652F82A-8977-498E-9168-8381651409E3}"/>
              </a:ext>
            </a:extLst>
          </p:cNvPr>
          <p:cNvSpPr>
            <a:spLocks noGrp="1"/>
          </p:cNvSpPr>
          <p:nvPr>
            <p:ph type="title"/>
          </p:nvPr>
        </p:nvSpPr>
        <p:spPr/>
        <p:txBody>
          <a:bodyPr/>
          <a:lstStyle/>
          <a:p>
            <a:r>
              <a:rPr lang="de-DE" dirty="0"/>
              <a:t>Beitragssatz und Sicherungsniveau</a:t>
            </a:r>
          </a:p>
        </p:txBody>
      </p:sp>
      <p:sp>
        <p:nvSpPr>
          <p:cNvPr id="4" name="Textplatzhalter 3">
            <a:extLst>
              <a:ext uri="{FF2B5EF4-FFF2-40B4-BE49-F238E27FC236}">
                <a16:creationId xmlns:a16="http://schemas.microsoft.com/office/drawing/2014/main" id="{C90872E9-6C6E-4BF2-9062-4517EE9C1718}"/>
              </a:ext>
            </a:extLst>
          </p:cNvPr>
          <p:cNvSpPr>
            <a:spLocks noGrp="1"/>
          </p:cNvSpPr>
          <p:nvPr>
            <p:ph type="body" sz="quarter" idx="14"/>
          </p:nvPr>
        </p:nvSpPr>
        <p:spPr/>
        <p:txBody>
          <a:bodyPr/>
          <a:lstStyle/>
          <a:p>
            <a:r>
              <a:rPr lang="de-DE"/>
              <a:t>Gesetzliche Rente</a:t>
            </a:r>
          </a:p>
        </p:txBody>
      </p:sp>
      <p:sp>
        <p:nvSpPr>
          <p:cNvPr id="5" name="Textplatzhalter 4">
            <a:extLst>
              <a:ext uri="{FF2B5EF4-FFF2-40B4-BE49-F238E27FC236}">
                <a16:creationId xmlns:a16="http://schemas.microsoft.com/office/drawing/2014/main" id="{2FFA0AC9-7972-412F-BD06-D2DF8D2F5A8D}"/>
              </a:ext>
            </a:extLst>
          </p:cNvPr>
          <p:cNvSpPr>
            <a:spLocks noGrp="1"/>
          </p:cNvSpPr>
          <p:nvPr>
            <p:ph type="body" sz="quarter" idx="13"/>
          </p:nvPr>
        </p:nvSpPr>
        <p:spPr/>
        <p:txBody>
          <a:bodyPr/>
          <a:lstStyle/>
          <a:p>
            <a:r>
              <a:rPr lang="de-DE" dirty="0"/>
              <a:t>Quelle: BMAS - Rentenversicherungsbericht 2024 der Bundesregierung, Übersicht B 8.</a:t>
            </a:r>
          </a:p>
        </p:txBody>
      </p:sp>
      <p:graphicFrame>
        <p:nvGraphicFramePr>
          <p:cNvPr id="11" name="Diagramm 10">
            <a:extLst>
              <a:ext uri="{FF2B5EF4-FFF2-40B4-BE49-F238E27FC236}">
                <a16:creationId xmlns:a16="http://schemas.microsoft.com/office/drawing/2014/main" id="{749F8B48-96B3-410C-BD2C-93F8FE5C9DA7}"/>
              </a:ext>
            </a:extLst>
          </p:cNvPr>
          <p:cNvGraphicFramePr/>
          <p:nvPr>
            <p:extLst>
              <p:ext uri="{D42A27DB-BD31-4B8C-83A1-F6EECF244321}">
                <p14:modId xmlns:p14="http://schemas.microsoft.com/office/powerpoint/2010/main" val="2879010421"/>
              </p:ext>
            </p:extLst>
          </p:nvPr>
        </p:nvGraphicFramePr>
        <p:xfrm>
          <a:off x="334433" y="1036813"/>
          <a:ext cx="11518255" cy="265954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Diagramm 12">
            <a:extLst>
              <a:ext uri="{FF2B5EF4-FFF2-40B4-BE49-F238E27FC236}">
                <a16:creationId xmlns:a16="http://schemas.microsoft.com/office/drawing/2014/main" id="{92389B23-1CC2-45D9-8C14-621970C7BF14}"/>
              </a:ext>
            </a:extLst>
          </p:cNvPr>
          <p:cNvGraphicFramePr/>
          <p:nvPr>
            <p:extLst>
              <p:ext uri="{D42A27DB-BD31-4B8C-83A1-F6EECF244321}">
                <p14:modId xmlns:p14="http://schemas.microsoft.com/office/powerpoint/2010/main" val="2927897448"/>
              </p:ext>
            </p:extLst>
          </p:nvPr>
        </p:nvGraphicFramePr>
        <p:xfrm>
          <a:off x="334433" y="4007795"/>
          <a:ext cx="11518255" cy="2259635"/>
        </p:xfrm>
        <a:graphic>
          <a:graphicData uri="http://schemas.openxmlformats.org/drawingml/2006/chart">
            <c:chart xmlns:c="http://schemas.openxmlformats.org/drawingml/2006/chart" xmlns:r="http://schemas.openxmlformats.org/officeDocument/2006/relationships" r:id="rId4"/>
          </a:graphicData>
        </a:graphic>
      </p:graphicFrame>
      <p:cxnSp>
        <p:nvCxnSpPr>
          <p:cNvPr id="8" name="Gerader Verbinder 7">
            <a:extLst>
              <a:ext uri="{FF2B5EF4-FFF2-40B4-BE49-F238E27FC236}">
                <a16:creationId xmlns:a16="http://schemas.microsoft.com/office/drawing/2014/main" id="{C9705A55-256E-471D-800C-E060EA78C0F6}"/>
              </a:ext>
            </a:extLst>
          </p:cNvPr>
          <p:cNvCxnSpPr>
            <a:cxnSpLocks/>
          </p:cNvCxnSpPr>
          <p:nvPr/>
        </p:nvCxnSpPr>
        <p:spPr bwMode="gray">
          <a:xfrm>
            <a:off x="7380924" y="1563004"/>
            <a:ext cx="0" cy="438840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81616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574854FB-2ADD-46B6-A093-8BC87D398A82}"/>
              </a:ext>
            </a:extLst>
          </p:cNvPr>
          <p:cNvSpPr>
            <a:spLocks noGrp="1"/>
          </p:cNvSpPr>
          <p:nvPr>
            <p:ph type="sldNum" sz="quarter" idx="11"/>
          </p:nvPr>
        </p:nvSpPr>
        <p:spPr/>
        <p:txBody>
          <a:bodyPr/>
          <a:lstStyle/>
          <a:p>
            <a:fld id="{F54F1103-55D5-406B-994D-438AB4391C46}" type="slidenum">
              <a:rPr lang="de-DE" smtClean="0"/>
              <a:pPr/>
              <a:t>8</a:t>
            </a:fld>
            <a:endParaRPr lang="de-DE"/>
          </a:p>
        </p:txBody>
      </p:sp>
      <p:sp>
        <p:nvSpPr>
          <p:cNvPr id="3" name="Titel 2">
            <a:extLst>
              <a:ext uri="{FF2B5EF4-FFF2-40B4-BE49-F238E27FC236}">
                <a16:creationId xmlns:a16="http://schemas.microsoft.com/office/drawing/2014/main" id="{0D48AFE0-FBA2-41F1-97F0-C62825C41128}"/>
              </a:ext>
            </a:extLst>
          </p:cNvPr>
          <p:cNvSpPr>
            <a:spLocks noGrp="1"/>
          </p:cNvSpPr>
          <p:nvPr>
            <p:ph type="title"/>
          </p:nvPr>
        </p:nvSpPr>
        <p:spPr/>
        <p:txBody>
          <a:bodyPr/>
          <a:lstStyle/>
          <a:p>
            <a:r>
              <a:rPr lang="de-DE" dirty="0"/>
              <a:t>Das 3-Schichten-Modell der Altersvorsorge</a:t>
            </a:r>
          </a:p>
        </p:txBody>
      </p:sp>
      <p:sp>
        <p:nvSpPr>
          <p:cNvPr id="4" name="Textplatzhalter 3">
            <a:extLst>
              <a:ext uri="{FF2B5EF4-FFF2-40B4-BE49-F238E27FC236}">
                <a16:creationId xmlns:a16="http://schemas.microsoft.com/office/drawing/2014/main" id="{EEC1BB96-1005-4B92-8945-C08269D0D7F8}"/>
              </a:ext>
            </a:extLst>
          </p:cNvPr>
          <p:cNvSpPr>
            <a:spLocks noGrp="1"/>
          </p:cNvSpPr>
          <p:nvPr>
            <p:ph type="body" sz="quarter" idx="14"/>
          </p:nvPr>
        </p:nvSpPr>
        <p:spPr/>
        <p:txBody>
          <a:bodyPr/>
          <a:lstStyle/>
          <a:p>
            <a:r>
              <a:rPr lang="de-DE"/>
              <a:t>Die Altersvorsorge</a:t>
            </a:r>
          </a:p>
        </p:txBody>
      </p:sp>
      <p:sp>
        <p:nvSpPr>
          <p:cNvPr id="5" name="Textplatzhalter 4">
            <a:extLst>
              <a:ext uri="{FF2B5EF4-FFF2-40B4-BE49-F238E27FC236}">
                <a16:creationId xmlns:a16="http://schemas.microsoft.com/office/drawing/2014/main" id="{17D57F90-8AFA-4E3C-BD83-29CF221455C0}"/>
              </a:ext>
            </a:extLst>
          </p:cNvPr>
          <p:cNvSpPr>
            <a:spLocks noGrp="1"/>
          </p:cNvSpPr>
          <p:nvPr>
            <p:ph type="body" sz="quarter" idx="13"/>
          </p:nvPr>
        </p:nvSpPr>
        <p:spPr/>
        <p:txBody>
          <a:bodyPr/>
          <a:lstStyle/>
          <a:p>
            <a:endParaRPr lang="de-DE"/>
          </a:p>
        </p:txBody>
      </p:sp>
      <p:sp>
        <p:nvSpPr>
          <p:cNvPr id="9" name="Zylinder 8">
            <a:extLst>
              <a:ext uri="{FF2B5EF4-FFF2-40B4-BE49-F238E27FC236}">
                <a16:creationId xmlns:a16="http://schemas.microsoft.com/office/drawing/2014/main" id="{591D003E-CDFE-433D-8DD6-A0278AA78334}"/>
              </a:ext>
            </a:extLst>
          </p:cNvPr>
          <p:cNvSpPr/>
          <p:nvPr/>
        </p:nvSpPr>
        <p:spPr bwMode="gray">
          <a:xfrm>
            <a:off x="375750" y="1380613"/>
            <a:ext cx="1322390" cy="4659427"/>
          </a:xfrm>
          <a:prstGeom prst="can">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de-DE" sz="1799">
              <a:solidFill>
                <a:schemeClr val="bg1"/>
              </a:solidFill>
            </a:endParaRPr>
          </a:p>
        </p:txBody>
      </p:sp>
      <p:sp>
        <p:nvSpPr>
          <p:cNvPr id="10" name="Zylinder 9">
            <a:extLst>
              <a:ext uri="{FF2B5EF4-FFF2-40B4-BE49-F238E27FC236}">
                <a16:creationId xmlns:a16="http://schemas.microsoft.com/office/drawing/2014/main" id="{00F29E01-26DA-4189-87BF-C371A0BBD210}"/>
              </a:ext>
            </a:extLst>
          </p:cNvPr>
          <p:cNvSpPr/>
          <p:nvPr/>
        </p:nvSpPr>
        <p:spPr bwMode="gray">
          <a:xfrm>
            <a:off x="428463" y="3520940"/>
            <a:ext cx="1223363" cy="2510683"/>
          </a:xfrm>
          <a:prstGeom prst="can">
            <a:avLst/>
          </a:prstGeom>
          <a:solidFill>
            <a:schemeClr val="tx2"/>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799">
              <a:solidFill>
                <a:schemeClr val="bg1"/>
              </a:solidFill>
            </a:endParaRPr>
          </a:p>
        </p:txBody>
      </p:sp>
      <p:sp>
        <p:nvSpPr>
          <p:cNvPr id="11" name="Zylinder 10">
            <a:extLst>
              <a:ext uri="{FF2B5EF4-FFF2-40B4-BE49-F238E27FC236}">
                <a16:creationId xmlns:a16="http://schemas.microsoft.com/office/drawing/2014/main" id="{DC5C7D7B-8E54-46E0-B237-122D90B83E1B}"/>
              </a:ext>
            </a:extLst>
          </p:cNvPr>
          <p:cNvSpPr/>
          <p:nvPr/>
        </p:nvSpPr>
        <p:spPr bwMode="gray">
          <a:xfrm>
            <a:off x="4242131" y="1380613"/>
            <a:ext cx="1322390" cy="4659427"/>
          </a:xfrm>
          <a:prstGeom prst="can">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de-DE" sz="1799">
              <a:solidFill>
                <a:schemeClr val="bg1"/>
              </a:solidFill>
            </a:endParaRPr>
          </a:p>
        </p:txBody>
      </p:sp>
      <p:sp>
        <p:nvSpPr>
          <p:cNvPr id="13" name="Zylinder 12">
            <a:extLst>
              <a:ext uri="{FF2B5EF4-FFF2-40B4-BE49-F238E27FC236}">
                <a16:creationId xmlns:a16="http://schemas.microsoft.com/office/drawing/2014/main" id="{172BD27F-2671-42A6-AD05-ECA6B421847C}"/>
              </a:ext>
            </a:extLst>
          </p:cNvPr>
          <p:cNvSpPr/>
          <p:nvPr/>
        </p:nvSpPr>
        <p:spPr bwMode="gray">
          <a:xfrm>
            <a:off x="8108513" y="1391633"/>
            <a:ext cx="1322390" cy="4659427"/>
          </a:xfrm>
          <a:prstGeom prst="can">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de-DE" sz="1799">
              <a:solidFill>
                <a:schemeClr val="bg1"/>
              </a:solidFill>
            </a:endParaRPr>
          </a:p>
        </p:txBody>
      </p:sp>
      <p:sp>
        <p:nvSpPr>
          <p:cNvPr id="15" name="Textfeld 14">
            <a:extLst>
              <a:ext uri="{FF2B5EF4-FFF2-40B4-BE49-F238E27FC236}">
                <a16:creationId xmlns:a16="http://schemas.microsoft.com/office/drawing/2014/main" id="{1959179A-CA87-4482-8EBB-6F5851EFCC56}"/>
              </a:ext>
            </a:extLst>
          </p:cNvPr>
          <p:cNvSpPr txBox="1"/>
          <p:nvPr/>
        </p:nvSpPr>
        <p:spPr bwMode="gray">
          <a:xfrm>
            <a:off x="1830093" y="1423155"/>
            <a:ext cx="2280085" cy="4659426"/>
          </a:xfrm>
          <a:prstGeom prst="rect">
            <a:avLst/>
          </a:prstGeom>
        </p:spPr>
        <p:txBody>
          <a:bodyPr vert="horz" wrap="square" lIns="0" tIns="0" rIns="0" bIns="0" rtlCol="0" anchor="t" anchorCtr="0">
            <a:noAutofit/>
          </a:bodyPr>
          <a:lstStyle/>
          <a:p>
            <a:pPr algn="ctr">
              <a:lnSpc>
                <a:spcPct val="130000"/>
              </a:lnSpc>
            </a:pPr>
            <a:endParaRPr lang="de-DE" b="1" dirty="0">
              <a:solidFill>
                <a:schemeClr val="tx2"/>
              </a:solidFill>
            </a:endParaRPr>
          </a:p>
          <a:p>
            <a:pPr algn="ctr">
              <a:lnSpc>
                <a:spcPct val="130000"/>
              </a:lnSpc>
            </a:pPr>
            <a:r>
              <a:rPr lang="de-DE" b="1" dirty="0">
                <a:solidFill>
                  <a:schemeClr val="tx2"/>
                </a:solidFill>
              </a:rPr>
              <a:t>Gesetzliche Rente: </a:t>
            </a:r>
            <a:r>
              <a:rPr lang="de-DE" dirty="0"/>
              <a:t>Basisabsicherung für </a:t>
            </a:r>
            <a:r>
              <a:rPr lang="de-DE" b="1" dirty="0"/>
              <a:t>alle</a:t>
            </a:r>
            <a:r>
              <a:rPr lang="de-DE" dirty="0"/>
              <a:t> Arbeitnehmer</a:t>
            </a:r>
          </a:p>
          <a:p>
            <a:pPr algn="ctr">
              <a:lnSpc>
                <a:spcPct val="130000"/>
              </a:lnSpc>
            </a:pPr>
            <a:endParaRPr lang="de-DE" dirty="0"/>
          </a:p>
          <a:p>
            <a:pPr algn="ctr">
              <a:lnSpc>
                <a:spcPct val="130000"/>
              </a:lnSpc>
            </a:pPr>
            <a:r>
              <a:rPr lang="de-DE" b="1" dirty="0">
                <a:solidFill>
                  <a:schemeClr val="tx2"/>
                </a:solidFill>
              </a:rPr>
              <a:t>Basisrente:</a:t>
            </a:r>
          </a:p>
          <a:p>
            <a:pPr algn="ctr">
              <a:lnSpc>
                <a:spcPct val="130000"/>
              </a:lnSpc>
            </a:pPr>
            <a:r>
              <a:rPr lang="de-DE" dirty="0"/>
              <a:t>Basisabsicherung für Selbstständige und Zusatzabsicherung für Arbeitnehmer</a:t>
            </a:r>
          </a:p>
        </p:txBody>
      </p:sp>
      <p:sp>
        <p:nvSpPr>
          <p:cNvPr id="16" name="Textfeld 15">
            <a:extLst>
              <a:ext uri="{FF2B5EF4-FFF2-40B4-BE49-F238E27FC236}">
                <a16:creationId xmlns:a16="http://schemas.microsoft.com/office/drawing/2014/main" id="{EB215DC4-6F74-415A-9937-9065F4256350}"/>
              </a:ext>
            </a:extLst>
          </p:cNvPr>
          <p:cNvSpPr txBox="1"/>
          <p:nvPr/>
        </p:nvSpPr>
        <p:spPr bwMode="gray">
          <a:xfrm>
            <a:off x="5696474" y="1425986"/>
            <a:ext cx="2280085" cy="4405795"/>
          </a:xfrm>
          <a:prstGeom prst="rect">
            <a:avLst/>
          </a:prstGeom>
        </p:spPr>
        <p:txBody>
          <a:bodyPr vert="horz" wrap="square" lIns="0" tIns="0" rIns="0" bIns="0" rtlCol="0" anchor="t" anchorCtr="0">
            <a:noAutofit/>
          </a:bodyPr>
          <a:lstStyle/>
          <a:p>
            <a:pPr algn="ctr">
              <a:lnSpc>
                <a:spcPct val="130000"/>
              </a:lnSpc>
              <a:spcAft>
                <a:spcPts val="600"/>
              </a:spcAft>
            </a:pPr>
            <a:endParaRPr lang="de-DE" b="1" dirty="0">
              <a:solidFill>
                <a:schemeClr val="accent3"/>
              </a:solidFill>
            </a:endParaRPr>
          </a:p>
          <a:p>
            <a:pPr algn="ctr">
              <a:lnSpc>
                <a:spcPct val="130000"/>
              </a:lnSpc>
              <a:spcAft>
                <a:spcPts val="600"/>
              </a:spcAft>
            </a:pPr>
            <a:r>
              <a:rPr lang="de-DE" b="1" dirty="0">
                <a:solidFill>
                  <a:schemeClr val="accent3"/>
                </a:solidFill>
              </a:rPr>
              <a:t>Betriebliche Altersversorgung:</a:t>
            </a:r>
            <a:br>
              <a:rPr lang="de-DE" b="1" dirty="0">
                <a:solidFill>
                  <a:schemeClr val="accent3"/>
                </a:solidFill>
              </a:rPr>
            </a:br>
            <a:r>
              <a:rPr lang="de-DE" dirty="0"/>
              <a:t>wichtigste Zusatz-versorgung für </a:t>
            </a:r>
            <a:r>
              <a:rPr lang="de-DE" b="1" dirty="0"/>
              <a:t>alle</a:t>
            </a:r>
            <a:r>
              <a:rPr lang="de-DE" dirty="0"/>
              <a:t> Arbeitnehmer</a:t>
            </a:r>
            <a:br>
              <a:rPr lang="de-DE" dirty="0"/>
            </a:br>
            <a:endParaRPr lang="de-DE" dirty="0"/>
          </a:p>
          <a:p>
            <a:pPr algn="ctr">
              <a:lnSpc>
                <a:spcPct val="130000"/>
              </a:lnSpc>
              <a:spcAft>
                <a:spcPts val="600"/>
              </a:spcAft>
            </a:pPr>
            <a:r>
              <a:rPr lang="de-DE" b="1" dirty="0">
                <a:solidFill>
                  <a:schemeClr val="accent3"/>
                </a:solidFill>
              </a:rPr>
              <a:t>Riesterrente:</a:t>
            </a:r>
            <a:br>
              <a:rPr lang="de-DE" b="1" dirty="0">
                <a:solidFill>
                  <a:schemeClr val="accent3"/>
                </a:solidFill>
              </a:rPr>
            </a:br>
            <a:r>
              <a:rPr lang="de-DE" dirty="0"/>
              <a:t>Zusatzversorgung mit Förderung </a:t>
            </a:r>
          </a:p>
        </p:txBody>
      </p:sp>
      <p:sp>
        <p:nvSpPr>
          <p:cNvPr id="17" name="Textfeld 16">
            <a:extLst>
              <a:ext uri="{FF2B5EF4-FFF2-40B4-BE49-F238E27FC236}">
                <a16:creationId xmlns:a16="http://schemas.microsoft.com/office/drawing/2014/main" id="{FEE491A3-A75F-4E19-9608-E7B854E8E9B9}"/>
              </a:ext>
            </a:extLst>
          </p:cNvPr>
          <p:cNvSpPr txBox="1"/>
          <p:nvPr/>
        </p:nvSpPr>
        <p:spPr bwMode="gray">
          <a:xfrm>
            <a:off x="9562857" y="1425986"/>
            <a:ext cx="2280085" cy="4405795"/>
          </a:xfrm>
          <a:prstGeom prst="rect">
            <a:avLst/>
          </a:prstGeom>
        </p:spPr>
        <p:txBody>
          <a:bodyPr vert="horz" wrap="square" lIns="0" tIns="0" rIns="0" bIns="0" rtlCol="0" anchor="t" anchorCtr="0">
            <a:noAutofit/>
          </a:bodyPr>
          <a:lstStyle/>
          <a:p>
            <a:pPr algn="ctr">
              <a:lnSpc>
                <a:spcPct val="130000"/>
              </a:lnSpc>
            </a:pPr>
            <a:endParaRPr lang="de-DE" b="1" u="sng" dirty="0"/>
          </a:p>
          <a:p>
            <a:pPr algn="ctr">
              <a:lnSpc>
                <a:spcPct val="130000"/>
              </a:lnSpc>
            </a:pPr>
            <a:r>
              <a:rPr lang="de-DE" b="1" dirty="0">
                <a:solidFill>
                  <a:schemeClr val="accent2"/>
                </a:solidFill>
              </a:rPr>
              <a:t>Private</a:t>
            </a:r>
          </a:p>
          <a:p>
            <a:pPr algn="ctr">
              <a:lnSpc>
                <a:spcPct val="130000"/>
              </a:lnSpc>
            </a:pPr>
            <a:r>
              <a:rPr lang="de-DE" b="1" dirty="0">
                <a:solidFill>
                  <a:schemeClr val="accent2"/>
                </a:solidFill>
              </a:rPr>
              <a:t>Altersvorsorge:</a:t>
            </a:r>
          </a:p>
          <a:p>
            <a:pPr algn="ctr">
              <a:lnSpc>
                <a:spcPct val="130000"/>
              </a:lnSpc>
            </a:pPr>
            <a:r>
              <a:rPr lang="de-DE" dirty="0"/>
              <a:t>flexibel – geringe Förderung in der Ansparphase – attraktive Bedingungen in der Auszahlphase</a:t>
            </a:r>
          </a:p>
        </p:txBody>
      </p:sp>
      <p:sp>
        <p:nvSpPr>
          <p:cNvPr id="19" name="Zylinder 18">
            <a:extLst>
              <a:ext uri="{FF2B5EF4-FFF2-40B4-BE49-F238E27FC236}">
                <a16:creationId xmlns:a16="http://schemas.microsoft.com/office/drawing/2014/main" id="{19DF8CC4-414F-467F-A234-E60CDFDB8EF8}"/>
              </a:ext>
            </a:extLst>
          </p:cNvPr>
          <p:cNvSpPr/>
          <p:nvPr/>
        </p:nvSpPr>
        <p:spPr bwMode="gray">
          <a:xfrm>
            <a:off x="4292498" y="3520940"/>
            <a:ext cx="1223363" cy="2510683"/>
          </a:xfrm>
          <a:prstGeom prst="can">
            <a:avLst/>
          </a:prstGeom>
          <a:solidFill>
            <a:schemeClr val="tx2"/>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799">
              <a:solidFill>
                <a:schemeClr val="bg1"/>
              </a:solidFill>
            </a:endParaRPr>
          </a:p>
        </p:txBody>
      </p:sp>
      <p:sp>
        <p:nvSpPr>
          <p:cNvPr id="18" name="Zylinder 17">
            <a:extLst>
              <a:ext uri="{FF2B5EF4-FFF2-40B4-BE49-F238E27FC236}">
                <a16:creationId xmlns:a16="http://schemas.microsoft.com/office/drawing/2014/main" id="{65C44E1F-E249-4325-BB65-46883D094158}"/>
              </a:ext>
            </a:extLst>
          </p:cNvPr>
          <p:cNvSpPr/>
          <p:nvPr/>
        </p:nvSpPr>
        <p:spPr bwMode="gray">
          <a:xfrm>
            <a:off x="4293108" y="2256372"/>
            <a:ext cx="1223363" cy="1572064"/>
          </a:xfrm>
          <a:prstGeom prst="can">
            <a:avLst/>
          </a:prstGeom>
          <a:solidFill>
            <a:schemeClr val="accent3"/>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799">
              <a:solidFill>
                <a:schemeClr val="bg1"/>
              </a:solidFill>
            </a:endParaRPr>
          </a:p>
        </p:txBody>
      </p:sp>
      <p:sp>
        <p:nvSpPr>
          <p:cNvPr id="20" name="Zylinder 19">
            <a:extLst>
              <a:ext uri="{FF2B5EF4-FFF2-40B4-BE49-F238E27FC236}">
                <a16:creationId xmlns:a16="http://schemas.microsoft.com/office/drawing/2014/main" id="{AC0DC739-B887-41F3-9D3D-BAC778A1D4D9}"/>
              </a:ext>
            </a:extLst>
          </p:cNvPr>
          <p:cNvSpPr/>
          <p:nvPr/>
        </p:nvSpPr>
        <p:spPr bwMode="gray">
          <a:xfrm>
            <a:off x="8173851" y="3520940"/>
            <a:ext cx="1189264" cy="2510683"/>
          </a:xfrm>
          <a:prstGeom prst="can">
            <a:avLst/>
          </a:prstGeom>
          <a:solidFill>
            <a:schemeClr val="tx2"/>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799">
              <a:solidFill>
                <a:schemeClr val="bg1"/>
              </a:solidFill>
            </a:endParaRPr>
          </a:p>
        </p:txBody>
      </p:sp>
      <p:sp>
        <p:nvSpPr>
          <p:cNvPr id="21" name="Zylinder 20">
            <a:extLst>
              <a:ext uri="{FF2B5EF4-FFF2-40B4-BE49-F238E27FC236}">
                <a16:creationId xmlns:a16="http://schemas.microsoft.com/office/drawing/2014/main" id="{3E8D4501-E9F6-404C-8615-9CBBA3601B43}"/>
              </a:ext>
            </a:extLst>
          </p:cNvPr>
          <p:cNvSpPr/>
          <p:nvPr/>
        </p:nvSpPr>
        <p:spPr bwMode="gray">
          <a:xfrm>
            <a:off x="8169778" y="2256372"/>
            <a:ext cx="1197411" cy="1572064"/>
          </a:xfrm>
          <a:prstGeom prst="can">
            <a:avLst/>
          </a:prstGeom>
          <a:solidFill>
            <a:schemeClr val="accent3"/>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799">
              <a:solidFill>
                <a:schemeClr val="bg1"/>
              </a:solidFill>
            </a:endParaRPr>
          </a:p>
        </p:txBody>
      </p:sp>
      <p:sp>
        <p:nvSpPr>
          <p:cNvPr id="22" name="Zylinder 21">
            <a:extLst>
              <a:ext uri="{FF2B5EF4-FFF2-40B4-BE49-F238E27FC236}">
                <a16:creationId xmlns:a16="http://schemas.microsoft.com/office/drawing/2014/main" id="{B6AD9386-D3C4-43D6-A1E0-2B33B69D250B}"/>
              </a:ext>
            </a:extLst>
          </p:cNvPr>
          <p:cNvSpPr/>
          <p:nvPr/>
        </p:nvSpPr>
        <p:spPr bwMode="gray">
          <a:xfrm>
            <a:off x="8169777" y="1818756"/>
            <a:ext cx="1195352" cy="754486"/>
          </a:xfrm>
          <a:prstGeom prst="can">
            <a:avLst/>
          </a:prstGeom>
          <a:solidFill>
            <a:schemeClr val="accent2"/>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799">
              <a:solidFill>
                <a:schemeClr val="bg1"/>
              </a:solidFill>
            </a:endParaRPr>
          </a:p>
        </p:txBody>
      </p:sp>
      <p:sp>
        <p:nvSpPr>
          <p:cNvPr id="24" name="Textfeld 23">
            <a:extLst>
              <a:ext uri="{FF2B5EF4-FFF2-40B4-BE49-F238E27FC236}">
                <a16:creationId xmlns:a16="http://schemas.microsoft.com/office/drawing/2014/main" id="{B7081D08-6703-41A0-9C52-773408810AAB}"/>
              </a:ext>
            </a:extLst>
          </p:cNvPr>
          <p:cNvSpPr txBox="1"/>
          <p:nvPr/>
        </p:nvSpPr>
        <p:spPr bwMode="gray">
          <a:xfrm>
            <a:off x="442312" y="1403939"/>
            <a:ext cx="1189264" cy="290528"/>
          </a:xfrm>
          <a:prstGeom prst="rect">
            <a:avLst/>
          </a:prstGeom>
        </p:spPr>
        <p:txBody>
          <a:bodyPr vert="horz" wrap="square" lIns="0" tIns="0" rIns="0" bIns="0" rtlCol="0" anchor="ctr" anchorCtr="1">
            <a:noAutofit/>
          </a:bodyPr>
          <a:lstStyle/>
          <a:p>
            <a:pPr algn="ctr">
              <a:lnSpc>
                <a:spcPct val="90000"/>
              </a:lnSpc>
              <a:spcAft>
                <a:spcPts val="600"/>
              </a:spcAft>
            </a:pPr>
            <a:r>
              <a:rPr lang="de-DE" sz="1599" dirty="0"/>
              <a:t>Nettolohn</a:t>
            </a:r>
          </a:p>
        </p:txBody>
      </p:sp>
      <p:sp>
        <p:nvSpPr>
          <p:cNvPr id="25" name="Textfeld 24">
            <a:extLst>
              <a:ext uri="{FF2B5EF4-FFF2-40B4-BE49-F238E27FC236}">
                <a16:creationId xmlns:a16="http://schemas.microsoft.com/office/drawing/2014/main" id="{38703BCA-6631-4F8C-AD5A-0D4F504A1000}"/>
              </a:ext>
            </a:extLst>
          </p:cNvPr>
          <p:cNvSpPr txBox="1"/>
          <p:nvPr/>
        </p:nvSpPr>
        <p:spPr bwMode="gray">
          <a:xfrm>
            <a:off x="4306347" y="1405476"/>
            <a:ext cx="1189264" cy="290528"/>
          </a:xfrm>
          <a:prstGeom prst="rect">
            <a:avLst/>
          </a:prstGeom>
        </p:spPr>
        <p:txBody>
          <a:bodyPr vert="horz" wrap="square" lIns="0" tIns="0" rIns="0" bIns="0" rtlCol="0" anchor="ctr" anchorCtr="1">
            <a:noAutofit/>
          </a:bodyPr>
          <a:lstStyle/>
          <a:p>
            <a:pPr algn="ctr">
              <a:lnSpc>
                <a:spcPct val="90000"/>
              </a:lnSpc>
              <a:spcAft>
                <a:spcPts val="600"/>
              </a:spcAft>
            </a:pPr>
            <a:r>
              <a:rPr lang="de-DE" sz="1599" dirty="0"/>
              <a:t>Nettolohn</a:t>
            </a:r>
          </a:p>
        </p:txBody>
      </p:sp>
      <p:sp>
        <p:nvSpPr>
          <p:cNvPr id="26" name="Textfeld 25">
            <a:extLst>
              <a:ext uri="{FF2B5EF4-FFF2-40B4-BE49-F238E27FC236}">
                <a16:creationId xmlns:a16="http://schemas.microsoft.com/office/drawing/2014/main" id="{9712E488-8A86-4181-B2DD-D91884D3CC47}"/>
              </a:ext>
            </a:extLst>
          </p:cNvPr>
          <p:cNvSpPr txBox="1"/>
          <p:nvPr/>
        </p:nvSpPr>
        <p:spPr bwMode="gray">
          <a:xfrm>
            <a:off x="8169777" y="1405476"/>
            <a:ext cx="1189264" cy="290528"/>
          </a:xfrm>
          <a:prstGeom prst="rect">
            <a:avLst/>
          </a:prstGeom>
        </p:spPr>
        <p:txBody>
          <a:bodyPr vert="horz" wrap="square" lIns="0" tIns="0" rIns="0" bIns="0" rtlCol="0" anchor="ctr" anchorCtr="1">
            <a:noAutofit/>
          </a:bodyPr>
          <a:lstStyle/>
          <a:p>
            <a:pPr algn="ctr">
              <a:lnSpc>
                <a:spcPct val="90000"/>
              </a:lnSpc>
              <a:spcAft>
                <a:spcPts val="600"/>
              </a:spcAft>
            </a:pPr>
            <a:r>
              <a:rPr lang="de-DE" sz="1599" dirty="0"/>
              <a:t>Nettolohn</a:t>
            </a:r>
          </a:p>
        </p:txBody>
      </p:sp>
    </p:spTree>
    <p:extLst>
      <p:ext uri="{BB962C8B-B14F-4D97-AF65-F5344CB8AC3E}">
        <p14:creationId xmlns:p14="http://schemas.microsoft.com/office/powerpoint/2010/main" val="3032270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3" grpId="0" animBg="1"/>
      <p:bldP spid="15" grpId="0"/>
      <p:bldP spid="16" grpId="0"/>
      <p:bldP spid="17" grpId="0"/>
      <p:bldP spid="19" grpId="0" animBg="1"/>
      <p:bldP spid="18" grpId="0" animBg="1"/>
      <p:bldP spid="20" grpId="0" animBg="1"/>
      <p:bldP spid="21" grpId="0" animBg="1"/>
      <p:bldP spid="22" grpId="0" animBg="1"/>
      <p:bldP spid="24" grpId="0"/>
      <p:bldP spid="25" grpId="0"/>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0C83A605-AB76-474F-8554-E5FE40ADB53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763587"/>
            <a:ext cx="12198350" cy="6094413"/>
          </a:xfrm>
          <a:prstGeom prst="rect">
            <a:avLst/>
          </a:prstGeom>
        </p:spPr>
      </p:pic>
      <p:sp>
        <p:nvSpPr>
          <p:cNvPr id="4" name="Titel 6">
            <a:extLst>
              <a:ext uri="{FF2B5EF4-FFF2-40B4-BE49-F238E27FC236}">
                <a16:creationId xmlns:a16="http://schemas.microsoft.com/office/drawing/2014/main" id="{D50FE657-D1C4-4265-9C1F-6509BA772D18}"/>
              </a:ext>
            </a:extLst>
          </p:cNvPr>
          <p:cNvSpPr txBox="1">
            <a:spLocks/>
          </p:cNvSpPr>
          <p:nvPr>
            <p:custDataLst>
              <p:tags r:id="rId1"/>
            </p:custDataLst>
          </p:nvPr>
        </p:nvSpPr>
        <p:spPr bwMode="gray">
          <a:xfrm>
            <a:off x="358999" y="1411287"/>
            <a:ext cx="4608000" cy="4608000"/>
          </a:xfrm>
          <a:prstGeom prst="rect">
            <a:avLst/>
          </a:prstGeom>
          <a:solidFill>
            <a:schemeClr val="bg1">
              <a:alpha val="90000"/>
            </a:schemeClr>
          </a:solidFill>
        </p:spPr>
        <p:txBody>
          <a:bodyPr vert="horz" lIns="342000" tIns="342000" rIns="342000" bIns="342000" rtlCol="0" anchor="ctr">
            <a:noAutofit/>
          </a:bodyPr>
          <a:lstStyle>
            <a:lvl1pPr algn="l" defTabSz="682543" rtl="0" eaLnBrk="1" latinLnBrk="0" hangingPunct="1">
              <a:lnSpc>
                <a:spcPct val="90000"/>
              </a:lnSpc>
              <a:spcBef>
                <a:spcPct val="0"/>
              </a:spcBef>
              <a:buNone/>
              <a:defRPr sz="3798" b="0" kern="1200" cap="none" spc="0" baseline="0">
                <a:solidFill>
                  <a:schemeClr val="accent1"/>
                </a:solidFill>
                <a:latin typeface="Arial"/>
                <a:ea typeface="+mj-ea"/>
                <a:cs typeface="Arial"/>
              </a:defRPr>
            </a:lvl1pPr>
          </a:lstStyle>
          <a:p>
            <a:r>
              <a:rPr lang="de-DE" sz="3600"/>
              <a:t>Rahmen-bedingungen der Direktversicherung</a:t>
            </a:r>
          </a:p>
        </p:txBody>
      </p:sp>
    </p:spTree>
    <p:extLst>
      <p:ext uri="{BB962C8B-B14F-4D97-AF65-F5344CB8AC3E}">
        <p14:creationId xmlns:p14="http://schemas.microsoft.com/office/powerpoint/2010/main" val="1099484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5C99CBC1-419D-41C5-A85E-D95B689A7D5E}"/>
              </a:ext>
            </a:extLst>
          </p:cNvPr>
          <p:cNvSpPr>
            <a:spLocks noGrp="1"/>
          </p:cNvSpPr>
          <p:nvPr>
            <p:ph type="sldNum" sz="quarter" idx="11"/>
          </p:nvPr>
        </p:nvSpPr>
        <p:spPr/>
        <p:txBody>
          <a:bodyPr/>
          <a:lstStyle/>
          <a:p>
            <a:fld id="{5B11B169-12C0-D948-9ABB-CACE7597BA3D}" type="slidenum">
              <a:rPr lang="de-DE"/>
              <a:pPr/>
              <a:t>10</a:t>
            </a:fld>
            <a:endParaRPr lang="de-DE"/>
          </a:p>
        </p:txBody>
      </p:sp>
      <p:sp>
        <p:nvSpPr>
          <p:cNvPr id="2" name="Titel 1">
            <a:extLst>
              <a:ext uri="{FF2B5EF4-FFF2-40B4-BE49-F238E27FC236}">
                <a16:creationId xmlns:a16="http://schemas.microsoft.com/office/drawing/2014/main" id="{2C501B5C-2D2B-4428-A8A1-9EF8AA3E321D}"/>
              </a:ext>
            </a:extLst>
          </p:cNvPr>
          <p:cNvSpPr>
            <a:spLocks noGrp="1"/>
          </p:cNvSpPr>
          <p:nvPr>
            <p:ph type="title"/>
          </p:nvPr>
        </p:nvSpPr>
        <p:spPr/>
        <p:txBody>
          <a:bodyPr/>
          <a:lstStyle/>
          <a:p>
            <a:r>
              <a:rPr lang="de-DE" dirty="0"/>
              <a:t>Funktionsweise der Direktversicherung</a:t>
            </a:r>
          </a:p>
        </p:txBody>
      </p:sp>
      <p:sp>
        <p:nvSpPr>
          <p:cNvPr id="3" name="Textplatzhalter 2">
            <a:extLst>
              <a:ext uri="{FF2B5EF4-FFF2-40B4-BE49-F238E27FC236}">
                <a16:creationId xmlns:a16="http://schemas.microsoft.com/office/drawing/2014/main" id="{6B178431-BE71-430B-A2F4-23548806B2E7}"/>
              </a:ext>
            </a:extLst>
          </p:cNvPr>
          <p:cNvSpPr>
            <a:spLocks noGrp="1"/>
          </p:cNvSpPr>
          <p:nvPr>
            <p:ph type="body" sz="quarter" idx="14"/>
          </p:nvPr>
        </p:nvSpPr>
        <p:spPr/>
        <p:txBody>
          <a:bodyPr/>
          <a:lstStyle/>
          <a:p>
            <a:r>
              <a:rPr lang="de-DE"/>
              <a:t>Rahmenbedingungen der Direktversicherung</a:t>
            </a:r>
          </a:p>
        </p:txBody>
      </p:sp>
      <p:sp>
        <p:nvSpPr>
          <p:cNvPr id="15" name="Textplatzhalter 14">
            <a:extLst>
              <a:ext uri="{FF2B5EF4-FFF2-40B4-BE49-F238E27FC236}">
                <a16:creationId xmlns:a16="http://schemas.microsoft.com/office/drawing/2014/main" id="{03B5F9EE-10D2-4AEE-AD26-5BEB6E3BB6EC}"/>
              </a:ext>
            </a:extLst>
          </p:cNvPr>
          <p:cNvSpPr>
            <a:spLocks noGrp="1"/>
          </p:cNvSpPr>
          <p:nvPr>
            <p:ph type="body" sz="quarter" idx="13"/>
          </p:nvPr>
        </p:nvSpPr>
        <p:spPr/>
        <p:txBody>
          <a:bodyPr/>
          <a:lstStyle/>
          <a:p>
            <a:r>
              <a:rPr lang="de-DE"/>
              <a:t>Schematische Darstellung, gilt ebenso für die Pensionskasse und den Pensionsfonds</a:t>
            </a:r>
          </a:p>
        </p:txBody>
      </p:sp>
      <p:grpSp>
        <p:nvGrpSpPr>
          <p:cNvPr id="5" name="Gruppieren 4">
            <a:extLst>
              <a:ext uri="{FF2B5EF4-FFF2-40B4-BE49-F238E27FC236}">
                <a16:creationId xmlns:a16="http://schemas.microsoft.com/office/drawing/2014/main" id="{224EB801-5F2D-4316-ADCE-A0C71DA1D82F}"/>
              </a:ext>
            </a:extLst>
          </p:cNvPr>
          <p:cNvGrpSpPr/>
          <p:nvPr/>
        </p:nvGrpSpPr>
        <p:grpSpPr>
          <a:xfrm>
            <a:off x="4726302" y="2551490"/>
            <a:ext cx="2375027" cy="287882"/>
            <a:chOff x="4728764" y="2551827"/>
            <a:chExt cx="2376264" cy="288032"/>
          </a:xfrm>
        </p:grpSpPr>
        <p:cxnSp>
          <p:nvCxnSpPr>
            <p:cNvPr id="11" name="Gerade Verbindung mit Pfeil 10"/>
            <p:cNvCxnSpPr/>
            <p:nvPr/>
          </p:nvCxnSpPr>
          <p:spPr bwMode="gray">
            <a:xfrm>
              <a:off x="4728764" y="2663187"/>
              <a:ext cx="2376264" cy="0"/>
            </a:xfrm>
            <a:prstGeom prst="straightConnector1">
              <a:avLst/>
            </a:prstGeom>
            <a:ln w="57150">
              <a:solidFill>
                <a:schemeClr val="accent2"/>
              </a:solidFill>
              <a:tailEnd type="triangle"/>
            </a:ln>
            <a:effectLst/>
          </p:spPr>
          <p:style>
            <a:lnRef idx="2">
              <a:schemeClr val="accent1"/>
            </a:lnRef>
            <a:fillRef idx="0">
              <a:schemeClr val="accent1"/>
            </a:fillRef>
            <a:effectRef idx="1">
              <a:schemeClr val="accent1"/>
            </a:effectRef>
            <a:fontRef idx="minor">
              <a:schemeClr val="tx1"/>
            </a:fontRef>
          </p:style>
        </p:cxnSp>
        <p:sp>
          <p:nvSpPr>
            <p:cNvPr id="7" name="Textfeld 6"/>
            <p:cNvSpPr txBox="1"/>
            <p:nvPr/>
          </p:nvSpPr>
          <p:spPr bwMode="gray">
            <a:xfrm>
              <a:off x="5376836" y="2551827"/>
              <a:ext cx="914400" cy="288032"/>
            </a:xfrm>
            <a:prstGeom prst="rect">
              <a:avLst/>
            </a:prstGeom>
            <a:solidFill>
              <a:schemeClr val="bg1"/>
            </a:solidFill>
          </p:spPr>
          <p:txBody>
            <a:bodyPr vert="horz" wrap="none" lIns="0" tIns="0" rIns="0" bIns="0" rtlCol="0" anchor="t" anchorCtr="0">
              <a:noAutofit/>
            </a:bodyPr>
            <a:lstStyle/>
            <a:p>
              <a:pPr algn="ctr">
                <a:lnSpc>
                  <a:spcPct val="90000"/>
                </a:lnSpc>
                <a:spcAft>
                  <a:spcPts val="600"/>
                </a:spcAft>
              </a:pPr>
              <a:r>
                <a:rPr lang="de-DE" sz="1799"/>
                <a:t>Zusage</a:t>
              </a:r>
            </a:p>
          </p:txBody>
        </p:sp>
      </p:grpSp>
      <p:grpSp>
        <p:nvGrpSpPr>
          <p:cNvPr id="10" name="Gruppieren 9"/>
          <p:cNvGrpSpPr/>
          <p:nvPr/>
        </p:nvGrpSpPr>
        <p:grpSpPr>
          <a:xfrm>
            <a:off x="3356714" y="2193408"/>
            <a:ext cx="1283264" cy="1258392"/>
            <a:chOff x="2640641" y="2853730"/>
            <a:chExt cx="1283932" cy="1259047"/>
          </a:xfrm>
        </p:grpSpPr>
        <p:pic>
          <p:nvPicPr>
            <p:cNvPr id="13" name="Grafik 12"/>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2774595" y="2853730"/>
              <a:ext cx="1016024" cy="939258"/>
            </a:xfrm>
            <a:prstGeom prst="rect">
              <a:avLst/>
            </a:prstGeom>
          </p:spPr>
        </p:pic>
        <p:sp>
          <p:nvSpPr>
            <p:cNvPr id="20" name="Textfeld 19"/>
            <p:cNvSpPr txBox="1"/>
            <p:nvPr/>
          </p:nvSpPr>
          <p:spPr bwMode="gray">
            <a:xfrm>
              <a:off x="2640641" y="3824745"/>
              <a:ext cx="1283932" cy="288032"/>
            </a:xfrm>
            <a:prstGeom prst="rect">
              <a:avLst/>
            </a:prstGeom>
            <a:solidFill>
              <a:schemeClr val="bg1"/>
            </a:solidFill>
          </p:spPr>
          <p:txBody>
            <a:bodyPr vert="horz" wrap="none" lIns="0" tIns="0" rIns="0" bIns="0" rtlCol="0" anchor="t" anchorCtr="0">
              <a:noAutofit/>
            </a:bodyPr>
            <a:lstStyle/>
            <a:p>
              <a:pPr algn="ctr">
                <a:lnSpc>
                  <a:spcPct val="90000"/>
                </a:lnSpc>
                <a:spcAft>
                  <a:spcPts val="600"/>
                </a:spcAft>
              </a:pPr>
              <a:r>
                <a:rPr lang="de-DE" sz="1799"/>
                <a:t>Arbeitgeber</a:t>
              </a:r>
            </a:p>
          </p:txBody>
        </p:sp>
      </p:grpSp>
      <p:grpSp>
        <p:nvGrpSpPr>
          <p:cNvPr id="24" name="Gruppieren 23"/>
          <p:cNvGrpSpPr/>
          <p:nvPr/>
        </p:nvGrpSpPr>
        <p:grpSpPr>
          <a:xfrm>
            <a:off x="5189367" y="4009807"/>
            <a:ext cx="1283264" cy="1258392"/>
            <a:chOff x="2640641" y="2853730"/>
            <a:chExt cx="1283932" cy="1259047"/>
          </a:xfrm>
        </p:grpSpPr>
        <p:pic>
          <p:nvPicPr>
            <p:cNvPr id="25" name="Grafik 2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2774595" y="2853730"/>
              <a:ext cx="1016024" cy="939258"/>
            </a:xfrm>
            <a:prstGeom prst="rect">
              <a:avLst/>
            </a:prstGeom>
          </p:spPr>
        </p:pic>
        <p:sp>
          <p:nvSpPr>
            <p:cNvPr id="26" name="Textfeld 25"/>
            <p:cNvSpPr txBox="1"/>
            <p:nvPr/>
          </p:nvSpPr>
          <p:spPr bwMode="gray">
            <a:xfrm>
              <a:off x="2640641" y="3824745"/>
              <a:ext cx="1283932" cy="288032"/>
            </a:xfrm>
            <a:prstGeom prst="rect">
              <a:avLst/>
            </a:prstGeom>
            <a:solidFill>
              <a:schemeClr val="bg1"/>
            </a:solidFill>
          </p:spPr>
          <p:txBody>
            <a:bodyPr vert="horz" wrap="none" lIns="0" tIns="0" rIns="0" bIns="0" rtlCol="0" anchor="t" anchorCtr="0">
              <a:noAutofit/>
            </a:bodyPr>
            <a:lstStyle/>
            <a:p>
              <a:pPr algn="ctr">
                <a:lnSpc>
                  <a:spcPct val="90000"/>
                </a:lnSpc>
                <a:spcAft>
                  <a:spcPts val="600"/>
                </a:spcAft>
              </a:pPr>
              <a:r>
                <a:rPr lang="de-DE" sz="1799"/>
                <a:t>Versicherung</a:t>
              </a:r>
            </a:p>
          </p:txBody>
        </p:sp>
      </p:grpSp>
      <p:grpSp>
        <p:nvGrpSpPr>
          <p:cNvPr id="6" name="Gruppieren 5">
            <a:extLst>
              <a:ext uri="{FF2B5EF4-FFF2-40B4-BE49-F238E27FC236}">
                <a16:creationId xmlns:a16="http://schemas.microsoft.com/office/drawing/2014/main" id="{F6354878-0DFD-4223-912E-99DA9762CE3A}"/>
              </a:ext>
            </a:extLst>
          </p:cNvPr>
          <p:cNvGrpSpPr/>
          <p:nvPr/>
        </p:nvGrpSpPr>
        <p:grpSpPr>
          <a:xfrm>
            <a:off x="3945333" y="3528134"/>
            <a:ext cx="1187514" cy="1007587"/>
            <a:chOff x="3947388" y="3528980"/>
            <a:chExt cx="1188132" cy="1008112"/>
          </a:xfrm>
        </p:grpSpPr>
        <p:cxnSp>
          <p:nvCxnSpPr>
            <p:cNvPr id="18" name="Gerade Verbindung mit Pfeil 17"/>
            <p:cNvCxnSpPr/>
            <p:nvPr/>
          </p:nvCxnSpPr>
          <p:spPr bwMode="gray">
            <a:xfrm>
              <a:off x="3947388" y="3528980"/>
              <a:ext cx="1188132" cy="1008112"/>
            </a:xfrm>
            <a:prstGeom prst="straightConnector1">
              <a:avLst/>
            </a:prstGeom>
            <a:ln w="57150">
              <a:solidFill>
                <a:schemeClr val="accent2"/>
              </a:solidFill>
              <a:tailEnd type="triangle"/>
            </a:ln>
            <a:effectLst/>
          </p:spPr>
          <p:style>
            <a:lnRef idx="2">
              <a:schemeClr val="accent1"/>
            </a:lnRef>
            <a:fillRef idx="0">
              <a:schemeClr val="accent1"/>
            </a:fillRef>
            <a:effectRef idx="1">
              <a:schemeClr val="accent1"/>
            </a:effectRef>
            <a:fontRef idx="minor">
              <a:schemeClr val="tx1"/>
            </a:fontRef>
          </p:style>
        </p:cxnSp>
        <p:sp>
          <p:nvSpPr>
            <p:cNvPr id="32" name="Textfeld 31"/>
            <p:cNvSpPr txBox="1"/>
            <p:nvPr/>
          </p:nvSpPr>
          <p:spPr bwMode="gray">
            <a:xfrm>
              <a:off x="4051240" y="3825368"/>
              <a:ext cx="914400" cy="312406"/>
            </a:xfrm>
            <a:prstGeom prst="rect">
              <a:avLst/>
            </a:prstGeom>
            <a:solidFill>
              <a:schemeClr val="bg1"/>
            </a:solidFill>
          </p:spPr>
          <p:txBody>
            <a:bodyPr vert="horz" wrap="none" lIns="0" tIns="0" rIns="0" bIns="0" rtlCol="0" anchor="ctr" anchorCtr="0">
              <a:noAutofit/>
            </a:bodyPr>
            <a:lstStyle/>
            <a:p>
              <a:pPr algn="ctr">
                <a:lnSpc>
                  <a:spcPct val="90000"/>
                </a:lnSpc>
                <a:spcAft>
                  <a:spcPts val="600"/>
                </a:spcAft>
              </a:pPr>
              <a:r>
                <a:rPr lang="de-DE" sz="1799"/>
                <a:t>Beitrag</a:t>
              </a:r>
            </a:p>
          </p:txBody>
        </p:sp>
      </p:grpSp>
      <p:grpSp>
        <p:nvGrpSpPr>
          <p:cNvPr id="8" name="Gruppieren 7">
            <a:extLst>
              <a:ext uri="{FF2B5EF4-FFF2-40B4-BE49-F238E27FC236}">
                <a16:creationId xmlns:a16="http://schemas.microsoft.com/office/drawing/2014/main" id="{65C7DA7D-883A-4872-9913-9524ABC7AED2}"/>
              </a:ext>
            </a:extLst>
          </p:cNvPr>
          <p:cNvGrpSpPr/>
          <p:nvPr/>
        </p:nvGrpSpPr>
        <p:grpSpPr>
          <a:xfrm>
            <a:off x="6472631" y="3523287"/>
            <a:ext cx="3293864" cy="1005264"/>
            <a:chOff x="6476002" y="3524130"/>
            <a:chExt cx="3295580" cy="1005788"/>
          </a:xfrm>
        </p:grpSpPr>
        <p:cxnSp>
          <p:nvCxnSpPr>
            <p:cNvPr id="27" name="Gerade Verbindung mit Pfeil 26"/>
            <p:cNvCxnSpPr/>
            <p:nvPr/>
          </p:nvCxnSpPr>
          <p:spPr bwMode="gray">
            <a:xfrm flipV="1">
              <a:off x="6476002" y="3524130"/>
              <a:ext cx="1227504" cy="1005788"/>
            </a:xfrm>
            <a:prstGeom prst="straightConnector1">
              <a:avLst/>
            </a:prstGeom>
            <a:ln w="57150">
              <a:solidFill>
                <a:schemeClr val="accent2"/>
              </a:solidFill>
              <a:tailEnd type="triangle"/>
            </a:ln>
            <a:effectLst/>
          </p:spPr>
          <p:style>
            <a:lnRef idx="2">
              <a:schemeClr val="accent1"/>
            </a:lnRef>
            <a:fillRef idx="0">
              <a:schemeClr val="accent1"/>
            </a:fillRef>
            <a:effectRef idx="1">
              <a:schemeClr val="accent1"/>
            </a:effectRef>
            <a:fontRef idx="minor">
              <a:schemeClr val="tx1"/>
            </a:fontRef>
          </p:style>
        </p:cxnSp>
        <p:sp>
          <p:nvSpPr>
            <p:cNvPr id="35" name="Textfeld 34"/>
            <p:cNvSpPr txBox="1"/>
            <p:nvPr/>
          </p:nvSpPr>
          <p:spPr bwMode="gray">
            <a:xfrm>
              <a:off x="6598233" y="3871985"/>
              <a:ext cx="3173349" cy="312406"/>
            </a:xfrm>
            <a:prstGeom prst="rect">
              <a:avLst/>
            </a:prstGeom>
            <a:solidFill>
              <a:schemeClr val="bg1"/>
            </a:solidFill>
          </p:spPr>
          <p:txBody>
            <a:bodyPr vert="horz" wrap="none" lIns="0" tIns="0" rIns="0" bIns="0" rtlCol="0" anchor="ctr" anchorCtr="0">
              <a:noAutofit/>
            </a:bodyPr>
            <a:lstStyle/>
            <a:p>
              <a:pPr>
                <a:lnSpc>
                  <a:spcPct val="90000"/>
                </a:lnSpc>
                <a:spcAft>
                  <a:spcPts val="600"/>
                </a:spcAft>
              </a:pPr>
              <a:r>
                <a:rPr lang="de-DE" sz="1799" dirty="0"/>
                <a:t>Leistung </a:t>
              </a:r>
              <a:r>
                <a:rPr lang="de-DE" sz="1799" u="sng" dirty="0"/>
                <a:t>mit</a:t>
              </a:r>
              <a:r>
                <a:rPr lang="de-DE" sz="1799" dirty="0"/>
                <a:t> Rechtsanspruch</a:t>
              </a:r>
            </a:p>
          </p:txBody>
        </p:sp>
      </p:grpSp>
      <p:grpSp>
        <p:nvGrpSpPr>
          <p:cNvPr id="22" name="Gruppieren 21">
            <a:extLst>
              <a:ext uri="{FF2B5EF4-FFF2-40B4-BE49-F238E27FC236}">
                <a16:creationId xmlns:a16="http://schemas.microsoft.com/office/drawing/2014/main" id="{5B3AFC71-A79E-400D-B8E6-32252E39158E}"/>
              </a:ext>
            </a:extLst>
          </p:cNvPr>
          <p:cNvGrpSpPr/>
          <p:nvPr/>
        </p:nvGrpSpPr>
        <p:grpSpPr>
          <a:xfrm>
            <a:off x="10349321" y="1284195"/>
            <a:ext cx="1273591" cy="1486670"/>
            <a:chOff x="10354711" y="1283872"/>
            <a:chExt cx="1274254" cy="1487444"/>
          </a:xfrm>
        </p:grpSpPr>
        <p:grpSp>
          <p:nvGrpSpPr>
            <p:cNvPr id="23" name="Gruppieren 22">
              <a:extLst>
                <a:ext uri="{FF2B5EF4-FFF2-40B4-BE49-F238E27FC236}">
                  <a16:creationId xmlns:a16="http://schemas.microsoft.com/office/drawing/2014/main" id="{4D7C3CB5-EEE5-49A5-9CF5-58E166169880}"/>
                </a:ext>
              </a:extLst>
            </p:cNvPr>
            <p:cNvGrpSpPr/>
            <p:nvPr/>
          </p:nvGrpSpPr>
          <p:grpSpPr>
            <a:xfrm>
              <a:off x="10483826" y="1283872"/>
              <a:ext cx="1016024" cy="940387"/>
              <a:chOff x="5591163" y="2959600"/>
              <a:chExt cx="1016024" cy="940387"/>
            </a:xfrm>
          </p:grpSpPr>
          <p:pic>
            <p:nvPicPr>
              <p:cNvPr id="29" name="Grafik 28">
                <a:extLst>
                  <a:ext uri="{FF2B5EF4-FFF2-40B4-BE49-F238E27FC236}">
                    <a16:creationId xmlns:a16="http://schemas.microsoft.com/office/drawing/2014/main" id="{D8FDF339-D361-4E12-8BA1-B01D5993DC5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591163" y="2959600"/>
                <a:ext cx="1016024" cy="940387"/>
              </a:xfrm>
              <a:prstGeom prst="rect">
                <a:avLst/>
              </a:prstGeom>
            </p:spPr>
          </p:pic>
          <p:sp>
            <p:nvSpPr>
              <p:cNvPr id="31" name="Textfeld 30">
                <a:extLst>
                  <a:ext uri="{FF2B5EF4-FFF2-40B4-BE49-F238E27FC236}">
                    <a16:creationId xmlns:a16="http://schemas.microsoft.com/office/drawing/2014/main" id="{08C22828-CCC5-465E-8D6C-55C77A96A4DD}"/>
                  </a:ext>
                </a:extLst>
              </p:cNvPr>
              <p:cNvSpPr txBox="1"/>
              <p:nvPr/>
            </p:nvSpPr>
            <p:spPr bwMode="gray">
              <a:xfrm rot="978254">
                <a:off x="5948527" y="3113698"/>
                <a:ext cx="170763" cy="326178"/>
              </a:xfrm>
              <a:prstGeom prst="rect">
                <a:avLst/>
              </a:prstGeom>
            </p:spPr>
            <p:txBody>
              <a:bodyPr vert="horz" wrap="none" lIns="0" tIns="0" rIns="0" bIns="0" rtlCol="0" anchor="t" anchorCtr="0">
                <a:noAutofit/>
              </a:bodyPr>
              <a:lstStyle/>
              <a:p>
                <a:pPr>
                  <a:lnSpc>
                    <a:spcPct val="90000"/>
                  </a:lnSpc>
                  <a:spcAft>
                    <a:spcPts val="600"/>
                  </a:spcAft>
                </a:pPr>
                <a:r>
                  <a:rPr lang="de-DE" sz="1799" b="1">
                    <a:solidFill>
                      <a:schemeClr val="accent2"/>
                    </a:solidFill>
                  </a:rPr>
                  <a:t>§</a:t>
                </a:r>
              </a:p>
            </p:txBody>
          </p:sp>
        </p:grpSp>
        <p:sp>
          <p:nvSpPr>
            <p:cNvPr id="28" name="Textfeld 27">
              <a:extLst>
                <a:ext uri="{FF2B5EF4-FFF2-40B4-BE49-F238E27FC236}">
                  <a16:creationId xmlns:a16="http://schemas.microsoft.com/office/drawing/2014/main" id="{FA5D5D41-7092-41D6-88F5-E247F11BD160}"/>
                </a:ext>
              </a:extLst>
            </p:cNvPr>
            <p:cNvSpPr txBox="1"/>
            <p:nvPr/>
          </p:nvSpPr>
          <p:spPr bwMode="gray">
            <a:xfrm>
              <a:off x="10354711" y="2348960"/>
              <a:ext cx="1274254" cy="422356"/>
            </a:xfrm>
            <a:prstGeom prst="rect">
              <a:avLst/>
            </a:prstGeom>
          </p:spPr>
          <p:txBody>
            <a:bodyPr vert="horz" wrap="square" lIns="0" tIns="0" rIns="0" bIns="0" rtlCol="0" anchor="t" anchorCtr="0">
              <a:noAutofit/>
            </a:bodyPr>
            <a:lstStyle/>
            <a:p>
              <a:pPr algn="ctr">
                <a:lnSpc>
                  <a:spcPct val="90000"/>
                </a:lnSpc>
                <a:spcAft>
                  <a:spcPts val="600"/>
                </a:spcAft>
              </a:pPr>
              <a:r>
                <a:rPr lang="nn-NO" sz="1399"/>
                <a:t>§ 1b Abs. 2 BetrAVG</a:t>
              </a:r>
              <a:endParaRPr lang="de-DE" sz="1399"/>
            </a:p>
          </p:txBody>
        </p:sp>
      </p:grpSp>
      <p:grpSp>
        <p:nvGrpSpPr>
          <p:cNvPr id="12" name="Gruppieren 11">
            <a:extLst>
              <a:ext uri="{FF2B5EF4-FFF2-40B4-BE49-F238E27FC236}">
                <a16:creationId xmlns:a16="http://schemas.microsoft.com/office/drawing/2014/main" id="{B30D7C68-B653-436C-B5D8-F05FD43D74FA}"/>
              </a:ext>
            </a:extLst>
          </p:cNvPr>
          <p:cNvGrpSpPr/>
          <p:nvPr/>
        </p:nvGrpSpPr>
        <p:grpSpPr>
          <a:xfrm>
            <a:off x="7026977" y="2171465"/>
            <a:ext cx="1345037" cy="1280335"/>
            <a:chOff x="7069028" y="2171602"/>
            <a:chExt cx="1345738" cy="1281002"/>
          </a:xfrm>
        </p:grpSpPr>
        <p:sp>
          <p:nvSpPr>
            <p:cNvPr id="21" name="Textfeld 20"/>
            <p:cNvSpPr txBox="1"/>
            <p:nvPr/>
          </p:nvSpPr>
          <p:spPr bwMode="gray">
            <a:xfrm>
              <a:off x="7069028" y="3164572"/>
              <a:ext cx="1345738" cy="288032"/>
            </a:xfrm>
            <a:prstGeom prst="rect">
              <a:avLst/>
            </a:prstGeom>
            <a:solidFill>
              <a:schemeClr val="bg1"/>
            </a:solidFill>
          </p:spPr>
          <p:txBody>
            <a:bodyPr vert="horz" wrap="none" lIns="0" tIns="0" rIns="0" bIns="0" rtlCol="0" anchor="t" anchorCtr="0">
              <a:noAutofit/>
            </a:bodyPr>
            <a:lstStyle/>
            <a:p>
              <a:pPr algn="ctr">
                <a:lnSpc>
                  <a:spcPct val="90000"/>
                </a:lnSpc>
                <a:spcAft>
                  <a:spcPts val="600"/>
                </a:spcAft>
              </a:pPr>
              <a:r>
                <a:rPr lang="de-DE" sz="1799" dirty="0"/>
                <a:t>Arbeitnehmer</a:t>
              </a:r>
            </a:p>
          </p:txBody>
        </p:sp>
        <p:pic>
          <p:nvPicPr>
            <p:cNvPr id="34" name="Grafik 33" descr="Ein Bild, das Zeichnung, Licht enthält.&#10;&#10;Automatisch generierte Beschreibung">
              <a:extLst>
                <a:ext uri="{FF2B5EF4-FFF2-40B4-BE49-F238E27FC236}">
                  <a16:creationId xmlns:a16="http://schemas.microsoft.com/office/drawing/2014/main" id="{82D1E9D5-48FA-4958-AA90-9C638A0A8CE6}"/>
                </a:ext>
              </a:extLst>
            </p:cNvPr>
            <p:cNvPicPr>
              <a:picLocks noChangeAspect="1"/>
            </p:cNvPicPr>
            <p:nvPr/>
          </p:nvPicPr>
          <p:blipFill>
            <a:blip r:embed="rId4"/>
            <a:stretch>
              <a:fillRect/>
            </a:stretch>
          </p:blipFill>
          <p:spPr>
            <a:xfrm>
              <a:off x="7271033" y="2171602"/>
              <a:ext cx="864946" cy="957207"/>
            </a:xfrm>
            <a:prstGeom prst="rect">
              <a:avLst/>
            </a:prstGeom>
          </p:spPr>
        </p:pic>
      </p:grpSp>
    </p:spTree>
    <p:extLst>
      <p:ext uri="{BB962C8B-B14F-4D97-AF65-F5344CB8AC3E}">
        <p14:creationId xmlns:p14="http://schemas.microsoft.com/office/powerpoint/2010/main" val="687942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par>
                                <p:cTn id="20" presetID="10" presetClass="entr" presetSubtype="0"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par>
                                <p:cTn id="23" presetID="22" presetClass="entr" presetSubtype="8"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kt 9" hidden="1">
            <a:extLst>
              <a:ext uri="{FF2B5EF4-FFF2-40B4-BE49-F238E27FC236}">
                <a16:creationId xmlns:a16="http://schemas.microsoft.com/office/drawing/2014/main" id="{3A10ED15-17D1-44B8-BC68-00DE756B2ED6}"/>
              </a:ext>
            </a:extLst>
          </p:cNvPr>
          <p:cNvGraphicFramePr>
            <a:graphicFrameLocks noChangeAspect="1"/>
          </p:cNvGraphicFramePr>
          <p:nvPr>
            <p:custDataLst>
              <p:tags r:id="rId1"/>
            </p:custDataLst>
          </p:nvPr>
        </p:nvGraphicFramePr>
        <p:xfrm>
          <a:off x="1587" y="2579"/>
          <a:ext cx="1587" cy="1587"/>
        </p:xfrm>
        <a:graphic>
          <a:graphicData uri="http://schemas.openxmlformats.org/presentationml/2006/ole">
            <mc:AlternateContent xmlns:mc="http://schemas.openxmlformats.org/markup-compatibility/2006">
              <mc:Choice xmlns:v="urn:schemas-microsoft-com:vml" Requires="v">
                <p:oleObj name="think-cell Folie" r:id="rId9" imgW="270" imgH="270" progId="TCLayout.ActiveDocument.1">
                  <p:embed/>
                </p:oleObj>
              </mc:Choice>
              <mc:Fallback>
                <p:oleObj name="think-cell Folie" r:id="rId9" imgW="270" imgH="270" progId="TCLayout.ActiveDocument.1">
                  <p:embed/>
                  <p:pic>
                    <p:nvPicPr>
                      <p:cNvPr id="10" name="Objekt 9" hidden="1">
                        <a:extLst>
                          <a:ext uri="{FF2B5EF4-FFF2-40B4-BE49-F238E27FC236}">
                            <a16:creationId xmlns:a16="http://schemas.microsoft.com/office/drawing/2014/main" id="{3A10ED15-17D1-44B8-BC68-00DE756B2ED6}"/>
                          </a:ext>
                        </a:extLst>
                      </p:cNvPr>
                      <p:cNvPicPr/>
                      <p:nvPr/>
                    </p:nvPicPr>
                    <p:blipFill>
                      <a:blip r:embed="rId10"/>
                      <a:stretch>
                        <a:fillRect/>
                      </a:stretch>
                    </p:blipFill>
                    <p:spPr>
                      <a:xfrm>
                        <a:off x="1587" y="2579"/>
                        <a:ext cx="1587" cy="1587"/>
                      </a:xfrm>
                      <a:prstGeom prst="rect">
                        <a:avLst/>
                      </a:prstGeom>
                    </p:spPr>
                  </p:pic>
                </p:oleObj>
              </mc:Fallback>
            </mc:AlternateContent>
          </a:graphicData>
        </a:graphic>
      </p:graphicFrame>
      <p:sp>
        <p:nvSpPr>
          <p:cNvPr id="3" name="Titel 2"/>
          <p:cNvSpPr>
            <a:spLocks noGrp="1"/>
          </p:cNvSpPr>
          <p:nvPr>
            <p:ph type="title"/>
          </p:nvPr>
        </p:nvSpPr>
        <p:spPr bwMode="gray"/>
        <p:txBody>
          <a:bodyPr/>
          <a:lstStyle/>
          <a:p>
            <a:r>
              <a:rPr lang="de-DE"/>
              <a:t>Fakten zur Direktversicherung</a:t>
            </a:r>
          </a:p>
        </p:txBody>
      </p:sp>
      <p:sp>
        <p:nvSpPr>
          <p:cNvPr id="9" name="Textplatzhalter 8">
            <a:extLst>
              <a:ext uri="{FF2B5EF4-FFF2-40B4-BE49-F238E27FC236}">
                <a16:creationId xmlns:a16="http://schemas.microsoft.com/office/drawing/2014/main" id="{6A07CB01-9FEF-47AE-B3CC-2F2429137BBB}"/>
              </a:ext>
            </a:extLst>
          </p:cNvPr>
          <p:cNvSpPr>
            <a:spLocks noGrp="1"/>
          </p:cNvSpPr>
          <p:nvPr>
            <p:ph type="body" sz="quarter" idx="14"/>
          </p:nvPr>
        </p:nvSpPr>
        <p:spPr bwMode="gray"/>
        <p:txBody>
          <a:bodyPr/>
          <a:lstStyle/>
          <a:p>
            <a:r>
              <a:rPr lang="de-DE"/>
              <a:t>Rahmenbedingungen der Direktversicherung</a:t>
            </a:r>
          </a:p>
        </p:txBody>
      </p:sp>
      <p:sp>
        <p:nvSpPr>
          <p:cNvPr id="12" name="Textplatzhalter 11">
            <a:extLst>
              <a:ext uri="{FF2B5EF4-FFF2-40B4-BE49-F238E27FC236}">
                <a16:creationId xmlns:a16="http://schemas.microsoft.com/office/drawing/2014/main" id="{C1F6BACA-83A5-46BD-8ED1-77CC1F512E77}"/>
              </a:ext>
            </a:extLst>
          </p:cNvPr>
          <p:cNvSpPr>
            <a:spLocks noGrp="1"/>
          </p:cNvSpPr>
          <p:nvPr>
            <p:ph type="body" sz="quarter" idx="13"/>
          </p:nvPr>
        </p:nvSpPr>
        <p:spPr bwMode="gray"/>
        <p:txBody>
          <a:bodyPr/>
          <a:lstStyle/>
          <a:p>
            <a:r>
              <a:rPr lang="de-DE"/>
              <a:t>* Beitragsbemessungsgrenze der allgemeinen Rentenversicherung (West)</a:t>
            </a:r>
          </a:p>
        </p:txBody>
      </p:sp>
      <p:sp>
        <p:nvSpPr>
          <p:cNvPr id="27" name="Rechteck 26">
            <a:extLst>
              <a:ext uri="{FF2B5EF4-FFF2-40B4-BE49-F238E27FC236}">
                <a16:creationId xmlns:a16="http://schemas.microsoft.com/office/drawing/2014/main" id="{47569655-10A0-4F24-92B5-BC2730AF672F}"/>
              </a:ext>
            </a:extLst>
          </p:cNvPr>
          <p:cNvSpPr/>
          <p:nvPr>
            <p:custDataLst>
              <p:tags r:id="rId2"/>
            </p:custDataLst>
          </p:nvPr>
        </p:nvSpPr>
        <p:spPr bwMode="gray">
          <a:xfrm>
            <a:off x="337963" y="1414050"/>
            <a:ext cx="792624" cy="792624"/>
          </a:xfrm>
          <a:prstGeom prst="rect">
            <a:avLst/>
          </a:prstGeom>
          <a:solidFill>
            <a:schemeClr val="tx2"/>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799">
              <a:solidFill>
                <a:schemeClr val="bg1"/>
              </a:solidFill>
            </a:endParaRPr>
          </a:p>
        </p:txBody>
      </p:sp>
      <p:sp>
        <p:nvSpPr>
          <p:cNvPr id="28" name="Textplatzhalter 40">
            <a:extLst>
              <a:ext uri="{FF2B5EF4-FFF2-40B4-BE49-F238E27FC236}">
                <a16:creationId xmlns:a16="http://schemas.microsoft.com/office/drawing/2014/main" id="{6C9A18A7-7B7B-4192-BE8B-67CB8120B01A}"/>
              </a:ext>
            </a:extLst>
          </p:cNvPr>
          <p:cNvSpPr txBox="1">
            <a:spLocks/>
          </p:cNvSpPr>
          <p:nvPr>
            <p:custDataLst>
              <p:tags r:id="rId3"/>
            </p:custDataLst>
          </p:nvPr>
        </p:nvSpPr>
        <p:spPr bwMode="gray">
          <a:xfrm>
            <a:off x="266660" y="2313929"/>
            <a:ext cx="5718504" cy="2374763"/>
          </a:xfrm>
          <a:prstGeom prst="rect">
            <a:avLst/>
          </a:prstGeom>
        </p:spPr>
        <p:txBody>
          <a:bodyPr vert="horz" lIns="0" tIns="0" rIns="0" bIns="0" rtlCol="0">
            <a:noAutofit/>
          </a:bodyPr>
          <a:lstStyle>
            <a:lvl1pPr marL="0" indent="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1pPr>
            <a:lvl2pPr marL="216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2pPr>
            <a:lvl3pPr marL="432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3pPr>
            <a:lvl4pPr marL="648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4pPr>
            <a:lvl5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5pPr>
            <a:lvl6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6pPr>
            <a:lvl7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7pPr>
            <a:lvl8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8pPr>
            <a:lvl9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9pPr>
          </a:lstStyle>
          <a:p>
            <a:pPr lvl="1" defTabSz="681998">
              <a:lnSpc>
                <a:spcPct val="100000"/>
              </a:lnSpc>
            </a:pPr>
            <a:r>
              <a:rPr lang="de-DE" sz="1400" spc="34" dirty="0">
                <a:solidFill>
                  <a:srgbClr val="515349"/>
                </a:solidFill>
              </a:rPr>
              <a:t>Hohe staatliche Förderung durch Sparen aus dem Bruttolohn in der Ansparphase</a:t>
            </a:r>
          </a:p>
          <a:p>
            <a:pPr marL="537624" lvl="2" indent="-285750" defTabSz="681998">
              <a:lnSpc>
                <a:spcPct val="100000"/>
              </a:lnSpc>
              <a:spcBef>
                <a:spcPts val="200"/>
              </a:spcBef>
            </a:pPr>
            <a:r>
              <a:rPr lang="de-DE" sz="1400" spc="34" dirty="0">
                <a:solidFill>
                  <a:srgbClr val="515349"/>
                </a:solidFill>
              </a:rPr>
              <a:t>Steuervorteile bis 8 % der BBG* (2025: 644 € pro Monat) für Beiträge aus dem ersten Dienstverhältnis</a:t>
            </a:r>
          </a:p>
          <a:p>
            <a:pPr marL="537624" lvl="2" indent="-285750" defTabSz="681998">
              <a:lnSpc>
                <a:spcPct val="100000"/>
              </a:lnSpc>
              <a:spcBef>
                <a:spcPts val="200"/>
              </a:spcBef>
            </a:pPr>
            <a:r>
              <a:rPr lang="de-DE" sz="1400" spc="34" dirty="0">
                <a:solidFill>
                  <a:srgbClr val="515349"/>
                </a:solidFill>
              </a:rPr>
              <a:t>Sozialversicherungsersparnis bis 4 % der BBG (2025: 322 € pro Monat)</a:t>
            </a:r>
          </a:p>
          <a:p>
            <a:pPr lvl="1" defTabSz="681998">
              <a:lnSpc>
                <a:spcPct val="100000"/>
              </a:lnSpc>
            </a:pPr>
            <a:r>
              <a:rPr lang="de-DE" sz="1400" spc="34" dirty="0">
                <a:solidFill>
                  <a:srgbClr val="515349"/>
                </a:solidFill>
              </a:rPr>
              <a:t>Leistung ist voll beitragspflichtig in der</a:t>
            </a:r>
          </a:p>
          <a:p>
            <a:pPr marL="467874" lvl="2" defTabSz="681998">
              <a:lnSpc>
                <a:spcPct val="100000"/>
              </a:lnSpc>
              <a:spcBef>
                <a:spcPts val="200"/>
              </a:spcBef>
            </a:pPr>
            <a:r>
              <a:rPr lang="de-DE" sz="1400" spc="34" dirty="0">
                <a:solidFill>
                  <a:srgbClr val="515349"/>
                </a:solidFill>
              </a:rPr>
              <a:t>gesetzlichen Krankenversicherung: Freibetrag von 1/20 der monatlichen Bezugsgröße</a:t>
            </a:r>
          </a:p>
          <a:p>
            <a:pPr marL="467874" lvl="2" defTabSz="681998">
              <a:lnSpc>
                <a:spcPct val="100000"/>
              </a:lnSpc>
              <a:spcBef>
                <a:spcPts val="200"/>
              </a:spcBef>
            </a:pPr>
            <a:r>
              <a:rPr lang="de-DE" sz="1400" spc="34" dirty="0">
                <a:solidFill>
                  <a:srgbClr val="515349"/>
                </a:solidFill>
              </a:rPr>
              <a:t>gesetzlichen Pflegeversicherung: Freigrenze von 1/20 der monatlichen Bezugsgröße</a:t>
            </a:r>
          </a:p>
          <a:p>
            <a:pPr marL="251874" lvl="1" defTabSz="681998">
              <a:lnSpc>
                <a:spcPct val="100000"/>
              </a:lnSpc>
              <a:spcBef>
                <a:spcPts val="200"/>
              </a:spcBef>
            </a:pPr>
            <a:r>
              <a:rPr lang="de-DE" sz="1400" u="sng" spc="34" dirty="0">
                <a:solidFill>
                  <a:srgbClr val="515349"/>
                </a:solidFill>
              </a:rPr>
              <a:t>Freibetrag/ Freigrenze in 2025</a:t>
            </a:r>
            <a:r>
              <a:rPr lang="de-DE" sz="1400" spc="34" dirty="0">
                <a:solidFill>
                  <a:srgbClr val="515349"/>
                </a:solidFill>
              </a:rPr>
              <a:t>: Monatsrente = 187,25 € / Kapitalzahlungen = 22.470 €</a:t>
            </a:r>
          </a:p>
          <a:p>
            <a:pPr lvl="1" defTabSz="681998">
              <a:lnSpc>
                <a:spcPct val="100000"/>
              </a:lnSpc>
            </a:pPr>
            <a:r>
              <a:rPr lang="de-DE" sz="1400" spc="34" dirty="0">
                <a:solidFill>
                  <a:srgbClr val="515349"/>
                </a:solidFill>
              </a:rPr>
              <a:t>Leistung als Rente mit Kapitaloption (bis zu 30 % oder </a:t>
            </a:r>
            <a:br>
              <a:rPr lang="de-DE" sz="1400" spc="34" dirty="0">
                <a:solidFill>
                  <a:srgbClr val="515349"/>
                </a:solidFill>
              </a:rPr>
            </a:br>
            <a:r>
              <a:rPr lang="de-DE" sz="1400" spc="34" dirty="0">
                <a:solidFill>
                  <a:srgbClr val="515349"/>
                </a:solidFill>
              </a:rPr>
              <a:t>100 %) ab dem 62. Geburtstag</a:t>
            </a:r>
          </a:p>
        </p:txBody>
      </p:sp>
      <p:pic>
        <p:nvPicPr>
          <p:cNvPr id="39" name="Grafik 38">
            <a:extLst>
              <a:ext uri="{FF2B5EF4-FFF2-40B4-BE49-F238E27FC236}">
                <a16:creationId xmlns:a16="http://schemas.microsoft.com/office/drawing/2014/main" id="{F7795505-B4AF-405C-95A7-09E1F3A370B9}"/>
              </a:ext>
            </a:extLst>
          </p:cNvPr>
          <p:cNvPicPr>
            <a:picLocks noChangeAspect="1"/>
          </p:cNvPicPr>
          <p:nvPr>
            <p:custDataLst>
              <p:tags r:id="rId4"/>
            </p:custDataLst>
          </p:nvPr>
        </p:nvPicPr>
        <p:blipFill>
          <a:blip r:embed="rId11">
            <a:extLst>
              <a:ext uri="{96DAC541-7B7A-43D3-8B79-37D633B846F1}">
                <asvg:svgBlip xmlns:asvg="http://schemas.microsoft.com/office/drawing/2016/SVG/main" r:embed="rId12"/>
              </a:ext>
            </a:extLst>
          </a:blip>
          <a:stretch>
            <a:fillRect/>
          </a:stretch>
        </p:blipFill>
        <p:spPr bwMode="gray">
          <a:xfrm rot="5400000">
            <a:off x="338998" y="1414049"/>
            <a:ext cx="791588" cy="791588"/>
          </a:xfrm>
          <a:prstGeom prst="rect">
            <a:avLst/>
          </a:prstGeom>
        </p:spPr>
      </p:pic>
      <p:sp>
        <p:nvSpPr>
          <p:cNvPr id="40" name="Rechteck 39">
            <a:extLst>
              <a:ext uri="{FF2B5EF4-FFF2-40B4-BE49-F238E27FC236}">
                <a16:creationId xmlns:a16="http://schemas.microsoft.com/office/drawing/2014/main" id="{1379987E-7BBE-4BA5-95D6-7608B0EDEB34}"/>
              </a:ext>
            </a:extLst>
          </p:cNvPr>
          <p:cNvSpPr/>
          <p:nvPr>
            <p:custDataLst>
              <p:tags r:id="rId5"/>
            </p:custDataLst>
          </p:nvPr>
        </p:nvSpPr>
        <p:spPr bwMode="gray">
          <a:xfrm>
            <a:off x="6383190" y="1414050"/>
            <a:ext cx="792624" cy="792624"/>
          </a:xfrm>
          <a:prstGeom prst="rect">
            <a:avLst/>
          </a:prstGeom>
          <a:solidFill>
            <a:schemeClr val="tx1"/>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799">
              <a:solidFill>
                <a:schemeClr val="bg1"/>
              </a:solidFill>
            </a:endParaRPr>
          </a:p>
        </p:txBody>
      </p:sp>
      <p:sp>
        <p:nvSpPr>
          <p:cNvPr id="41" name="Textplatzhalter 40">
            <a:extLst>
              <a:ext uri="{FF2B5EF4-FFF2-40B4-BE49-F238E27FC236}">
                <a16:creationId xmlns:a16="http://schemas.microsoft.com/office/drawing/2014/main" id="{40F34CB7-E84C-4F22-BCF2-C48D47AC2623}"/>
              </a:ext>
            </a:extLst>
          </p:cNvPr>
          <p:cNvSpPr txBox="1">
            <a:spLocks/>
          </p:cNvSpPr>
          <p:nvPr>
            <p:custDataLst>
              <p:tags r:id="rId6"/>
            </p:custDataLst>
          </p:nvPr>
        </p:nvSpPr>
        <p:spPr bwMode="gray">
          <a:xfrm>
            <a:off x="6383190" y="2313929"/>
            <a:ext cx="5470454" cy="2374763"/>
          </a:xfrm>
          <a:prstGeom prst="rect">
            <a:avLst/>
          </a:prstGeom>
        </p:spPr>
        <p:txBody>
          <a:bodyPr vert="horz" lIns="0" tIns="0" rIns="0" bIns="0" rtlCol="0">
            <a:noAutofit/>
          </a:bodyPr>
          <a:lstStyle>
            <a:lvl1pPr marL="0" indent="0" algn="l" defTabSz="682884" rtl="0" eaLnBrk="1" latinLnBrk="0" hangingPunct="1">
              <a:lnSpc>
                <a:spcPct val="90000"/>
              </a:lnSpc>
              <a:spcBef>
                <a:spcPts val="800"/>
              </a:spcBef>
              <a:buFont typeface="Arial"/>
              <a:buNone/>
              <a:defRPr sz="1800" kern="1200" spc="45" baseline="0">
                <a:solidFill>
                  <a:schemeClr val="tx1"/>
                </a:solidFill>
                <a:latin typeface="+mn-lt"/>
                <a:ea typeface="+mn-ea"/>
                <a:cs typeface="Arial"/>
              </a:defRPr>
            </a:lvl1pPr>
            <a:lvl2pPr marL="216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2pPr>
            <a:lvl3pPr marL="432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3pPr>
            <a:lvl4pPr marL="648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4pPr>
            <a:lvl5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5pPr>
            <a:lvl6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6pPr>
            <a:lvl7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7pPr>
            <a:lvl8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8pPr>
            <a:lvl9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9pPr>
          </a:lstStyle>
          <a:p>
            <a:pPr marL="285607" lvl="1" indent="-285607" defTabSz="681998">
              <a:lnSpc>
                <a:spcPct val="100000"/>
              </a:lnSpc>
              <a:buClr>
                <a:schemeClr val="tx1"/>
              </a:buClr>
              <a:buSzPct val="110000"/>
            </a:pPr>
            <a:r>
              <a:rPr lang="de-DE" sz="1400" spc="34" dirty="0">
                <a:solidFill>
                  <a:srgbClr val="515349"/>
                </a:solidFill>
              </a:rPr>
              <a:t>Leistung ist voll steuerpflichtig:</a:t>
            </a:r>
          </a:p>
          <a:p>
            <a:pPr lvl="1" defTabSz="681998">
              <a:lnSpc>
                <a:spcPct val="100000"/>
              </a:lnSpc>
              <a:buClr>
                <a:schemeClr val="tx1"/>
              </a:buClr>
              <a:buSzPct val="110000"/>
              <a:buFont typeface="Symbol" panose="05050102010706020507" pitchFamily="18" charset="2"/>
              <a:buChar char="-"/>
            </a:pPr>
            <a:r>
              <a:rPr lang="de-DE" sz="1400" spc="34" dirty="0">
                <a:solidFill>
                  <a:srgbClr val="515349"/>
                </a:solidFill>
              </a:rPr>
              <a:t>mit persönlichem Steuersatz (in der Rente zumeist deutlich geringer als in der Ansparphase)</a:t>
            </a:r>
          </a:p>
          <a:p>
            <a:pPr lvl="1" defTabSz="681998">
              <a:lnSpc>
                <a:spcPct val="100000"/>
              </a:lnSpc>
              <a:buClr>
                <a:schemeClr val="tx1"/>
              </a:buClr>
              <a:buSzPct val="110000"/>
            </a:pPr>
            <a:r>
              <a:rPr lang="de-DE" sz="1400" dirty="0">
                <a:solidFill>
                  <a:srgbClr val="515349"/>
                </a:solidFill>
              </a:rPr>
              <a:t>Entgeltumwandlung kann die Leistungen aus </a:t>
            </a:r>
            <a:r>
              <a:rPr lang="de-DE" sz="1400" dirty="0"/>
              <a:t>den gesetzlichen Sicherungssystemen reduzieren </a:t>
            </a:r>
            <a:endParaRPr lang="de-DE" sz="1400" spc="34" dirty="0">
              <a:solidFill>
                <a:srgbClr val="515349"/>
              </a:solidFill>
            </a:endParaRPr>
          </a:p>
        </p:txBody>
      </p:sp>
      <p:pic>
        <p:nvPicPr>
          <p:cNvPr id="42" name="Grafik 41">
            <a:extLst>
              <a:ext uri="{FF2B5EF4-FFF2-40B4-BE49-F238E27FC236}">
                <a16:creationId xmlns:a16="http://schemas.microsoft.com/office/drawing/2014/main" id="{6C3E686B-D55C-49F4-9EFD-BFF9ABAF936B}"/>
              </a:ext>
            </a:extLst>
          </p:cNvPr>
          <p:cNvPicPr>
            <a:picLocks noChangeAspect="1"/>
          </p:cNvPicPr>
          <p:nvPr>
            <p:custDataLst>
              <p:tags r:id="rId7"/>
            </p:custDataLst>
          </p:nvPr>
        </p:nvPicPr>
        <p:blipFill>
          <a:blip r:embed="rId11">
            <a:extLst>
              <a:ext uri="{96DAC541-7B7A-43D3-8B79-37D633B846F1}">
                <asvg:svgBlip xmlns:asvg="http://schemas.microsoft.com/office/drawing/2016/SVG/main" r:embed="rId12"/>
              </a:ext>
            </a:extLst>
          </a:blip>
          <a:stretch>
            <a:fillRect/>
          </a:stretch>
        </p:blipFill>
        <p:spPr bwMode="gray">
          <a:xfrm rot="16200000" flipV="1">
            <a:off x="6384226" y="1414049"/>
            <a:ext cx="791588" cy="791588"/>
          </a:xfrm>
          <a:prstGeom prst="rect">
            <a:avLst/>
          </a:prstGeom>
        </p:spPr>
      </p:pic>
      <p:sp>
        <p:nvSpPr>
          <p:cNvPr id="6" name="Foliennummernplatzhalter 5">
            <a:extLst>
              <a:ext uri="{FF2B5EF4-FFF2-40B4-BE49-F238E27FC236}">
                <a16:creationId xmlns:a16="http://schemas.microsoft.com/office/drawing/2014/main" id="{5AC14937-1CE7-4529-A040-219382F804CB}"/>
              </a:ext>
            </a:extLst>
          </p:cNvPr>
          <p:cNvSpPr>
            <a:spLocks noGrp="1"/>
          </p:cNvSpPr>
          <p:nvPr>
            <p:ph type="sldNum" sz="quarter" idx="11"/>
          </p:nvPr>
        </p:nvSpPr>
        <p:spPr bwMode="gray"/>
        <p:txBody>
          <a:bodyPr/>
          <a:lstStyle/>
          <a:p>
            <a:fld id="{F54F1103-55D5-406B-994D-438AB4391C46}" type="slidenum">
              <a:rPr lang="de-DE" smtClean="0"/>
              <a:pPr/>
              <a:t>11</a:t>
            </a:fld>
            <a:endParaRPr lang="de-DE"/>
          </a:p>
        </p:txBody>
      </p:sp>
    </p:spTree>
    <p:extLst>
      <p:ext uri="{BB962C8B-B14F-4D97-AF65-F5344CB8AC3E}">
        <p14:creationId xmlns:p14="http://schemas.microsoft.com/office/powerpoint/2010/main" val="1947061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8">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8">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1">
                                            <p:txEl>
                                              <p:pRg st="0" end="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1">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574854FB-2ADD-46B6-A093-8BC87D398A82}"/>
              </a:ext>
            </a:extLst>
          </p:cNvPr>
          <p:cNvSpPr>
            <a:spLocks noGrp="1"/>
          </p:cNvSpPr>
          <p:nvPr>
            <p:ph type="sldNum" sz="quarter" idx="11"/>
          </p:nvPr>
        </p:nvSpPr>
        <p:spPr/>
        <p:txBody>
          <a:bodyPr/>
          <a:lstStyle/>
          <a:p>
            <a:fld id="{F54F1103-55D5-406B-994D-438AB4391C46}" type="slidenum">
              <a:rPr lang="de-DE" smtClean="0"/>
              <a:pPr/>
              <a:t>12</a:t>
            </a:fld>
            <a:endParaRPr lang="de-DE"/>
          </a:p>
        </p:txBody>
      </p:sp>
      <p:sp>
        <p:nvSpPr>
          <p:cNvPr id="3" name="Titel 2">
            <a:extLst>
              <a:ext uri="{FF2B5EF4-FFF2-40B4-BE49-F238E27FC236}">
                <a16:creationId xmlns:a16="http://schemas.microsoft.com/office/drawing/2014/main" id="{0D48AFE0-FBA2-41F1-97F0-C62825C41128}"/>
              </a:ext>
            </a:extLst>
          </p:cNvPr>
          <p:cNvSpPr>
            <a:spLocks noGrp="1"/>
          </p:cNvSpPr>
          <p:nvPr>
            <p:ph type="title"/>
          </p:nvPr>
        </p:nvSpPr>
        <p:spPr/>
        <p:txBody>
          <a:bodyPr/>
          <a:lstStyle/>
          <a:p>
            <a:r>
              <a:rPr lang="de-DE"/>
              <a:t>Fakten zur Direktversicherung</a:t>
            </a:r>
          </a:p>
        </p:txBody>
      </p:sp>
      <p:sp>
        <p:nvSpPr>
          <p:cNvPr id="4" name="Textplatzhalter 3">
            <a:extLst>
              <a:ext uri="{FF2B5EF4-FFF2-40B4-BE49-F238E27FC236}">
                <a16:creationId xmlns:a16="http://schemas.microsoft.com/office/drawing/2014/main" id="{EEC1BB96-1005-4B92-8945-C08269D0D7F8}"/>
              </a:ext>
            </a:extLst>
          </p:cNvPr>
          <p:cNvSpPr>
            <a:spLocks noGrp="1"/>
          </p:cNvSpPr>
          <p:nvPr>
            <p:ph type="body" sz="quarter" idx="14"/>
          </p:nvPr>
        </p:nvSpPr>
        <p:spPr>
          <a:xfrm>
            <a:off x="335360" y="190327"/>
            <a:ext cx="8059802" cy="215888"/>
          </a:xfrm>
        </p:spPr>
        <p:txBody>
          <a:bodyPr/>
          <a:lstStyle/>
          <a:p>
            <a:r>
              <a:rPr lang="de-DE"/>
              <a:t>Rahmenbedingungen der Direktversicherung</a:t>
            </a:r>
          </a:p>
        </p:txBody>
      </p:sp>
      <p:sp>
        <p:nvSpPr>
          <p:cNvPr id="7" name="Textfeld 6">
            <a:extLst>
              <a:ext uri="{FF2B5EF4-FFF2-40B4-BE49-F238E27FC236}">
                <a16:creationId xmlns:a16="http://schemas.microsoft.com/office/drawing/2014/main" id="{9362C704-BA5A-41BB-8E88-C5D0F574AFCB}"/>
              </a:ext>
            </a:extLst>
          </p:cNvPr>
          <p:cNvSpPr txBox="1"/>
          <p:nvPr/>
        </p:nvSpPr>
        <p:spPr>
          <a:xfrm>
            <a:off x="334435" y="1269911"/>
            <a:ext cx="8755949" cy="341355"/>
          </a:xfrm>
          <a:prstGeom prst="rect">
            <a:avLst/>
          </a:prstGeom>
          <a:noFill/>
        </p:spPr>
        <p:txBody>
          <a:bodyPr wrap="square" rtlCol="0">
            <a:spAutoFit/>
          </a:bodyPr>
          <a:lstStyle/>
          <a:p>
            <a:pPr defTabSz="682339">
              <a:lnSpc>
                <a:spcPct val="90000"/>
              </a:lnSpc>
              <a:spcBef>
                <a:spcPts val="800"/>
              </a:spcBef>
              <a:buClr>
                <a:srgbClr val="838271"/>
              </a:buClr>
            </a:pPr>
            <a:r>
              <a:rPr lang="de-DE" sz="1798" b="1" spc="34">
                <a:solidFill>
                  <a:srgbClr val="515349"/>
                </a:solidFill>
                <a:latin typeface="Arial"/>
                <a:cs typeface="Arial"/>
              </a:rPr>
              <a:t>Betriebliche Altersversorgung mit einer Direktversicherung:</a:t>
            </a:r>
          </a:p>
        </p:txBody>
      </p:sp>
      <p:sp>
        <p:nvSpPr>
          <p:cNvPr id="18" name="Textfeld 17">
            <a:extLst>
              <a:ext uri="{FF2B5EF4-FFF2-40B4-BE49-F238E27FC236}">
                <a16:creationId xmlns:a16="http://schemas.microsoft.com/office/drawing/2014/main" id="{2859B21A-D942-4971-8424-13DE3B41FB0A}"/>
              </a:ext>
            </a:extLst>
          </p:cNvPr>
          <p:cNvSpPr txBox="1"/>
          <p:nvPr/>
        </p:nvSpPr>
        <p:spPr>
          <a:xfrm>
            <a:off x="334435" y="1689949"/>
            <a:ext cx="11521102" cy="3898140"/>
          </a:xfrm>
          <a:prstGeom prst="rect">
            <a:avLst/>
          </a:prstGeom>
          <a:noFill/>
        </p:spPr>
        <p:txBody>
          <a:bodyPr wrap="square" rtlCol="0">
            <a:spAutoFit/>
          </a:bodyPr>
          <a:lstStyle>
            <a:lvl1pPr>
              <a:buFont typeface="Wingdings" panose="05000000000000000000" pitchFamily="2" charset="2"/>
              <a:buChar char="§"/>
            </a:lvl1pPr>
            <a:lvl2pPr>
              <a:buFont typeface="Wingdings" panose="05000000000000000000" pitchFamily="2" charset="2"/>
              <a:buChar char="§"/>
            </a:lvl2pPr>
            <a:lvl3pPr>
              <a:buFont typeface="Wingdings" panose="05000000000000000000" pitchFamily="2" charset="2"/>
              <a:buChar char="§"/>
            </a:lvl3pPr>
            <a:lvl4pPr>
              <a:buFont typeface="Wingdings" panose="05000000000000000000" pitchFamily="2" charset="2"/>
              <a:buChar char="§"/>
            </a:lvl4pPr>
            <a:lvl5pPr>
              <a:buFont typeface="Wingdings" panose="05000000000000000000" pitchFamily="2" charset="2"/>
              <a:buChar char="§"/>
            </a:lvl5pPr>
            <a:lvl6pPr>
              <a:buFont typeface="Wingdings" panose="05000000000000000000" pitchFamily="2" charset="2"/>
              <a:buChar char="§"/>
            </a:lvl6pPr>
            <a:lvl7pPr>
              <a:buFont typeface="Wingdings" panose="05000000000000000000" pitchFamily="2" charset="2"/>
              <a:buChar char="§"/>
            </a:lvl7pPr>
            <a:lvl8pPr>
              <a:buFont typeface="Wingdings" panose="05000000000000000000" pitchFamily="2" charset="2"/>
              <a:buChar char="§"/>
            </a:lvl8pPr>
            <a:lvl9pPr>
              <a:buFont typeface="Wingdings" panose="05000000000000000000" pitchFamily="2" charset="2"/>
              <a:buChar char="§"/>
            </a:lvl9pPr>
          </a:lstStyle>
          <a:p>
            <a:pPr marL="285750" lvl="1" indent="-285750" defTabSz="682339">
              <a:lnSpc>
                <a:spcPct val="125000"/>
              </a:lnSpc>
            </a:pPr>
            <a:r>
              <a:rPr lang="de-DE" sz="1799" spc="34" dirty="0">
                <a:solidFill>
                  <a:srgbClr val="515349"/>
                </a:solidFill>
                <a:cs typeface="Arial"/>
              </a:rPr>
              <a:t>nicht anrechenbar bei Bürgergeld</a:t>
            </a:r>
          </a:p>
          <a:p>
            <a:pPr marL="285750" lvl="1" indent="-285750" defTabSz="682339">
              <a:lnSpc>
                <a:spcPct val="125000"/>
              </a:lnSpc>
            </a:pPr>
            <a:r>
              <a:rPr lang="de-DE" sz="1798" spc="34" dirty="0">
                <a:solidFill>
                  <a:srgbClr val="515349"/>
                </a:solidFill>
                <a:cs typeface="Arial"/>
              </a:rPr>
              <a:t>Hinterbliebenenberechtigt:</a:t>
            </a:r>
          </a:p>
          <a:p>
            <a:pPr marL="968292" lvl="2" indent="-285750" defTabSz="682339">
              <a:lnSpc>
                <a:spcPct val="150000"/>
              </a:lnSpc>
            </a:pPr>
            <a:r>
              <a:rPr lang="de-DE" sz="1798" spc="34" dirty="0">
                <a:solidFill>
                  <a:srgbClr val="515349"/>
                </a:solidFill>
                <a:cs typeface="Arial"/>
              </a:rPr>
              <a:t>Ehepartner</a:t>
            </a:r>
          </a:p>
          <a:p>
            <a:pPr marL="968292" lvl="2" indent="-285750" defTabSz="682339">
              <a:lnSpc>
                <a:spcPct val="150000"/>
              </a:lnSpc>
            </a:pPr>
            <a:r>
              <a:rPr lang="de-DE" sz="1798" spc="34" dirty="0">
                <a:solidFill>
                  <a:srgbClr val="515349"/>
                </a:solidFill>
                <a:cs typeface="Arial"/>
              </a:rPr>
              <a:t>Lebenspartner</a:t>
            </a:r>
          </a:p>
          <a:p>
            <a:pPr marL="968292" lvl="2" indent="-285750" defTabSz="682339">
              <a:lnSpc>
                <a:spcPct val="150000"/>
              </a:lnSpc>
            </a:pPr>
            <a:r>
              <a:rPr lang="de-DE" sz="1799" spc="34" dirty="0">
                <a:solidFill>
                  <a:srgbClr val="515349"/>
                </a:solidFill>
                <a:cs typeface="Arial"/>
              </a:rPr>
              <a:t>Lebensgefährte (Vorteil gegenüber der gesetzlichen Rente)</a:t>
            </a:r>
          </a:p>
          <a:p>
            <a:pPr marL="968292" lvl="2" indent="-285750" defTabSz="682339">
              <a:lnSpc>
                <a:spcPct val="150000"/>
              </a:lnSpc>
            </a:pPr>
            <a:r>
              <a:rPr lang="de-DE" sz="1798" spc="34" dirty="0">
                <a:solidFill>
                  <a:srgbClr val="515349"/>
                </a:solidFill>
                <a:cs typeface="Arial"/>
              </a:rPr>
              <a:t>kindergeldberechtigte Kinder</a:t>
            </a:r>
          </a:p>
          <a:p>
            <a:pPr marL="968292" lvl="2" indent="-285750" defTabSz="682339">
              <a:lnSpc>
                <a:spcPct val="150000"/>
              </a:lnSpc>
            </a:pPr>
            <a:r>
              <a:rPr lang="de-DE" sz="1798" spc="34" dirty="0">
                <a:solidFill>
                  <a:srgbClr val="515349"/>
                </a:solidFill>
                <a:cs typeface="Arial"/>
              </a:rPr>
              <a:t>ehemalige Ehepartner</a:t>
            </a:r>
          </a:p>
          <a:p>
            <a:pPr marL="285750" lvl="1" indent="-285750" defTabSz="682339">
              <a:lnSpc>
                <a:spcPct val="125000"/>
              </a:lnSpc>
            </a:pPr>
            <a:r>
              <a:rPr lang="de-DE" sz="1799" spc="34" dirty="0">
                <a:solidFill>
                  <a:srgbClr val="515349"/>
                </a:solidFill>
                <a:cs typeface="Arial"/>
              </a:rPr>
              <a:t>einfache Mitnahme des Versorgungsanspruchs bei Ausscheiden aus dem Unternehmen</a:t>
            </a:r>
          </a:p>
          <a:p>
            <a:pPr marL="285750" lvl="1" indent="-285750" defTabSz="682339">
              <a:lnSpc>
                <a:spcPct val="125000"/>
              </a:lnSpc>
            </a:pPr>
            <a:r>
              <a:rPr lang="de-DE" sz="1799" spc="34" dirty="0">
                <a:solidFill>
                  <a:srgbClr val="515349"/>
                </a:solidFill>
                <a:cs typeface="Arial"/>
              </a:rPr>
              <a:t>Möglichkeiten zur Beitragsanpassung</a:t>
            </a:r>
          </a:p>
          <a:p>
            <a:pPr marL="285750" lvl="1" indent="-285750" defTabSz="682339">
              <a:lnSpc>
                <a:spcPct val="125000"/>
              </a:lnSpc>
            </a:pPr>
            <a:r>
              <a:rPr lang="de-DE" sz="1799" spc="34" dirty="0">
                <a:solidFill>
                  <a:srgbClr val="515349"/>
                </a:solidFill>
                <a:cs typeface="Arial"/>
              </a:rPr>
              <a:t>Beitragsfreistellung jederzeit möglich </a:t>
            </a:r>
          </a:p>
        </p:txBody>
      </p:sp>
      <p:sp>
        <p:nvSpPr>
          <p:cNvPr id="8" name="Textplatzhalter 7">
            <a:extLst>
              <a:ext uri="{FF2B5EF4-FFF2-40B4-BE49-F238E27FC236}">
                <a16:creationId xmlns:a16="http://schemas.microsoft.com/office/drawing/2014/main" id="{E9CDF0B0-8E7B-4CBA-88E4-804ACD992FA4}"/>
              </a:ext>
            </a:extLst>
          </p:cNvPr>
          <p:cNvSpPr>
            <a:spLocks noGrp="1"/>
          </p:cNvSpPr>
          <p:nvPr>
            <p:ph type="body" sz="quarter" idx="13"/>
          </p:nvPr>
        </p:nvSpPr>
        <p:spPr/>
        <p:txBody>
          <a:bodyPr/>
          <a:lstStyle/>
          <a:p>
            <a:endParaRPr lang="de-DE"/>
          </a:p>
        </p:txBody>
      </p:sp>
    </p:spTree>
    <p:extLst>
      <p:ext uri="{BB962C8B-B14F-4D97-AF65-F5344CB8AC3E}">
        <p14:creationId xmlns:p14="http://schemas.microsoft.com/office/powerpoint/2010/main" val="1957136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8">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8">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5DD96786-AFF4-4F3E-861A-B02596A500C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689420"/>
            <a:ext cx="12192000" cy="6168580"/>
          </a:xfrm>
          <a:prstGeom prst="rect">
            <a:avLst/>
          </a:prstGeom>
        </p:spPr>
      </p:pic>
      <p:sp>
        <p:nvSpPr>
          <p:cNvPr id="4" name="Titel 1">
            <a:extLst>
              <a:ext uri="{FF2B5EF4-FFF2-40B4-BE49-F238E27FC236}">
                <a16:creationId xmlns:a16="http://schemas.microsoft.com/office/drawing/2014/main" id="{CA72AE34-6DB8-4A4B-AE44-E033B277F7DF}"/>
              </a:ext>
            </a:extLst>
          </p:cNvPr>
          <p:cNvSpPr txBox="1">
            <a:spLocks/>
          </p:cNvSpPr>
          <p:nvPr/>
        </p:nvSpPr>
        <p:spPr bwMode="gray">
          <a:xfrm>
            <a:off x="386854" y="1408805"/>
            <a:ext cx="4589419" cy="4608000"/>
          </a:xfrm>
          <a:prstGeom prst="rect">
            <a:avLst/>
          </a:prstGeom>
          <a:solidFill>
            <a:srgbClr val="FFFFFF">
              <a:alpha val="80000"/>
            </a:srgbClr>
          </a:solidFill>
        </p:spPr>
        <p:txBody>
          <a:bodyPr vert="horz" lIns="0" tIns="0" rIns="0" bIns="0" rtlCol="0" anchor="ctr">
            <a:noAutofit/>
          </a:bodyPr>
          <a:lstStyle>
            <a:lvl1pPr algn="l" defTabSz="682884" rtl="0" eaLnBrk="1" latinLnBrk="0" hangingPunct="1">
              <a:lnSpc>
                <a:spcPct val="90000"/>
              </a:lnSpc>
              <a:spcBef>
                <a:spcPct val="0"/>
              </a:spcBef>
              <a:buNone/>
              <a:defRPr sz="2400" b="0" kern="1200" spc="0" baseline="0">
                <a:solidFill>
                  <a:schemeClr val="tx2"/>
                </a:solidFill>
                <a:latin typeface="Arial"/>
                <a:ea typeface="+mj-ea"/>
                <a:cs typeface="Arial"/>
              </a:defRPr>
            </a:lvl1pPr>
          </a:lstStyle>
          <a:p>
            <a:pPr marL="358775"/>
            <a:r>
              <a:rPr lang="de-DE" sz="3600" dirty="0"/>
              <a:t>Funktionsweise </a:t>
            </a:r>
          </a:p>
          <a:p>
            <a:pPr marL="358775"/>
            <a:r>
              <a:rPr lang="de-DE" sz="3600" dirty="0"/>
              <a:t>der Entgeltumwandlung</a:t>
            </a:r>
          </a:p>
        </p:txBody>
      </p:sp>
    </p:spTree>
    <p:extLst>
      <p:ext uri="{BB962C8B-B14F-4D97-AF65-F5344CB8AC3E}">
        <p14:creationId xmlns:p14="http://schemas.microsoft.com/office/powerpoint/2010/main" val="42866991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574854FB-2ADD-46B6-A093-8BC87D398A82}"/>
              </a:ext>
            </a:extLst>
          </p:cNvPr>
          <p:cNvSpPr>
            <a:spLocks noGrp="1"/>
          </p:cNvSpPr>
          <p:nvPr>
            <p:ph type="sldNum" sz="quarter" idx="11"/>
          </p:nvPr>
        </p:nvSpPr>
        <p:spPr/>
        <p:txBody>
          <a:bodyPr/>
          <a:lstStyle/>
          <a:p>
            <a:fld id="{F54F1103-55D5-406B-994D-438AB4391C46}" type="slidenum">
              <a:rPr lang="de-DE" smtClean="0"/>
              <a:pPr/>
              <a:t>14</a:t>
            </a:fld>
            <a:endParaRPr lang="de-DE"/>
          </a:p>
        </p:txBody>
      </p:sp>
      <p:sp>
        <p:nvSpPr>
          <p:cNvPr id="3" name="Titel 2">
            <a:extLst>
              <a:ext uri="{FF2B5EF4-FFF2-40B4-BE49-F238E27FC236}">
                <a16:creationId xmlns:a16="http://schemas.microsoft.com/office/drawing/2014/main" id="{0D48AFE0-FBA2-41F1-97F0-C62825C41128}"/>
              </a:ext>
            </a:extLst>
          </p:cNvPr>
          <p:cNvSpPr>
            <a:spLocks noGrp="1"/>
          </p:cNvSpPr>
          <p:nvPr>
            <p:ph type="title"/>
          </p:nvPr>
        </p:nvSpPr>
        <p:spPr/>
        <p:txBody>
          <a:bodyPr/>
          <a:lstStyle/>
          <a:p>
            <a:r>
              <a:rPr lang="de-DE"/>
              <a:t>Sponsoren der betrieblichen Altersversorgung</a:t>
            </a:r>
          </a:p>
        </p:txBody>
      </p:sp>
      <p:sp>
        <p:nvSpPr>
          <p:cNvPr id="4" name="Textplatzhalter 3">
            <a:extLst>
              <a:ext uri="{FF2B5EF4-FFF2-40B4-BE49-F238E27FC236}">
                <a16:creationId xmlns:a16="http://schemas.microsoft.com/office/drawing/2014/main" id="{EEC1BB96-1005-4B92-8945-C08269D0D7F8}"/>
              </a:ext>
            </a:extLst>
          </p:cNvPr>
          <p:cNvSpPr>
            <a:spLocks noGrp="1"/>
          </p:cNvSpPr>
          <p:nvPr>
            <p:ph type="body" sz="quarter" idx="14"/>
          </p:nvPr>
        </p:nvSpPr>
        <p:spPr/>
        <p:txBody>
          <a:bodyPr/>
          <a:lstStyle/>
          <a:p>
            <a:r>
              <a:rPr lang="de-DE" dirty="0"/>
              <a:t>Funktionsweise der Entgeltumwandlung</a:t>
            </a:r>
          </a:p>
        </p:txBody>
      </p:sp>
      <p:sp>
        <p:nvSpPr>
          <p:cNvPr id="5" name="Textplatzhalter 4">
            <a:extLst>
              <a:ext uri="{FF2B5EF4-FFF2-40B4-BE49-F238E27FC236}">
                <a16:creationId xmlns:a16="http://schemas.microsoft.com/office/drawing/2014/main" id="{17D57F90-8AFA-4E3C-BD83-29CF221455C0}"/>
              </a:ext>
            </a:extLst>
          </p:cNvPr>
          <p:cNvSpPr>
            <a:spLocks noGrp="1"/>
          </p:cNvSpPr>
          <p:nvPr>
            <p:ph type="body" sz="quarter" idx="13"/>
          </p:nvPr>
        </p:nvSpPr>
        <p:spPr/>
        <p:txBody>
          <a:bodyPr/>
          <a:lstStyle/>
          <a:p>
            <a:endParaRPr lang="de-DE"/>
          </a:p>
        </p:txBody>
      </p:sp>
      <p:sp>
        <p:nvSpPr>
          <p:cNvPr id="7" name="Textfeld 6">
            <a:extLst>
              <a:ext uri="{FF2B5EF4-FFF2-40B4-BE49-F238E27FC236}">
                <a16:creationId xmlns:a16="http://schemas.microsoft.com/office/drawing/2014/main" id="{9362C704-BA5A-41BB-8E88-C5D0F574AFCB}"/>
              </a:ext>
            </a:extLst>
          </p:cNvPr>
          <p:cNvSpPr txBox="1"/>
          <p:nvPr/>
        </p:nvSpPr>
        <p:spPr>
          <a:xfrm>
            <a:off x="334435" y="1269911"/>
            <a:ext cx="8755949" cy="341355"/>
          </a:xfrm>
          <a:prstGeom prst="rect">
            <a:avLst/>
          </a:prstGeom>
          <a:noFill/>
        </p:spPr>
        <p:txBody>
          <a:bodyPr wrap="square" rtlCol="0">
            <a:spAutoFit/>
          </a:bodyPr>
          <a:lstStyle/>
          <a:p>
            <a:pPr defTabSz="682339">
              <a:lnSpc>
                <a:spcPct val="90000"/>
              </a:lnSpc>
              <a:spcBef>
                <a:spcPts val="800"/>
              </a:spcBef>
              <a:buClr>
                <a:srgbClr val="838271"/>
              </a:buClr>
            </a:pPr>
            <a:r>
              <a:rPr lang="de-DE" sz="1798" b="1" spc="34">
                <a:solidFill>
                  <a:srgbClr val="515349"/>
                </a:solidFill>
                <a:latin typeface="Arial"/>
                <a:cs typeface="Arial"/>
              </a:rPr>
              <a:t>Die drei Sponsoren Ihrer Altersvorsorge in der </a:t>
            </a:r>
            <a:r>
              <a:rPr lang="de-DE" sz="1798" b="1" spc="34" err="1">
                <a:solidFill>
                  <a:srgbClr val="515349"/>
                </a:solidFill>
                <a:latin typeface="Arial"/>
                <a:cs typeface="Arial"/>
              </a:rPr>
              <a:t>bAV</a:t>
            </a:r>
            <a:r>
              <a:rPr lang="de-DE" sz="1798" b="1" spc="34">
                <a:solidFill>
                  <a:srgbClr val="515349"/>
                </a:solidFill>
                <a:latin typeface="Arial"/>
                <a:cs typeface="Arial"/>
              </a:rPr>
              <a:t>:</a:t>
            </a:r>
          </a:p>
        </p:txBody>
      </p:sp>
      <p:sp>
        <p:nvSpPr>
          <p:cNvPr id="8" name="Textfeld 7">
            <a:extLst>
              <a:ext uri="{FF2B5EF4-FFF2-40B4-BE49-F238E27FC236}">
                <a16:creationId xmlns:a16="http://schemas.microsoft.com/office/drawing/2014/main" id="{5AA9762E-F886-4781-9A55-6ADD08E43447}"/>
              </a:ext>
            </a:extLst>
          </p:cNvPr>
          <p:cNvSpPr txBox="1"/>
          <p:nvPr/>
        </p:nvSpPr>
        <p:spPr>
          <a:xfrm>
            <a:off x="342059" y="2313522"/>
            <a:ext cx="8404464" cy="2967345"/>
          </a:xfrm>
          <a:prstGeom prst="rect">
            <a:avLst/>
          </a:prstGeom>
          <a:noFill/>
        </p:spPr>
        <p:txBody>
          <a:bodyPr wrap="square" rtlCol="0">
            <a:spAutoFit/>
          </a:bodyPr>
          <a:lstStyle/>
          <a:p>
            <a:pPr marL="342729" lvl="1" indent="-342729" defTabSz="682339">
              <a:lnSpc>
                <a:spcPct val="150000"/>
              </a:lnSpc>
              <a:spcBef>
                <a:spcPts val="600"/>
              </a:spcBef>
              <a:buSzPct val="110000"/>
              <a:buAutoNum type="arabicPeriod"/>
            </a:pPr>
            <a:r>
              <a:rPr lang="de-DE" sz="1798" spc="34" dirty="0">
                <a:solidFill>
                  <a:srgbClr val="515349"/>
                </a:solidFill>
                <a:latin typeface="Arial"/>
                <a:cs typeface="Arial"/>
              </a:rPr>
              <a:t>Steuerfreiheit der Beiträge bis 8 % der BBG</a:t>
            </a:r>
          </a:p>
          <a:p>
            <a:pPr marL="0" lvl="1" defTabSz="682339">
              <a:lnSpc>
                <a:spcPct val="150000"/>
              </a:lnSpc>
              <a:spcBef>
                <a:spcPts val="600"/>
              </a:spcBef>
              <a:buSzPct val="110000"/>
            </a:pPr>
            <a:r>
              <a:rPr lang="de-DE" sz="1798" spc="34" dirty="0">
                <a:solidFill>
                  <a:srgbClr val="515349"/>
                </a:solidFill>
                <a:latin typeface="Arial"/>
                <a:cs typeface="Arial"/>
              </a:rPr>
              <a:t>	2025: </a:t>
            </a:r>
            <a:r>
              <a:rPr lang="de-DE" sz="1798" b="1" spc="34" dirty="0">
                <a:solidFill>
                  <a:schemeClr val="tx2"/>
                </a:solidFill>
                <a:latin typeface="Arial"/>
                <a:cs typeface="Arial"/>
              </a:rPr>
              <a:t>644 € pro Monat</a:t>
            </a:r>
          </a:p>
          <a:p>
            <a:pPr marL="0" lvl="1" defTabSz="682339">
              <a:lnSpc>
                <a:spcPct val="150000"/>
              </a:lnSpc>
              <a:spcBef>
                <a:spcPts val="600"/>
              </a:spcBef>
              <a:buSzPct val="110000"/>
            </a:pPr>
            <a:r>
              <a:rPr lang="de-DE" sz="1798" spc="34" dirty="0">
                <a:solidFill>
                  <a:srgbClr val="515349"/>
                </a:solidFill>
                <a:latin typeface="Arial"/>
                <a:cs typeface="Arial"/>
              </a:rPr>
              <a:t>2. Sozialversicherungsfreiheit der Beiträge bis 4 % der BBG</a:t>
            </a:r>
          </a:p>
          <a:p>
            <a:pPr marL="0" lvl="1" defTabSz="682339">
              <a:lnSpc>
                <a:spcPct val="150000"/>
              </a:lnSpc>
              <a:spcBef>
                <a:spcPts val="600"/>
              </a:spcBef>
              <a:buSzPct val="110000"/>
            </a:pPr>
            <a:r>
              <a:rPr lang="de-DE" sz="1798" spc="34" dirty="0">
                <a:solidFill>
                  <a:srgbClr val="515349"/>
                </a:solidFill>
                <a:latin typeface="Arial"/>
                <a:cs typeface="Arial"/>
              </a:rPr>
              <a:t>	2025: </a:t>
            </a:r>
            <a:r>
              <a:rPr lang="de-DE" sz="1798" b="1" spc="34" dirty="0">
                <a:solidFill>
                  <a:srgbClr val="838271"/>
                </a:solidFill>
                <a:latin typeface="Arial"/>
                <a:cs typeface="Arial"/>
              </a:rPr>
              <a:t>322 € pro Monat</a:t>
            </a:r>
          </a:p>
          <a:p>
            <a:pPr marL="0" lvl="1" defTabSz="682339">
              <a:lnSpc>
                <a:spcPct val="150000"/>
              </a:lnSpc>
              <a:spcBef>
                <a:spcPts val="600"/>
              </a:spcBef>
              <a:buSzPct val="110000"/>
            </a:pPr>
            <a:r>
              <a:rPr lang="de-DE" sz="1798" spc="34" dirty="0">
                <a:solidFill>
                  <a:srgbClr val="515349"/>
                </a:solidFill>
                <a:latin typeface="Arial"/>
                <a:cs typeface="Arial"/>
              </a:rPr>
              <a:t>3. Arbeitgeberzuschuss von</a:t>
            </a:r>
          </a:p>
          <a:p>
            <a:pPr marL="0" lvl="1" defTabSz="682339">
              <a:lnSpc>
                <a:spcPct val="150000"/>
              </a:lnSpc>
              <a:spcBef>
                <a:spcPts val="600"/>
              </a:spcBef>
              <a:buSzPct val="110000"/>
            </a:pPr>
            <a:r>
              <a:rPr lang="de-DE" sz="1798" spc="34" dirty="0">
                <a:solidFill>
                  <a:srgbClr val="515349"/>
                </a:solidFill>
                <a:latin typeface="Arial"/>
                <a:cs typeface="Arial"/>
              </a:rPr>
              <a:t>	</a:t>
            </a:r>
            <a:r>
              <a:rPr lang="de-DE" sz="1798" b="1" spc="34" dirty="0">
                <a:solidFill>
                  <a:schemeClr val="accent4"/>
                </a:solidFill>
                <a:latin typeface="Arial"/>
                <a:cs typeface="Arial"/>
              </a:rPr>
              <a:t>XX %</a:t>
            </a:r>
            <a:r>
              <a:rPr lang="de-DE" sz="1798" spc="34" dirty="0">
                <a:solidFill>
                  <a:srgbClr val="515349"/>
                </a:solidFill>
                <a:latin typeface="Arial"/>
                <a:cs typeface="Arial"/>
              </a:rPr>
              <a:t> (bei Entgeltumwandlung mindestens </a:t>
            </a:r>
            <a:r>
              <a:rPr lang="de-DE" sz="1798" b="1" spc="34" dirty="0">
                <a:solidFill>
                  <a:schemeClr val="accent4"/>
                </a:solidFill>
                <a:latin typeface="Arial"/>
                <a:cs typeface="Arial"/>
              </a:rPr>
              <a:t>15 %</a:t>
            </a:r>
            <a:r>
              <a:rPr lang="de-DE" sz="1798" spc="34" dirty="0">
                <a:solidFill>
                  <a:srgbClr val="515349"/>
                </a:solidFill>
                <a:latin typeface="Arial"/>
                <a:cs typeface="Arial"/>
              </a:rPr>
              <a:t>)</a:t>
            </a:r>
          </a:p>
        </p:txBody>
      </p:sp>
      <p:grpSp>
        <p:nvGrpSpPr>
          <p:cNvPr id="9" name="Gruppieren 8">
            <a:extLst>
              <a:ext uri="{FF2B5EF4-FFF2-40B4-BE49-F238E27FC236}">
                <a16:creationId xmlns:a16="http://schemas.microsoft.com/office/drawing/2014/main" id="{5F28854D-B636-4B52-8D72-47CBAEAB48A3}"/>
              </a:ext>
            </a:extLst>
          </p:cNvPr>
          <p:cNvGrpSpPr>
            <a:grpSpLocks noChangeAspect="1"/>
          </p:cNvGrpSpPr>
          <p:nvPr/>
        </p:nvGrpSpPr>
        <p:grpSpPr>
          <a:xfrm>
            <a:off x="8774199" y="1891135"/>
            <a:ext cx="1744431" cy="1744697"/>
            <a:chOff x="7375590" y="1891128"/>
            <a:chExt cx="1745340" cy="1745606"/>
          </a:xfrm>
        </p:grpSpPr>
        <p:sp>
          <p:nvSpPr>
            <p:cNvPr id="10" name="Gebogener Pfeil 10">
              <a:extLst>
                <a:ext uri="{FF2B5EF4-FFF2-40B4-BE49-F238E27FC236}">
                  <a16:creationId xmlns:a16="http://schemas.microsoft.com/office/drawing/2014/main" id="{5E761EF9-F011-476D-95DC-E605B79D0A61}"/>
                </a:ext>
              </a:extLst>
            </p:cNvPr>
            <p:cNvSpPr/>
            <p:nvPr/>
          </p:nvSpPr>
          <p:spPr>
            <a:xfrm>
              <a:off x="7375590" y="1891128"/>
              <a:ext cx="1745340" cy="1745606"/>
            </a:xfrm>
            <a:prstGeom prst="circularArrow">
              <a:avLst>
                <a:gd name="adj1" fmla="val 10980"/>
                <a:gd name="adj2" fmla="val 1142322"/>
                <a:gd name="adj3" fmla="val 4500000"/>
                <a:gd name="adj4" fmla="val 10800000"/>
                <a:gd name="adj5" fmla="val 12500"/>
              </a:avLst>
            </a:prstGeom>
            <a:solidFill>
              <a:schemeClr val="accent1"/>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txBody>
            <a:bodyPr/>
            <a:lstStyle/>
            <a:p>
              <a:endParaRPr lang="de-DE"/>
            </a:p>
          </p:txBody>
        </p:sp>
        <p:sp>
          <p:nvSpPr>
            <p:cNvPr id="11" name="Freihandform 11">
              <a:extLst>
                <a:ext uri="{FF2B5EF4-FFF2-40B4-BE49-F238E27FC236}">
                  <a16:creationId xmlns:a16="http://schemas.microsoft.com/office/drawing/2014/main" id="{3752E224-B7F2-4A8F-A508-E49772677A98}"/>
                </a:ext>
              </a:extLst>
            </p:cNvPr>
            <p:cNvSpPr/>
            <p:nvPr/>
          </p:nvSpPr>
          <p:spPr>
            <a:xfrm>
              <a:off x="7761368" y="2521344"/>
              <a:ext cx="969852" cy="484810"/>
            </a:xfrm>
            <a:custGeom>
              <a:avLst/>
              <a:gdLst>
                <a:gd name="connsiteX0" fmla="*/ 0 w 969852"/>
                <a:gd name="connsiteY0" fmla="*/ 0 h 484810"/>
                <a:gd name="connsiteX1" fmla="*/ 969852 w 969852"/>
                <a:gd name="connsiteY1" fmla="*/ 0 h 484810"/>
                <a:gd name="connsiteX2" fmla="*/ 969852 w 969852"/>
                <a:gd name="connsiteY2" fmla="*/ 484810 h 484810"/>
                <a:gd name="connsiteX3" fmla="*/ 0 w 969852"/>
                <a:gd name="connsiteY3" fmla="*/ 484810 h 484810"/>
                <a:gd name="connsiteX4" fmla="*/ 0 w 969852"/>
                <a:gd name="connsiteY4" fmla="*/ 0 h 484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852" h="484810">
                  <a:moveTo>
                    <a:pt x="0" y="0"/>
                  </a:moveTo>
                  <a:lnTo>
                    <a:pt x="969852" y="0"/>
                  </a:lnTo>
                  <a:lnTo>
                    <a:pt x="969852" y="484810"/>
                  </a:lnTo>
                  <a:lnTo>
                    <a:pt x="0" y="48481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885" tIns="8885" rIns="8885" bIns="8885" numCol="1" spcCol="1270" anchor="ctr" anchorCtr="0">
              <a:noAutofit/>
            </a:bodyPr>
            <a:lstStyle/>
            <a:p>
              <a:pPr algn="ctr" defTabSz="621989">
                <a:lnSpc>
                  <a:spcPct val="90000"/>
                </a:lnSpc>
                <a:spcAft>
                  <a:spcPct val="35000"/>
                </a:spcAft>
              </a:pPr>
              <a:r>
                <a:rPr lang="de-DE" sz="1399" b="1"/>
                <a:t>Steuer- </a:t>
              </a:r>
              <a:r>
                <a:rPr lang="de-DE" sz="1399" b="1" err="1"/>
                <a:t>ersparnis</a:t>
              </a:r>
              <a:endParaRPr lang="de-DE" sz="1399" b="1"/>
            </a:p>
          </p:txBody>
        </p:sp>
      </p:grpSp>
      <p:grpSp>
        <p:nvGrpSpPr>
          <p:cNvPr id="12" name="Gruppieren 11">
            <a:extLst>
              <a:ext uri="{FF2B5EF4-FFF2-40B4-BE49-F238E27FC236}">
                <a16:creationId xmlns:a16="http://schemas.microsoft.com/office/drawing/2014/main" id="{B46694DD-B419-4321-971F-FDAF222DDE15}"/>
              </a:ext>
            </a:extLst>
          </p:cNvPr>
          <p:cNvGrpSpPr>
            <a:grpSpLocks noChangeAspect="1"/>
          </p:cNvGrpSpPr>
          <p:nvPr/>
        </p:nvGrpSpPr>
        <p:grpSpPr>
          <a:xfrm>
            <a:off x="8287928" y="2887521"/>
            <a:ext cx="1744431" cy="1744697"/>
            <a:chOff x="6889065" y="2888033"/>
            <a:chExt cx="1745340" cy="1745606"/>
          </a:xfrm>
        </p:grpSpPr>
        <p:sp>
          <p:nvSpPr>
            <p:cNvPr id="13" name="Form 12">
              <a:extLst>
                <a:ext uri="{FF2B5EF4-FFF2-40B4-BE49-F238E27FC236}">
                  <a16:creationId xmlns:a16="http://schemas.microsoft.com/office/drawing/2014/main" id="{7FDF5C46-CF9B-4E98-872A-D3B852C8120A}"/>
                </a:ext>
              </a:extLst>
            </p:cNvPr>
            <p:cNvSpPr/>
            <p:nvPr/>
          </p:nvSpPr>
          <p:spPr>
            <a:xfrm>
              <a:off x="6889065" y="2888033"/>
              <a:ext cx="1745340" cy="1745606"/>
            </a:xfrm>
            <a:prstGeom prst="leftCircularArrow">
              <a:avLst>
                <a:gd name="adj1" fmla="val 10980"/>
                <a:gd name="adj2" fmla="val 1142322"/>
                <a:gd name="adj3" fmla="val 6300000"/>
                <a:gd name="adj4" fmla="val 18900000"/>
                <a:gd name="adj5" fmla="val 12500"/>
              </a:avLst>
            </a:prstGeom>
            <a:solidFill>
              <a:schemeClr val="accent2"/>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txBody>
            <a:bodyPr/>
            <a:lstStyle/>
            <a:p>
              <a:endParaRPr lang="de-DE"/>
            </a:p>
          </p:txBody>
        </p:sp>
        <p:sp>
          <p:nvSpPr>
            <p:cNvPr id="14" name="Freihandform 13">
              <a:extLst>
                <a:ext uri="{FF2B5EF4-FFF2-40B4-BE49-F238E27FC236}">
                  <a16:creationId xmlns:a16="http://schemas.microsoft.com/office/drawing/2014/main" id="{3BC62F31-4E3E-48F8-A52B-CC75C267DBE1}"/>
                </a:ext>
              </a:extLst>
            </p:cNvPr>
            <p:cNvSpPr/>
            <p:nvPr/>
          </p:nvSpPr>
          <p:spPr>
            <a:xfrm>
              <a:off x="7278572" y="3530127"/>
              <a:ext cx="969852" cy="484810"/>
            </a:xfrm>
            <a:custGeom>
              <a:avLst/>
              <a:gdLst>
                <a:gd name="connsiteX0" fmla="*/ 0 w 969852"/>
                <a:gd name="connsiteY0" fmla="*/ 0 h 484810"/>
                <a:gd name="connsiteX1" fmla="*/ 969852 w 969852"/>
                <a:gd name="connsiteY1" fmla="*/ 0 h 484810"/>
                <a:gd name="connsiteX2" fmla="*/ 969852 w 969852"/>
                <a:gd name="connsiteY2" fmla="*/ 484810 h 484810"/>
                <a:gd name="connsiteX3" fmla="*/ 0 w 969852"/>
                <a:gd name="connsiteY3" fmla="*/ 484810 h 484810"/>
                <a:gd name="connsiteX4" fmla="*/ 0 w 969852"/>
                <a:gd name="connsiteY4" fmla="*/ 0 h 484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852" h="484810">
                  <a:moveTo>
                    <a:pt x="0" y="0"/>
                  </a:moveTo>
                  <a:lnTo>
                    <a:pt x="969852" y="0"/>
                  </a:lnTo>
                  <a:lnTo>
                    <a:pt x="969852" y="484810"/>
                  </a:lnTo>
                  <a:lnTo>
                    <a:pt x="0" y="48481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885" tIns="8885" rIns="8885" bIns="8885" numCol="1" spcCol="1270" anchor="ctr" anchorCtr="0">
              <a:noAutofit/>
            </a:bodyPr>
            <a:lstStyle/>
            <a:p>
              <a:pPr algn="ctr" defTabSz="621989">
                <a:lnSpc>
                  <a:spcPct val="90000"/>
                </a:lnSpc>
                <a:spcAft>
                  <a:spcPct val="35000"/>
                </a:spcAft>
              </a:pPr>
              <a:r>
                <a:rPr lang="de-DE" sz="1399" b="1"/>
                <a:t>SV-Ersparnis</a:t>
              </a:r>
            </a:p>
          </p:txBody>
        </p:sp>
      </p:grpSp>
      <p:grpSp>
        <p:nvGrpSpPr>
          <p:cNvPr id="15" name="Gruppieren 14">
            <a:extLst>
              <a:ext uri="{FF2B5EF4-FFF2-40B4-BE49-F238E27FC236}">
                <a16:creationId xmlns:a16="http://schemas.microsoft.com/office/drawing/2014/main" id="{BD52AFBD-B289-4102-87B9-11F5D6C55C8D}"/>
              </a:ext>
            </a:extLst>
          </p:cNvPr>
          <p:cNvGrpSpPr>
            <a:grpSpLocks noChangeAspect="1"/>
          </p:cNvGrpSpPr>
          <p:nvPr/>
        </p:nvGrpSpPr>
        <p:grpSpPr>
          <a:xfrm>
            <a:off x="8898358" y="4016014"/>
            <a:ext cx="1498737" cy="1499338"/>
            <a:chOff x="7499813" y="4017112"/>
            <a:chExt cx="1499518" cy="1500119"/>
          </a:xfrm>
        </p:grpSpPr>
        <p:sp>
          <p:nvSpPr>
            <p:cNvPr id="16" name="Halbbogen 15">
              <a:extLst>
                <a:ext uri="{FF2B5EF4-FFF2-40B4-BE49-F238E27FC236}">
                  <a16:creationId xmlns:a16="http://schemas.microsoft.com/office/drawing/2014/main" id="{00CBB3B5-F87B-44A7-B7BD-79119A1A52A1}"/>
                </a:ext>
              </a:extLst>
            </p:cNvPr>
            <p:cNvSpPr/>
            <p:nvPr/>
          </p:nvSpPr>
          <p:spPr>
            <a:xfrm>
              <a:off x="7499813" y="4017112"/>
              <a:ext cx="1499518" cy="1500119"/>
            </a:xfrm>
            <a:prstGeom prst="blockArc">
              <a:avLst>
                <a:gd name="adj1" fmla="val 13500000"/>
                <a:gd name="adj2" fmla="val 10800000"/>
                <a:gd name="adj3" fmla="val 12740"/>
              </a:avLst>
            </a:prstGeom>
            <a:solidFill>
              <a:schemeClr val="accent4"/>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txBody>
            <a:bodyPr/>
            <a:lstStyle/>
            <a:p>
              <a:endParaRPr lang="de-DE"/>
            </a:p>
          </p:txBody>
        </p:sp>
        <p:sp>
          <p:nvSpPr>
            <p:cNvPr id="17" name="Freihandform 14">
              <a:extLst>
                <a:ext uri="{FF2B5EF4-FFF2-40B4-BE49-F238E27FC236}">
                  <a16:creationId xmlns:a16="http://schemas.microsoft.com/office/drawing/2014/main" id="{A6E8AF19-A532-44EF-967E-A14F348596B9}"/>
                </a:ext>
              </a:extLst>
            </p:cNvPr>
            <p:cNvSpPr/>
            <p:nvPr/>
          </p:nvSpPr>
          <p:spPr>
            <a:xfrm>
              <a:off x="7691940" y="4514196"/>
              <a:ext cx="1087076" cy="537135"/>
            </a:xfrm>
            <a:custGeom>
              <a:avLst/>
              <a:gdLst>
                <a:gd name="connsiteX0" fmla="*/ 0 w 1060853"/>
                <a:gd name="connsiteY0" fmla="*/ 0 h 537135"/>
                <a:gd name="connsiteX1" fmla="*/ 1060853 w 1060853"/>
                <a:gd name="connsiteY1" fmla="*/ 0 h 537135"/>
                <a:gd name="connsiteX2" fmla="*/ 1060853 w 1060853"/>
                <a:gd name="connsiteY2" fmla="*/ 537135 h 537135"/>
                <a:gd name="connsiteX3" fmla="*/ 0 w 1060853"/>
                <a:gd name="connsiteY3" fmla="*/ 537135 h 537135"/>
                <a:gd name="connsiteX4" fmla="*/ 0 w 1060853"/>
                <a:gd name="connsiteY4" fmla="*/ 0 h 5371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0853" h="537135">
                  <a:moveTo>
                    <a:pt x="0" y="0"/>
                  </a:moveTo>
                  <a:lnTo>
                    <a:pt x="1060853" y="0"/>
                  </a:lnTo>
                  <a:lnTo>
                    <a:pt x="1060853" y="537135"/>
                  </a:lnTo>
                  <a:lnTo>
                    <a:pt x="0" y="53713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885" tIns="8885" rIns="8885" bIns="8885" numCol="1" spcCol="1270" anchor="ctr" anchorCtr="0">
              <a:noAutofit/>
            </a:bodyPr>
            <a:lstStyle/>
            <a:p>
              <a:pPr algn="ctr" defTabSz="621989">
                <a:lnSpc>
                  <a:spcPct val="90000"/>
                </a:lnSpc>
                <a:spcAft>
                  <a:spcPct val="35000"/>
                </a:spcAft>
              </a:pPr>
              <a:r>
                <a:rPr lang="de-DE" sz="1399" b="1"/>
                <a:t>Arbeitgeber-zuschuss</a:t>
              </a:r>
            </a:p>
          </p:txBody>
        </p:sp>
      </p:grpSp>
    </p:spTree>
    <p:extLst>
      <p:ext uri="{BB962C8B-B14F-4D97-AF65-F5344CB8AC3E}">
        <p14:creationId xmlns:p14="http://schemas.microsoft.com/office/powerpoint/2010/main" val="3830644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574854FB-2ADD-46B6-A093-8BC87D398A82}"/>
              </a:ext>
            </a:extLst>
          </p:cNvPr>
          <p:cNvSpPr>
            <a:spLocks noGrp="1"/>
          </p:cNvSpPr>
          <p:nvPr>
            <p:ph type="sldNum" sz="quarter" idx="11"/>
          </p:nvPr>
        </p:nvSpPr>
        <p:spPr/>
        <p:txBody>
          <a:bodyPr/>
          <a:lstStyle/>
          <a:p>
            <a:fld id="{F54F1103-55D5-406B-994D-438AB4391C46}" type="slidenum">
              <a:rPr lang="de-DE" smtClean="0"/>
              <a:pPr/>
              <a:t>15</a:t>
            </a:fld>
            <a:endParaRPr lang="de-DE"/>
          </a:p>
        </p:txBody>
      </p:sp>
      <p:sp>
        <p:nvSpPr>
          <p:cNvPr id="3" name="Titel 2">
            <a:extLst>
              <a:ext uri="{FF2B5EF4-FFF2-40B4-BE49-F238E27FC236}">
                <a16:creationId xmlns:a16="http://schemas.microsoft.com/office/drawing/2014/main" id="{0D48AFE0-FBA2-41F1-97F0-C62825C41128}"/>
              </a:ext>
            </a:extLst>
          </p:cNvPr>
          <p:cNvSpPr>
            <a:spLocks noGrp="1"/>
          </p:cNvSpPr>
          <p:nvPr>
            <p:ph type="title"/>
          </p:nvPr>
        </p:nvSpPr>
        <p:spPr/>
        <p:txBody>
          <a:bodyPr/>
          <a:lstStyle/>
          <a:p>
            <a:r>
              <a:rPr lang="de-DE" dirty="0"/>
              <a:t>Musterberechnung</a:t>
            </a:r>
          </a:p>
        </p:txBody>
      </p:sp>
      <p:sp>
        <p:nvSpPr>
          <p:cNvPr id="4" name="Textplatzhalter 3">
            <a:extLst>
              <a:ext uri="{FF2B5EF4-FFF2-40B4-BE49-F238E27FC236}">
                <a16:creationId xmlns:a16="http://schemas.microsoft.com/office/drawing/2014/main" id="{EEC1BB96-1005-4B92-8945-C08269D0D7F8}"/>
              </a:ext>
            </a:extLst>
          </p:cNvPr>
          <p:cNvSpPr>
            <a:spLocks noGrp="1"/>
          </p:cNvSpPr>
          <p:nvPr>
            <p:ph type="body" sz="quarter" idx="14"/>
          </p:nvPr>
        </p:nvSpPr>
        <p:spPr/>
        <p:txBody>
          <a:bodyPr/>
          <a:lstStyle/>
          <a:p>
            <a:r>
              <a:rPr lang="de-DE" dirty="0"/>
              <a:t>Funktionsweise der Entgeltumwandlung</a:t>
            </a:r>
          </a:p>
        </p:txBody>
      </p:sp>
      <p:graphicFrame>
        <p:nvGraphicFramePr>
          <p:cNvPr id="12" name="Tabelle 11">
            <a:extLst>
              <a:ext uri="{FF2B5EF4-FFF2-40B4-BE49-F238E27FC236}">
                <a16:creationId xmlns:a16="http://schemas.microsoft.com/office/drawing/2014/main" id="{262E47D0-7C88-40D1-9A1E-43790E365776}"/>
              </a:ext>
            </a:extLst>
          </p:cNvPr>
          <p:cNvGraphicFramePr>
            <a:graphicFrameLocks noGrp="1"/>
          </p:cNvGraphicFramePr>
          <p:nvPr>
            <p:extLst>
              <p:ext uri="{D42A27DB-BD31-4B8C-83A1-F6EECF244321}">
                <p14:modId xmlns:p14="http://schemas.microsoft.com/office/powerpoint/2010/main" val="1471408466"/>
              </p:ext>
            </p:extLst>
          </p:nvPr>
        </p:nvGraphicFramePr>
        <p:xfrm>
          <a:off x="334434" y="1125279"/>
          <a:ext cx="5280791" cy="4979605"/>
        </p:xfrm>
        <a:graphic>
          <a:graphicData uri="http://schemas.openxmlformats.org/drawingml/2006/table">
            <a:tbl>
              <a:tblPr/>
              <a:tblGrid>
                <a:gridCol w="2889117">
                  <a:extLst>
                    <a:ext uri="{9D8B030D-6E8A-4147-A177-3AD203B41FA5}">
                      <a16:colId xmlns:a16="http://schemas.microsoft.com/office/drawing/2014/main" val="953092727"/>
                    </a:ext>
                  </a:extLst>
                </a:gridCol>
                <a:gridCol w="1070509">
                  <a:extLst>
                    <a:ext uri="{9D8B030D-6E8A-4147-A177-3AD203B41FA5}">
                      <a16:colId xmlns:a16="http://schemas.microsoft.com/office/drawing/2014/main" val="2380084318"/>
                    </a:ext>
                  </a:extLst>
                </a:gridCol>
                <a:gridCol w="1321165">
                  <a:extLst>
                    <a:ext uri="{9D8B030D-6E8A-4147-A177-3AD203B41FA5}">
                      <a16:colId xmlns:a16="http://schemas.microsoft.com/office/drawing/2014/main" val="2575450174"/>
                    </a:ext>
                  </a:extLst>
                </a:gridCol>
              </a:tblGrid>
              <a:tr h="520454">
                <a:tc>
                  <a:txBody>
                    <a:bodyPr/>
                    <a:lstStyle/>
                    <a:p>
                      <a:pPr algn="l">
                        <a:lnSpc>
                          <a:spcPct val="1000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dirty="0">
                          <a:effectLst/>
                          <a:latin typeface="Arial" panose="020B0604020202020204" pitchFamily="34" charset="0"/>
                          <a:ea typeface="Arial" panose="020B0604020202020204" pitchFamily="34" charset="0"/>
                          <a:cs typeface="Arial" panose="020B0604020202020204" pitchFamily="34" charset="0"/>
                        </a:rPr>
                        <a:t>Gehaltsabrechnung pro Monat</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35981" marR="21579" marT="0"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dirty="0">
                          <a:effectLst/>
                          <a:latin typeface="Arial" panose="020B0604020202020204" pitchFamily="34" charset="0"/>
                          <a:ea typeface="Arial" panose="020B0604020202020204" pitchFamily="34" charset="0"/>
                          <a:cs typeface="Arial" panose="020B0604020202020204" pitchFamily="34" charset="0"/>
                        </a:rPr>
                        <a:t>aktuell</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35981" marR="215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kern="1200" dirty="0">
                          <a:solidFill>
                            <a:schemeClr val="tx1"/>
                          </a:solidFill>
                          <a:effectLst/>
                          <a:latin typeface="Arial" panose="020B0604020202020204" pitchFamily="34" charset="0"/>
                          <a:ea typeface="Arial" panose="020B0604020202020204" pitchFamily="34" charset="0"/>
                          <a:cs typeface="Arial" panose="020B0604020202020204" pitchFamily="34" charset="0"/>
                        </a:rPr>
                        <a:t>mit</a:t>
                      </a:r>
                      <a:r>
                        <a:rPr lang="de-DE" sz="1400" b="1" dirty="0">
                          <a:effectLst/>
                          <a:latin typeface="Arial" panose="020B0604020202020204" pitchFamily="34" charset="0"/>
                          <a:ea typeface="Arial" panose="020B0604020202020204" pitchFamily="34" charset="0"/>
                          <a:cs typeface="Arial" panose="020B0604020202020204" pitchFamily="34" charset="0"/>
                        </a:rPr>
                        <a:t> </a:t>
                      </a:r>
                      <a:r>
                        <a:rPr lang="de-DE" sz="1400" b="1" dirty="0" err="1">
                          <a:effectLst/>
                          <a:latin typeface="Arial" panose="020B0604020202020204" pitchFamily="34" charset="0"/>
                          <a:ea typeface="Arial" panose="020B0604020202020204" pitchFamily="34" charset="0"/>
                          <a:cs typeface="Arial" panose="020B0604020202020204" pitchFamily="34" charset="0"/>
                        </a:rPr>
                        <a:t>bAV</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35981" marR="21579" marT="0" marB="0"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38061505"/>
                  </a:ext>
                </a:extLst>
              </a:tr>
              <a:tr h="364955">
                <a:tc>
                  <a:txBody>
                    <a:bodyPr/>
                    <a:lstStyle/>
                    <a:p>
                      <a:pPr algn="l">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a:effectLst/>
                          <a:latin typeface="Arial" panose="020B0604020202020204" pitchFamily="34" charset="0"/>
                          <a:ea typeface="Arial" panose="020B0604020202020204" pitchFamily="34" charset="0"/>
                          <a:cs typeface="Arial" panose="020B0604020202020204" pitchFamily="34" charset="0"/>
                        </a:rPr>
                        <a:t>Bruttogehalt</a:t>
                      </a:r>
                      <a:endParaRPr lang="de-DE" sz="1400">
                        <a:effectLst/>
                        <a:latin typeface="Calibri" panose="020F0502020204030204" pitchFamily="34" charset="0"/>
                        <a:ea typeface="Calibri" panose="020F0502020204030204" pitchFamily="34" charset="0"/>
                        <a:cs typeface="Arial" panose="020B0604020202020204" pitchFamily="34" charset="0"/>
                      </a:endParaRPr>
                    </a:p>
                  </a:txBody>
                  <a:tcPr marL="35981" marR="21579"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dirty="0">
                          <a:effectLst/>
                          <a:latin typeface="Arial" panose="020B0604020202020204" pitchFamily="34" charset="0"/>
                          <a:ea typeface="Arial" panose="020B0604020202020204" pitchFamily="34" charset="0"/>
                          <a:cs typeface="Arial" panose="020B0604020202020204" pitchFamily="34" charset="0"/>
                        </a:rPr>
                        <a:t>4.210,00 €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35981" marR="215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dirty="0">
                          <a:effectLst/>
                          <a:latin typeface="Arial" panose="020B0604020202020204" pitchFamily="34" charset="0"/>
                          <a:ea typeface="Arial" panose="020B0604020202020204" pitchFamily="34" charset="0"/>
                          <a:cs typeface="Arial" panose="020B0604020202020204" pitchFamily="34" charset="0"/>
                        </a:rPr>
                        <a:t>4.210,00 €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35981" marR="21579"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91661631"/>
                  </a:ext>
                </a:extLst>
              </a:tr>
              <a:tr h="364955">
                <a:tc>
                  <a:txBody>
                    <a:bodyPr/>
                    <a:lstStyle/>
                    <a:p>
                      <a:pPr algn="l">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a:solidFill>
                            <a:schemeClr val="accent3"/>
                          </a:solidFill>
                          <a:effectLst/>
                          <a:latin typeface="Arial" panose="020B0604020202020204" pitchFamily="34" charset="0"/>
                          <a:ea typeface="Arial" panose="020B0604020202020204" pitchFamily="34" charset="0"/>
                          <a:cs typeface="Arial" panose="020B0604020202020204" pitchFamily="34" charset="0"/>
                        </a:rPr>
                        <a:t>bAV-Arbeitnehmerbeitrag</a:t>
                      </a:r>
                      <a:endParaRPr lang="de-DE" sz="1400" b="1">
                        <a:solidFill>
                          <a:schemeClr val="accent3"/>
                        </a:solidFill>
                        <a:effectLst/>
                        <a:latin typeface="Calibri" panose="020F0502020204030204" pitchFamily="34" charset="0"/>
                        <a:ea typeface="Calibri" panose="020F0502020204030204" pitchFamily="34" charset="0"/>
                        <a:cs typeface="Arial" panose="020B0604020202020204" pitchFamily="34" charset="0"/>
                      </a:endParaRPr>
                    </a:p>
                  </a:txBody>
                  <a:tcPr marL="35981" marR="21579"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dirty="0">
                          <a:effectLst/>
                          <a:latin typeface="Arial" panose="020B0604020202020204" pitchFamily="34" charset="0"/>
                          <a:ea typeface="Arial" panose="020B0604020202020204" pitchFamily="34" charset="0"/>
                          <a:cs typeface="Arial" panose="020B0604020202020204" pitchFamily="34" charset="0"/>
                        </a:rPr>
                        <a:t>0,00 €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35981" marR="215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dirty="0">
                          <a:effectLst/>
                          <a:latin typeface="Arial" panose="020B0604020202020204" pitchFamily="34" charset="0"/>
                          <a:ea typeface="Arial" panose="020B0604020202020204" pitchFamily="34" charset="0"/>
                          <a:cs typeface="Arial" panose="020B0604020202020204" pitchFamily="34" charset="0"/>
                        </a:rPr>
                        <a:t>150,00 €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35981" marR="21579"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2308582"/>
                  </a:ext>
                </a:extLst>
              </a:tr>
              <a:tr h="358032">
                <a:tc>
                  <a:txBody>
                    <a:bodyPr/>
                    <a:lstStyle/>
                    <a:p>
                      <a:pPr algn="l">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err="1">
                          <a:solidFill>
                            <a:schemeClr val="accent4"/>
                          </a:solidFill>
                          <a:effectLst/>
                          <a:latin typeface="Arial" panose="020B0604020202020204" pitchFamily="34" charset="0"/>
                          <a:ea typeface="Arial" panose="020B0604020202020204" pitchFamily="34" charset="0"/>
                          <a:cs typeface="Arial" panose="020B0604020202020204" pitchFamily="34" charset="0"/>
                        </a:rPr>
                        <a:t>bAV</a:t>
                      </a:r>
                      <a:r>
                        <a:rPr lang="de-DE" sz="1400" b="1">
                          <a:solidFill>
                            <a:schemeClr val="accent4"/>
                          </a:solidFill>
                          <a:effectLst/>
                          <a:latin typeface="Arial" panose="020B0604020202020204" pitchFamily="34" charset="0"/>
                          <a:ea typeface="Arial" panose="020B0604020202020204" pitchFamily="34" charset="0"/>
                          <a:cs typeface="Arial" panose="020B0604020202020204" pitchFamily="34" charset="0"/>
                        </a:rPr>
                        <a:t>-Arbeitgeberzuschuss</a:t>
                      </a:r>
                      <a:endParaRPr lang="de-DE" sz="1400" b="1">
                        <a:solidFill>
                          <a:schemeClr val="accent4"/>
                        </a:solidFill>
                        <a:effectLst/>
                        <a:latin typeface="Calibri" panose="020F0502020204030204" pitchFamily="34" charset="0"/>
                        <a:ea typeface="Calibri" panose="020F0502020204030204" pitchFamily="34" charset="0"/>
                        <a:cs typeface="Arial" panose="020B0604020202020204" pitchFamily="34" charset="0"/>
                      </a:endParaRPr>
                    </a:p>
                  </a:txBody>
                  <a:tcPr marL="35981" marR="21579"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dirty="0">
                          <a:effectLst/>
                          <a:latin typeface="Arial" panose="020B0604020202020204" pitchFamily="34" charset="0"/>
                          <a:ea typeface="Arial" panose="020B0604020202020204" pitchFamily="34" charset="0"/>
                          <a:cs typeface="Arial" panose="020B0604020202020204" pitchFamily="34" charset="0"/>
                        </a:rPr>
                        <a:t>0,00 €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35981" marR="215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dirty="0">
                          <a:effectLst/>
                          <a:latin typeface="Arial" panose="020B0604020202020204" pitchFamily="34" charset="0"/>
                          <a:ea typeface="Arial" panose="020B0604020202020204" pitchFamily="34" charset="0"/>
                          <a:cs typeface="Arial" panose="020B0604020202020204" pitchFamily="34" charset="0"/>
                        </a:rPr>
                        <a:t>22,50 €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35981" marR="21579"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24295808"/>
                  </a:ext>
                </a:extLst>
              </a:tr>
              <a:tr h="364955">
                <a:tc>
                  <a:txBody>
                    <a:bodyPr/>
                    <a:lstStyle/>
                    <a:p>
                      <a:pPr algn="l">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a:effectLst/>
                          <a:latin typeface="Arial" panose="020B0604020202020204" pitchFamily="34" charset="0"/>
                          <a:ea typeface="Arial" panose="020B0604020202020204" pitchFamily="34" charset="0"/>
                          <a:cs typeface="Arial" panose="020B0604020202020204" pitchFamily="34" charset="0"/>
                        </a:rPr>
                        <a:t>Gesamt-Brutto</a:t>
                      </a:r>
                      <a:endParaRPr lang="de-DE" sz="1400">
                        <a:effectLst/>
                        <a:latin typeface="Calibri" panose="020F0502020204030204" pitchFamily="34" charset="0"/>
                        <a:ea typeface="Calibri" panose="020F0502020204030204" pitchFamily="34" charset="0"/>
                        <a:cs typeface="Arial" panose="020B0604020202020204" pitchFamily="34" charset="0"/>
                      </a:endParaRPr>
                    </a:p>
                  </a:txBody>
                  <a:tcPr marL="35981" marR="21579"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dirty="0">
                          <a:effectLst/>
                          <a:latin typeface="Arial" panose="020B0604020202020204" pitchFamily="34" charset="0"/>
                          <a:ea typeface="Arial" panose="020B0604020202020204" pitchFamily="34" charset="0"/>
                          <a:cs typeface="Arial" panose="020B0604020202020204" pitchFamily="34" charset="0"/>
                        </a:rPr>
                        <a:t>4.210,00 €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35981" marR="215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dirty="0">
                          <a:effectLst/>
                          <a:latin typeface="Arial" panose="020B0604020202020204" pitchFamily="34" charset="0"/>
                          <a:ea typeface="Arial" panose="020B0604020202020204" pitchFamily="34" charset="0"/>
                          <a:cs typeface="Arial" panose="020B0604020202020204" pitchFamily="34" charset="0"/>
                        </a:rPr>
                        <a:t>4.210,00 €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35981" marR="21579"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26901469"/>
                  </a:ext>
                </a:extLst>
              </a:tr>
              <a:tr h="364955">
                <a:tc>
                  <a:txBody>
                    <a:bodyPr/>
                    <a:lstStyle/>
                    <a:p>
                      <a:pPr algn="l">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a:effectLst/>
                          <a:latin typeface="Arial" panose="020B0604020202020204" pitchFamily="34" charset="0"/>
                          <a:ea typeface="Arial" panose="020B0604020202020204" pitchFamily="34" charset="0"/>
                          <a:cs typeface="Arial" panose="020B0604020202020204" pitchFamily="34" charset="0"/>
                        </a:rPr>
                        <a:t>Steuer-Brutto</a:t>
                      </a:r>
                      <a:endParaRPr lang="de-DE" sz="1400">
                        <a:effectLst/>
                        <a:latin typeface="Calibri" panose="020F0502020204030204" pitchFamily="34" charset="0"/>
                        <a:ea typeface="Calibri" panose="020F0502020204030204" pitchFamily="34" charset="0"/>
                        <a:cs typeface="Arial" panose="020B0604020202020204" pitchFamily="34" charset="0"/>
                      </a:endParaRPr>
                    </a:p>
                  </a:txBody>
                  <a:tcPr marL="35981" marR="21579"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dirty="0">
                          <a:effectLst/>
                          <a:latin typeface="Arial" panose="020B0604020202020204" pitchFamily="34" charset="0"/>
                          <a:ea typeface="Arial" panose="020B0604020202020204" pitchFamily="34" charset="0"/>
                          <a:cs typeface="Arial" panose="020B0604020202020204" pitchFamily="34" charset="0"/>
                        </a:rPr>
                        <a:t>4.210,00 €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35981" marR="215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dirty="0">
                          <a:effectLst/>
                          <a:latin typeface="Arial" panose="020B0604020202020204" pitchFamily="34" charset="0"/>
                          <a:ea typeface="Arial" panose="020B0604020202020204" pitchFamily="34" charset="0"/>
                          <a:cs typeface="Arial" panose="020B0604020202020204" pitchFamily="34" charset="0"/>
                        </a:rPr>
                        <a:t>4.060,00 €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35981" marR="21579"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41886825"/>
                  </a:ext>
                </a:extLst>
              </a:tr>
              <a:tr h="364955">
                <a:tc>
                  <a:txBody>
                    <a:bodyPr/>
                    <a:lstStyle/>
                    <a:p>
                      <a:pPr algn="l">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a:effectLst/>
                          <a:latin typeface="Arial" panose="020B0604020202020204" pitchFamily="34" charset="0"/>
                          <a:ea typeface="Arial" panose="020B0604020202020204" pitchFamily="34" charset="0"/>
                          <a:cs typeface="Arial" panose="020B0604020202020204" pitchFamily="34" charset="0"/>
                        </a:rPr>
                        <a:t>SV-Brutto</a:t>
                      </a:r>
                      <a:endParaRPr lang="de-DE" sz="1400">
                        <a:effectLst/>
                        <a:latin typeface="Calibri" panose="020F0502020204030204" pitchFamily="34" charset="0"/>
                        <a:ea typeface="Calibri" panose="020F0502020204030204" pitchFamily="34" charset="0"/>
                        <a:cs typeface="Arial" panose="020B0604020202020204" pitchFamily="34" charset="0"/>
                      </a:endParaRPr>
                    </a:p>
                  </a:txBody>
                  <a:tcPr marL="35981" marR="21579"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dirty="0">
                          <a:effectLst/>
                          <a:latin typeface="Arial" panose="020B0604020202020204" pitchFamily="34" charset="0"/>
                          <a:ea typeface="Arial" panose="020B0604020202020204" pitchFamily="34" charset="0"/>
                          <a:cs typeface="Arial" panose="020B0604020202020204" pitchFamily="34" charset="0"/>
                        </a:rPr>
                        <a:t>4.210,00 €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35981" marR="215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dirty="0">
                          <a:effectLst/>
                          <a:latin typeface="Arial" panose="020B0604020202020204" pitchFamily="34" charset="0"/>
                          <a:ea typeface="Arial" panose="020B0604020202020204" pitchFamily="34" charset="0"/>
                          <a:cs typeface="Arial" panose="020B0604020202020204" pitchFamily="34" charset="0"/>
                        </a:rPr>
                        <a:t>4.060,00 €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35981" marR="21579"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70528239"/>
                  </a:ext>
                </a:extLst>
              </a:tr>
              <a:tr h="544457">
                <a:tc>
                  <a:txBody>
                    <a:bodyPr/>
                    <a:lstStyle/>
                    <a:p>
                      <a:pPr algn="l">
                        <a:lnSpc>
                          <a:spcPct val="1000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dirty="0">
                          <a:solidFill>
                            <a:schemeClr val="tx2"/>
                          </a:solidFill>
                          <a:effectLst/>
                          <a:latin typeface="Arial" panose="020B0604020202020204" pitchFamily="34" charset="0"/>
                          <a:ea typeface="Arial" panose="020B0604020202020204" pitchFamily="34" charset="0"/>
                          <a:cs typeface="Arial" panose="020B0604020202020204" pitchFamily="34" charset="0"/>
                        </a:rPr>
                        <a:t>abzgl. steuerrechtliche Abzüge</a:t>
                      </a:r>
                      <a:endParaRPr lang="de-DE" sz="1400" b="1" dirty="0">
                        <a:solidFill>
                          <a:schemeClr val="tx2"/>
                        </a:solidFill>
                        <a:effectLst/>
                        <a:latin typeface="Calibri" panose="020F0502020204030204" pitchFamily="34" charset="0"/>
                        <a:ea typeface="Calibri" panose="020F0502020204030204" pitchFamily="34" charset="0"/>
                        <a:cs typeface="Arial" panose="020B0604020202020204" pitchFamily="34" charset="0"/>
                      </a:endParaRPr>
                    </a:p>
                  </a:txBody>
                  <a:tcPr marL="35981" marR="21579"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dirty="0">
                          <a:effectLst/>
                          <a:latin typeface="Arial" panose="020B0604020202020204" pitchFamily="34" charset="0"/>
                          <a:ea typeface="Arial" panose="020B0604020202020204" pitchFamily="34" charset="0"/>
                          <a:cs typeface="Arial" panose="020B0604020202020204" pitchFamily="34" charset="0"/>
                        </a:rPr>
                        <a:t>599,58 €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35981" marR="215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dirty="0">
                          <a:effectLst/>
                          <a:latin typeface="Arial" panose="020B0604020202020204" pitchFamily="34" charset="0"/>
                          <a:ea typeface="Arial" panose="020B0604020202020204" pitchFamily="34" charset="0"/>
                          <a:cs typeface="Arial" panose="020B0604020202020204" pitchFamily="34" charset="0"/>
                        </a:rPr>
                        <a:t>561,50 €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35981" marR="21579"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95294159"/>
                  </a:ext>
                </a:extLst>
              </a:tr>
              <a:tr h="544457">
                <a:tc>
                  <a:txBody>
                    <a:bodyPr/>
                    <a:lstStyle/>
                    <a:p>
                      <a:pPr algn="l">
                        <a:lnSpc>
                          <a:spcPct val="1000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a:solidFill>
                            <a:srgbClr val="838271"/>
                          </a:solidFill>
                          <a:effectLst/>
                          <a:latin typeface="Arial" panose="020B0604020202020204" pitchFamily="34" charset="0"/>
                          <a:ea typeface="Arial" panose="020B0604020202020204" pitchFamily="34" charset="0"/>
                          <a:cs typeface="Arial" panose="020B0604020202020204" pitchFamily="34" charset="0"/>
                        </a:rPr>
                        <a:t>abzgl. SV-rechtliche Abzüge</a:t>
                      </a:r>
                      <a:endParaRPr lang="de-DE" sz="1400" b="1">
                        <a:solidFill>
                          <a:srgbClr val="838271"/>
                        </a:solidFill>
                        <a:effectLst/>
                        <a:latin typeface="Calibri" panose="020F0502020204030204" pitchFamily="34" charset="0"/>
                        <a:ea typeface="Calibri" panose="020F0502020204030204" pitchFamily="34" charset="0"/>
                        <a:cs typeface="Arial" panose="020B0604020202020204" pitchFamily="34" charset="0"/>
                      </a:endParaRPr>
                    </a:p>
                  </a:txBody>
                  <a:tcPr marL="35981" marR="21579"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dirty="0">
                          <a:effectLst/>
                          <a:latin typeface="Arial" panose="020B0604020202020204" pitchFamily="34" charset="0"/>
                          <a:ea typeface="Arial" panose="020B0604020202020204" pitchFamily="34" charset="0"/>
                          <a:cs typeface="Arial" panose="020B0604020202020204" pitchFamily="34" charset="0"/>
                        </a:rPr>
                        <a:t>907,26 €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35981" marR="215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dirty="0">
                          <a:effectLst/>
                          <a:latin typeface="Arial" panose="020B0604020202020204" pitchFamily="34" charset="0"/>
                          <a:ea typeface="Arial" panose="020B0604020202020204" pitchFamily="34" charset="0"/>
                          <a:cs typeface="Arial" panose="020B0604020202020204" pitchFamily="34" charset="0"/>
                        </a:rPr>
                        <a:t>874,93 €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35981" marR="21579"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34621748"/>
                  </a:ext>
                </a:extLst>
              </a:tr>
              <a:tr h="457520">
                <a:tc>
                  <a:txBody>
                    <a:bodyPr/>
                    <a:lstStyle/>
                    <a:p>
                      <a:pPr algn="l">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dirty="0">
                          <a:effectLst/>
                          <a:latin typeface="Arial" panose="020B0604020202020204" pitchFamily="34" charset="0"/>
                          <a:ea typeface="Arial" panose="020B0604020202020204" pitchFamily="34" charset="0"/>
                          <a:cs typeface="Arial" panose="020B0604020202020204" pitchFamily="34" charset="0"/>
                        </a:rPr>
                        <a:t>Netto-Verdienst</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35981" marR="21579"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dirty="0">
                          <a:effectLst/>
                          <a:latin typeface="Arial" panose="020B0604020202020204" pitchFamily="34" charset="0"/>
                          <a:ea typeface="Arial" panose="020B0604020202020204" pitchFamily="34" charset="0"/>
                          <a:cs typeface="Arial" panose="020B0604020202020204" pitchFamily="34" charset="0"/>
                        </a:rPr>
                        <a:t>2.703,16 €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35981" marR="215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dirty="0">
                          <a:effectLst/>
                          <a:latin typeface="Arial" panose="020B0604020202020204" pitchFamily="34" charset="0"/>
                          <a:ea typeface="Arial" panose="020B0604020202020204" pitchFamily="34" charset="0"/>
                          <a:cs typeface="Arial" panose="020B0604020202020204" pitchFamily="34" charset="0"/>
                        </a:rPr>
                        <a:t>2.773,57 €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35981" marR="21579"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58722575"/>
                  </a:ext>
                </a:extLst>
              </a:tr>
              <a:tr h="364955">
                <a:tc>
                  <a:txBody>
                    <a:bodyPr/>
                    <a:lstStyle/>
                    <a:p>
                      <a:pPr algn="l">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a:effectLst/>
                          <a:latin typeface="Arial" panose="020B0604020202020204" pitchFamily="34" charset="0"/>
                          <a:ea typeface="Arial" panose="020B0604020202020204" pitchFamily="34" charset="0"/>
                          <a:cs typeface="Arial" panose="020B0604020202020204" pitchFamily="34" charset="0"/>
                        </a:rPr>
                        <a:t>abzgl. bAV-Arbeitnehmerbeitrag</a:t>
                      </a:r>
                      <a:endParaRPr lang="de-DE" sz="1400">
                        <a:effectLst/>
                        <a:latin typeface="Calibri" panose="020F0502020204030204" pitchFamily="34" charset="0"/>
                        <a:ea typeface="Calibri" panose="020F0502020204030204" pitchFamily="34" charset="0"/>
                        <a:cs typeface="Arial" panose="020B0604020202020204" pitchFamily="34" charset="0"/>
                      </a:endParaRPr>
                    </a:p>
                  </a:txBody>
                  <a:tcPr marL="35981" marR="21579"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a:effectLst/>
                          <a:latin typeface="Arial" panose="020B0604020202020204" pitchFamily="34" charset="0"/>
                          <a:ea typeface="Arial" panose="020B0604020202020204" pitchFamily="34" charset="0"/>
                          <a:cs typeface="Arial" panose="020B0604020202020204" pitchFamily="34" charset="0"/>
                        </a:rPr>
                        <a:t>0,00 €</a:t>
                      </a:r>
                      <a:endParaRPr lang="de-DE" sz="1400">
                        <a:effectLst/>
                        <a:latin typeface="Calibri" panose="020F0502020204030204" pitchFamily="34" charset="0"/>
                        <a:ea typeface="Calibri" panose="020F0502020204030204" pitchFamily="34" charset="0"/>
                        <a:cs typeface="Arial" panose="020B0604020202020204" pitchFamily="34" charset="0"/>
                      </a:endParaRPr>
                    </a:p>
                  </a:txBody>
                  <a:tcPr marL="35981" marR="215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dirty="0">
                          <a:effectLst/>
                          <a:latin typeface="Arial" panose="020B0604020202020204" pitchFamily="34" charset="0"/>
                          <a:ea typeface="Arial" panose="020B0604020202020204" pitchFamily="34" charset="0"/>
                          <a:cs typeface="Arial" panose="020B0604020202020204" pitchFamily="34" charset="0"/>
                        </a:rPr>
                        <a:t>150,00 €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35981" marR="21579"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14975856"/>
                  </a:ext>
                </a:extLst>
              </a:tr>
              <a:tr h="364955">
                <a:tc>
                  <a:txBody>
                    <a:bodyPr/>
                    <a:lstStyle/>
                    <a:p>
                      <a:pPr algn="l">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kern="1200">
                          <a:solidFill>
                            <a:schemeClr val="tx1"/>
                          </a:solidFill>
                          <a:effectLst/>
                          <a:latin typeface="Arial" panose="020B0604020202020204" pitchFamily="34" charset="0"/>
                          <a:ea typeface="Arial" panose="020B0604020202020204" pitchFamily="34" charset="0"/>
                          <a:cs typeface="Arial" panose="020B0604020202020204" pitchFamily="34" charset="0"/>
                        </a:rPr>
                        <a:t>Auszahlungsbetrag</a:t>
                      </a:r>
                      <a:endParaRPr lang="de-DE" sz="1400" b="1" kern="12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5981" marR="21579"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dirty="0">
                          <a:effectLst/>
                          <a:latin typeface="Arial" panose="020B0604020202020204" pitchFamily="34" charset="0"/>
                          <a:ea typeface="Arial" panose="020B0604020202020204" pitchFamily="34" charset="0"/>
                          <a:cs typeface="Arial" panose="020B0604020202020204" pitchFamily="34" charset="0"/>
                        </a:rPr>
                        <a:t>2.703,16 €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35981" marR="215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dirty="0">
                          <a:effectLst/>
                          <a:latin typeface="Arial" panose="020B0604020202020204" pitchFamily="34" charset="0"/>
                          <a:ea typeface="Arial" panose="020B0604020202020204" pitchFamily="34" charset="0"/>
                          <a:cs typeface="Arial" panose="020B0604020202020204" pitchFamily="34" charset="0"/>
                        </a:rPr>
                        <a:t>2.623,57 €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35981" marR="21579"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372649229"/>
                  </a:ext>
                </a:extLst>
              </a:tr>
            </a:tbl>
          </a:graphicData>
        </a:graphic>
      </p:graphicFrame>
      <p:sp>
        <p:nvSpPr>
          <p:cNvPr id="6" name="Rechteck 5">
            <a:extLst>
              <a:ext uri="{FF2B5EF4-FFF2-40B4-BE49-F238E27FC236}">
                <a16:creationId xmlns:a16="http://schemas.microsoft.com/office/drawing/2014/main" id="{757681FE-D8C8-4F90-BA6B-D92AF29F8647}"/>
              </a:ext>
            </a:extLst>
          </p:cNvPr>
          <p:cNvSpPr/>
          <p:nvPr/>
        </p:nvSpPr>
        <p:spPr bwMode="gray">
          <a:xfrm>
            <a:off x="5865730" y="2143822"/>
            <a:ext cx="2245444" cy="781358"/>
          </a:xfrm>
          <a:prstGeom prst="rect">
            <a:avLst/>
          </a:prstGeom>
          <a:solidFill>
            <a:schemeClr val="accent3"/>
          </a:solidFill>
          <a:ln w="12700">
            <a:solidFill>
              <a:schemeClr val="accent3"/>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5981" tIns="45696" rIns="35981" bIns="45696" numCol="1" spcCol="0" rtlCol="0" fromWordArt="0" anchor="ctr" anchorCtr="0" forceAA="0" compatLnSpc="1">
            <a:prstTxWarp prst="textNoShape">
              <a:avLst/>
            </a:prstTxWarp>
            <a:noAutofit/>
          </a:bodyPr>
          <a:lstStyle/>
          <a:p>
            <a:pPr algn="ctr"/>
            <a:r>
              <a:rPr lang="de-DE" sz="2600" b="1" dirty="0">
                <a:solidFill>
                  <a:schemeClr val="bg1"/>
                </a:solidFill>
              </a:rPr>
              <a:t>Sparbeitrag: </a:t>
            </a:r>
          </a:p>
          <a:p>
            <a:pPr algn="ctr"/>
            <a:r>
              <a:rPr lang="de-DE" sz="2600" b="1" dirty="0">
                <a:solidFill>
                  <a:schemeClr val="bg1"/>
                </a:solidFill>
              </a:rPr>
              <a:t>172,50 €</a:t>
            </a:r>
          </a:p>
        </p:txBody>
      </p:sp>
      <p:graphicFrame>
        <p:nvGraphicFramePr>
          <p:cNvPr id="11" name="Diagramm 10">
            <a:extLst>
              <a:ext uri="{FF2B5EF4-FFF2-40B4-BE49-F238E27FC236}">
                <a16:creationId xmlns:a16="http://schemas.microsoft.com/office/drawing/2014/main" id="{0137B2BB-8DDF-4914-A25C-871B48179930}"/>
              </a:ext>
            </a:extLst>
          </p:cNvPr>
          <p:cNvGraphicFramePr/>
          <p:nvPr>
            <p:extLst>
              <p:ext uri="{D42A27DB-BD31-4B8C-83A1-F6EECF244321}">
                <p14:modId xmlns:p14="http://schemas.microsoft.com/office/powerpoint/2010/main" val="770945404"/>
              </p:ext>
            </p:extLst>
          </p:nvPr>
        </p:nvGraphicFramePr>
        <p:xfrm>
          <a:off x="8111175" y="1125944"/>
          <a:ext cx="3741515" cy="5037932"/>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platzhalter 4">
            <a:extLst>
              <a:ext uri="{FF2B5EF4-FFF2-40B4-BE49-F238E27FC236}">
                <a16:creationId xmlns:a16="http://schemas.microsoft.com/office/drawing/2014/main" id="{BF0383E2-2037-4A51-A445-9FAE782BAD63}"/>
              </a:ext>
            </a:extLst>
          </p:cNvPr>
          <p:cNvSpPr>
            <a:spLocks noGrp="1"/>
          </p:cNvSpPr>
          <p:nvPr>
            <p:ph type="body" sz="quarter" idx="13"/>
          </p:nvPr>
        </p:nvSpPr>
        <p:spPr>
          <a:xfrm>
            <a:off x="329747" y="6380644"/>
            <a:ext cx="8065415" cy="216708"/>
          </a:xfrm>
        </p:spPr>
        <p:txBody>
          <a:bodyPr/>
          <a:lstStyle/>
          <a:p>
            <a:r>
              <a:rPr lang="de-DE" dirty="0"/>
              <a:t>Berechnungstool: </a:t>
            </a:r>
            <a:r>
              <a:rPr lang="de-DE" dirty="0" err="1"/>
              <a:t>VorsorgePLANER</a:t>
            </a:r>
            <a:r>
              <a:rPr lang="de-DE" dirty="0"/>
              <a:t> </a:t>
            </a:r>
            <a:r>
              <a:rPr lang="de-DE" dirty="0">
                <a:solidFill>
                  <a:srgbClr val="515349"/>
                </a:solidFill>
              </a:rPr>
              <a:t>von</a:t>
            </a:r>
            <a:r>
              <a:rPr lang="de-DE" dirty="0"/>
              <a:t> Canada Life (Stand Januar 2025)</a:t>
            </a:r>
          </a:p>
          <a:p>
            <a:r>
              <a:rPr lang="de-DE" dirty="0"/>
              <a:t>Vorgaben: Angestellter, 35 Jahre, Steuerklasse I/IV, KV Zusatzbeitrag 2,5 %, keine Kinder, Kirchensteuer 9 %, AG-Zuschuss: 15 %</a:t>
            </a:r>
          </a:p>
        </p:txBody>
      </p:sp>
      <p:sp>
        <p:nvSpPr>
          <p:cNvPr id="10" name="Rechteck 9">
            <a:extLst>
              <a:ext uri="{FF2B5EF4-FFF2-40B4-BE49-F238E27FC236}">
                <a16:creationId xmlns:a16="http://schemas.microsoft.com/office/drawing/2014/main" id="{A1C66ACD-C147-4EB2-A501-4DD1DD1F4217}"/>
              </a:ext>
            </a:extLst>
          </p:cNvPr>
          <p:cNvSpPr/>
          <p:nvPr/>
        </p:nvSpPr>
        <p:spPr bwMode="gray">
          <a:xfrm>
            <a:off x="5865731" y="3113407"/>
            <a:ext cx="2245444" cy="747397"/>
          </a:xfrm>
          <a:prstGeom prst="rect">
            <a:avLst/>
          </a:prstGeom>
          <a:solidFill>
            <a:schemeClr val="tx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5981" tIns="45696" rIns="35981" bIns="45696" numCol="1" spcCol="0" rtlCol="0" fromWordArt="0" anchor="ctr" anchorCtr="0" forceAA="0" compatLnSpc="1">
            <a:prstTxWarp prst="textNoShape">
              <a:avLst/>
            </a:prstTxWarp>
            <a:noAutofit/>
          </a:bodyPr>
          <a:lstStyle/>
          <a:p>
            <a:pPr algn="ctr"/>
            <a:r>
              <a:rPr lang="de-DE" sz="2600" b="1" dirty="0">
                <a:solidFill>
                  <a:schemeClr val="bg1"/>
                </a:solidFill>
              </a:rPr>
              <a:t>Förderquote: </a:t>
            </a:r>
          </a:p>
          <a:p>
            <a:pPr algn="ctr"/>
            <a:r>
              <a:rPr lang="de-DE" sz="2600" b="1" dirty="0">
                <a:solidFill>
                  <a:schemeClr val="bg1"/>
                </a:solidFill>
              </a:rPr>
              <a:t>117 %</a:t>
            </a:r>
          </a:p>
        </p:txBody>
      </p:sp>
      <p:sp>
        <p:nvSpPr>
          <p:cNvPr id="13" name="Ellipse 12">
            <a:extLst>
              <a:ext uri="{FF2B5EF4-FFF2-40B4-BE49-F238E27FC236}">
                <a16:creationId xmlns:a16="http://schemas.microsoft.com/office/drawing/2014/main" id="{74451D99-EFB4-476B-9932-CAE06923C489}"/>
              </a:ext>
            </a:extLst>
          </p:cNvPr>
          <p:cNvSpPr/>
          <p:nvPr/>
        </p:nvSpPr>
        <p:spPr bwMode="gray">
          <a:xfrm>
            <a:off x="8564722" y="2714958"/>
            <a:ext cx="1074057" cy="551543"/>
          </a:xfrm>
          <a:prstGeom prst="ellipse">
            <a:avLst/>
          </a:prstGeom>
          <a:noFill/>
          <a:ln w="381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800">
              <a:solidFill>
                <a:schemeClr val="bg1"/>
              </a:solidFill>
            </a:endParaRPr>
          </a:p>
        </p:txBody>
      </p:sp>
    </p:spTree>
    <p:extLst>
      <p:ext uri="{BB962C8B-B14F-4D97-AF65-F5344CB8AC3E}">
        <p14:creationId xmlns:p14="http://schemas.microsoft.com/office/powerpoint/2010/main" val="366365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graphicEl>
                                              <a:chart seriesIdx="-3" categoryIdx="-3" bldStep="gridLegend"/>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graphicEl>
                                              <a:chart seriesIdx="-4" categoryIdx="0" bldStep="category"/>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graphicEl>
                                              <a:chart seriesIdx="-4" categoryIdx="1" bldStep="category"/>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graphicEl>
                                              <a:chart seriesIdx="-4" categoryIdx="2" bldStep="category"/>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graphicEl>
                                              <a:chart seriesIdx="-4" categoryIdx="3" bldStep="category"/>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Graphic spid="11" grpId="0" uiExpand="1">
        <p:bldSub>
          <a:bldChart bld="category"/>
        </p:bldSub>
      </p:bldGraphic>
      <p:bldP spid="10" grpId="0" animBg="1"/>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574854FB-2ADD-46B6-A093-8BC87D398A82}"/>
              </a:ext>
            </a:extLst>
          </p:cNvPr>
          <p:cNvSpPr>
            <a:spLocks noGrp="1"/>
          </p:cNvSpPr>
          <p:nvPr>
            <p:ph type="sldNum" sz="quarter" idx="11"/>
          </p:nvPr>
        </p:nvSpPr>
        <p:spPr/>
        <p:txBody>
          <a:bodyPr/>
          <a:lstStyle/>
          <a:p>
            <a:fld id="{F54F1103-55D5-406B-994D-438AB4391C46}" type="slidenum">
              <a:rPr lang="de-DE" smtClean="0"/>
              <a:pPr/>
              <a:t>16</a:t>
            </a:fld>
            <a:endParaRPr lang="de-DE"/>
          </a:p>
        </p:txBody>
      </p:sp>
      <p:sp>
        <p:nvSpPr>
          <p:cNvPr id="3" name="Titel 2">
            <a:extLst>
              <a:ext uri="{FF2B5EF4-FFF2-40B4-BE49-F238E27FC236}">
                <a16:creationId xmlns:a16="http://schemas.microsoft.com/office/drawing/2014/main" id="{0D48AFE0-FBA2-41F1-97F0-C62825C41128}"/>
              </a:ext>
            </a:extLst>
          </p:cNvPr>
          <p:cNvSpPr>
            <a:spLocks noGrp="1"/>
          </p:cNvSpPr>
          <p:nvPr>
            <p:ph type="title"/>
          </p:nvPr>
        </p:nvSpPr>
        <p:spPr>
          <a:xfrm>
            <a:off x="340974" y="550181"/>
            <a:ext cx="8625214" cy="575764"/>
          </a:xfrm>
        </p:spPr>
        <p:txBody>
          <a:bodyPr/>
          <a:lstStyle/>
          <a:p>
            <a:r>
              <a:rPr lang="de-DE" dirty="0"/>
              <a:t>Musterberechnung mit vermögenswirksamen Leistungen (VL)</a:t>
            </a:r>
          </a:p>
        </p:txBody>
      </p:sp>
      <p:sp>
        <p:nvSpPr>
          <p:cNvPr id="4" name="Textplatzhalter 3">
            <a:extLst>
              <a:ext uri="{FF2B5EF4-FFF2-40B4-BE49-F238E27FC236}">
                <a16:creationId xmlns:a16="http://schemas.microsoft.com/office/drawing/2014/main" id="{EEC1BB96-1005-4B92-8945-C08269D0D7F8}"/>
              </a:ext>
            </a:extLst>
          </p:cNvPr>
          <p:cNvSpPr>
            <a:spLocks noGrp="1"/>
          </p:cNvSpPr>
          <p:nvPr>
            <p:ph type="body" sz="quarter" idx="14"/>
          </p:nvPr>
        </p:nvSpPr>
        <p:spPr/>
        <p:txBody>
          <a:bodyPr/>
          <a:lstStyle/>
          <a:p>
            <a:r>
              <a:rPr lang="de-DE" dirty="0"/>
              <a:t>Funktionsweise der Entgeltumwandlung</a:t>
            </a:r>
          </a:p>
        </p:txBody>
      </p:sp>
      <p:graphicFrame>
        <p:nvGraphicFramePr>
          <p:cNvPr id="12" name="Tabelle 11">
            <a:extLst>
              <a:ext uri="{FF2B5EF4-FFF2-40B4-BE49-F238E27FC236}">
                <a16:creationId xmlns:a16="http://schemas.microsoft.com/office/drawing/2014/main" id="{262E47D0-7C88-40D1-9A1E-43790E365776}"/>
              </a:ext>
            </a:extLst>
          </p:cNvPr>
          <p:cNvGraphicFramePr>
            <a:graphicFrameLocks noGrp="1"/>
          </p:cNvGraphicFramePr>
          <p:nvPr>
            <p:extLst>
              <p:ext uri="{D42A27DB-BD31-4B8C-83A1-F6EECF244321}">
                <p14:modId xmlns:p14="http://schemas.microsoft.com/office/powerpoint/2010/main" val="1311730511"/>
              </p:ext>
            </p:extLst>
          </p:nvPr>
        </p:nvGraphicFramePr>
        <p:xfrm>
          <a:off x="336103" y="1126611"/>
          <a:ext cx="5235510" cy="4920119"/>
        </p:xfrm>
        <a:graphic>
          <a:graphicData uri="http://schemas.openxmlformats.org/drawingml/2006/table">
            <a:tbl>
              <a:tblPr/>
              <a:tblGrid>
                <a:gridCol w="2843877">
                  <a:extLst>
                    <a:ext uri="{9D8B030D-6E8A-4147-A177-3AD203B41FA5}">
                      <a16:colId xmlns:a16="http://schemas.microsoft.com/office/drawing/2014/main" val="953092727"/>
                    </a:ext>
                  </a:extLst>
                </a:gridCol>
                <a:gridCol w="1179872">
                  <a:extLst>
                    <a:ext uri="{9D8B030D-6E8A-4147-A177-3AD203B41FA5}">
                      <a16:colId xmlns:a16="http://schemas.microsoft.com/office/drawing/2014/main" val="2380084318"/>
                    </a:ext>
                  </a:extLst>
                </a:gridCol>
                <a:gridCol w="1211761">
                  <a:extLst>
                    <a:ext uri="{9D8B030D-6E8A-4147-A177-3AD203B41FA5}">
                      <a16:colId xmlns:a16="http://schemas.microsoft.com/office/drawing/2014/main" val="2575450174"/>
                    </a:ext>
                  </a:extLst>
                </a:gridCol>
              </a:tblGrid>
              <a:tr h="487284">
                <a:tc>
                  <a:txBody>
                    <a:bodyPr/>
                    <a:lstStyle/>
                    <a:p>
                      <a:pPr algn="l">
                        <a:lnSpc>
                          <a:spcPct val="1000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dirty="0">
                          <a:effectLst/>
                          <a:latin typeface="Arial" panose="020B0604020202020204" pitchFamily="34" charset="0"/>
                          <a:ea typeface="Arial" panose="020B0604020202020204" pitchFamily="34" charset="0"/>
                          <a:cs typeface="Arial" panose="020B0604020202020204" pitchFamily="34" charset="0"/>
                        </a:rPr>
                        <a:t>Gehaltsabrechnung pro Monat</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35970" marR="21573" marT="0"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dirty="0">
                          <a:effectLst/>
                          <a:latin typeface="Arial" panose="020B0604020202020204" pitchFamily="34" charset="0"/>
                          <a:ea typeface="Arial" panose="020B0604020202020204" pitchFamily="34" charset="0"/>
                          <a:cs typeface="Arial" panose="020B0604020202020204" pitchFamily="34" charset="0"/>
                        </a:rPr>
                        <a:t>aktuell</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35970" marR="215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kern="1200" dirty="0">
                          <a:solidFill>
                            <a:schemeClr val="tx1"/>
                          </a:solidFill>
                          <a:effectLst/>
                          <a:latin typeface="Arial" panose="020B0604020202020204" pitchFamily="34" charset="0"/>
                          <a:ea typeface="Arial" panose="020B0604020202020204" pitchFamily="34" charset="0"/>
                          <a:cs typeface="Arial" panose="020B0604020202020204" pitchFamily="34" charset="0"/>
                        </a:rPr>
                        <a:t>m</a:t>
                      </a:r>
                      <a:r>
                        <a:rPr lang="de-DE" sz="1400" b="1" dirty="0">
                          <a:effectLst/>
                          <a:latin typeface="Arial" panose="020B0604020202020204" pitchFamily="34" charset="0"/>
                          <a:ea typeface="Arial" panose="020B0604020202020204" pitchFamily="34" charset="0"/>
                          <a:cs typeface="Arial" panose="020B0604020202020204" pitchFamily="34" charset="0"/>
                        </a:rPr>
                        <a:t>it </a:t>
                      </a:r>
                      <a:r>
                        <a:rPr lang="de-DE" sz="1400" b="1" dirty="0" err="1">
                          <a:effectLst/>
                          <a:latin typeface="Arial" panose="020B0604020202020204" pitchFamily="34" charset="0"/>
                          <a:ea typeface="Arial" panose="020B0604020202020204" pitchFamily="34" charset="0"/>
                          <a:cs typeface="Arial" panose="020B0604020202020204" pitchFamily="34" charset="0"/>
                        </a:rPr>
                        <a:t>bAV</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35970" marR="21573" marT="0" marB="0"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38061505"/>
                  </a:ext>
                </a:extLst>
              </a:tr>
              <a:tr h="317530">
                <a:tc>
                  <a:txBody>
                    <a:bodyPr/>
                    <a:lstStyle/>
                    <a:p>
                      <a:pPr algn="l">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a:effectLst/>
                          <a:latin typeface="Arial" panose="020B0604020202020204" pitchFamily="34" charset="0"/>
                          <a:ea typeface="Arial" panose="020B0604020202020204" pitchFamily="34" charset="0"/>
                          <a:cs typeface="Arial" panose="020B0604020202020204" pitchFamily="34" charset="0"/>
                        </a:rPr>
                        <a:t>Bruttogehalt</a:t>
                      </a:r>
                      <a:endParaRPr lang="de-DE" sz="1400">
                        <a:effectLst/>
                        <a:latin typeface="Calibri" panose="020F0502020204030204" pitchFamily="34" charset="0"/>
                        <a:ea typeface="Calibri" panose="020F0502020204030204" pitchFamily="34" charset="0"/>
                        <a:cs typeface="Arial" panose="020B0604020202020204" pitchFamily="34" charset="0"/>
                      </a:endParaRPr>
                    </a:p>
                  </a:txBody>
                  <a:tcPr marL="35970" marR="21573"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dirty="0">
                          <a:effectLst/>
                          <a:latin typeface="Arial" panose="020B0604020202020204" pitchFamily="34" charset="0"/>
                          <a:ea typeface="Arial" panose="020B0604020202020204" pitchFamily="34" charset="0"/>
                          <a:cs typeface="Arial" panose="020B0604020202020204" pitchFamily="34" charset="0"/>
                        </a:rPr>
                        <a:t>4.210,00 €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21573" marR="215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dirty="0">
                          <a:effectLst/>
                          <a:latin typeface="Arial" panose="020B0604020202020204" pitchFamily="34" charset="0"/>
                          <a:ea typeface="Arial" panose="020B0604020202020204" pitchFamily="34" charset="0"/>
                          <a:cs typeface="Arial" panose="020B0604020202020204" pitchFamily="34" charset="0"/>
                        </a:rPr>
                        <a:t>4.210,00 €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21573" marR="21573"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91661631"/>
                  </a:ext>
                </a:extLst>
              </a:tr>
              <a:tr h="317530">
                <a:tc>
                  <a:txBody>
                    <a:bodyPr/>
                    <a:lstStyle/>
                    <a:p>
                      <a:pPr marL="0" algn="l" defTabSz="682884" rtl="0" eaLnBrk="1" latinLnBrk="0" hangingPunct="1">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kern="1200">
                          <a:solidFill>
                            <a:schemeClr val="tx1"/>
                          </a:solidFill>
                          <a:effectLst/>
                          <a:latin typeface="Arial" panose="020B0604020202020204" pitchFamily="34" charset="0"/>
                          <a:ea typeface="Calibri" panose="020F0502020204030204" pitchFamily="34" charset="0"/>
                          <a:cs typeface="Arial" panose="020B0604020202020204" pitchFamily="34" charset="0"/>
                        </a:rPr>
                        <a:t>VL-Arbeitgeberbeitrag</a:t>
                      </a:r>
                    </a:p>
                  </a:txBody>
                  <a:tcPr marL="35970" marR="21573"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dirty="0">
                          <a:effectLst/>
                          <a:latin typeface="Arial" panose="020B0604020202020204" pitchFamily="34" charset="0"/>
                          <a:ea typeface="Arial" panose="020B0604020202020204" pitchFamily="34" charset="0"/>
                          <a:cs typeface="Arial" panose="020B0604020202020204" pitchFamily="34" charset="0"/>
                        </a:rPr>
                        <a:t>26,59 €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21573" marR="215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dirty="0">
                          <a:effectLst/>
                          <a:latin typeface="Arial" panose="020B0604020202020204" pitchFamily="34" charset="0"/>
                          <a:ea typeface="Arial" panose="020B0604020202020204" pitchFamily="34" charset="0"/>
                          <a:cs typeface="Arial" panose="020B0604020202020204" pitchFamily="34" charset="0"/>
                        </a:rPr>
                        <a:t>26,59 €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21573" marR="21573"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28660961"/>
                  </a:ext>
                </a:extLst>
              </a:tr>
              <a:tr h="359749">
                <a:tc>
                  <a:txBody>
                    <a:bodyPr/>
                    <a:lstStyle/>
                    <a:p>
                      <a:pPr algn="l">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a:solidFill>
                            <a:schemeClr val="accent3"/>
                          </a:solidFill>
                          <a:effectLst/>
                          <a:latin typeface="Arial" panose="020B0604020202020204" pitchFamily="34" charset="0"/>
                          <a:ea typeface="Arial" panose="020B0604020202020204" pitchFamily="34" charset="0"/>
                          <a:cs typeface="Arial" panose="020B0604020202020204" pitchFamily="34" charset="0"/>
                        </a:rPr>
                        <a:t>bAV-Arbeitnehmerbeitrag</a:t>
                      </a:r>
                      <a:endParaRPr lang="de-DE" sz="1400" b="1">
                        <a:solidFill>
                          <a:schemeClr val="accent3"/>
                        </a:solidFill>
                        <a:effectLst/>
                        <a:latin typeface="Calibri" panose="020F0502020204030204" pitchFamily="34" charset="0"/>
                        <a:ea typeface="Calibri" panose="020F0502020204030204" pitchFamily="34" charset="0"/>
                        <a:cs typeface="Arial" panose="020B0604020202020204" pitchFamily="34" charset="0"/>
                      </a:endParaRPr>
                    </a:p>
                  </a:txBody>
                  <a:tcPr marL="35970" marR="21573"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a:effectLst/>
                          <a:latin typeface="Arial" panose="020B0604020202020204" pitchFamily="34" charset="0"/>
                          <a:ea typeface="Arial" panose="020B0604020202020204" pitchFamily="34" charset="0"/>
                          <a:cs typeface="Arial" panose="020B0604020202020204" pitchFamily="34" charset="0"/>
                        </a:rPr>
                        <a:t>0,00 €</a:t>
                      </a:r>
                      <a:endParaRPr lang="de-DE" sz="1400">
                        <a:effectLst/>
                        <a:latin typeface="Calibri" panose="020F0502020204030204" pitchFamily="34" charset="0"/>
                        <a:ea typeface="Calibri" panose="020F0502020204030204" pitchFamily="34" charset="0"/>
                        <a:cs typeface="Arial" panose="020B0604020202020204" pitchFamily="34" charset="0"/>
                      </a:endParaRPr>
                    </a:p>
                  </a:txBody>
                  <a:tcPr marL="21573" marR="215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dirty="0">
                          <a:effectLst/>
                          <a:latin typeface="Arial" panose="020B0604020202020204" pitchFamily="34" charset="0"/>
                          <a:ea typeface="Arial" panose="020B0604020202020204" pitchFamily="34" charset="0"/>
                          <a:cs typeface="Arial" panose="020B0604020202020204" pitchFamily="34" charset="0"/>
                        </a:rPr>
                        <a:t>173,91 €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21573" marR="21573"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2308582"/>
                  </a:ext>
                </a:extLst>
              </a:tr>
              <a:tr h="359749">
                <a:tc>
                  <a:txBody>
                    <a:bodyPr/>
                    <a:lstStyle/>
                    <a:p>
                      <a:pPr algn="l">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err="1">
                          <a:solidFill>
                            <a:schemeClr val="accent4"/>
                          </a:solidFill>
                          <a:effectLst/>
                          <a:latin typeface="Arial" panose="020B0604020202020204" pitchFamily="34" charset="0"/>
                          <a:ea typeface="Arial" panose="020B0604020202020204" pitchFamily="34" charset="0"/>
                          <a:cs typeface="Arial" panose="020B0604020202020204" pitchFamily="34" charset="0"/>
                        </a:rPr>
                        <a:t>bAV</a:t>
                      </a:r>
                      <a:r>
                        <a:rPr lang="de-DE" sz="1400" b="1">
                          <a:solidFill>
                            <a:schemeClr val="accent4"/>
                          </a:solidFill>
                          <a:effectLst/>
                          <a:latin typeface="Arial" panose="020B0604020202020204" pitchFamily="34" charset="0"/>
                          <a:ea typeface="Arial" panose="020B0604020202020204" pitchFamily="34" charset="0"/>
                          <a:cs typeface="Arial" panose="020B0604020202020204" pitchFamily="34" charset="0"/>
                        </a:rPr>
                        <a:t>-Arbeitgeberzuschuss</a:t>
                      </a:r>
                      <a:endParaRPr lang="de-DE" sz="1400" b="1">
                        <a:solidFill>
                          <a:schemeClr val="accent4"/>
                        </a:solidFill>
                        <a:effectLst/>
                        <a:latin typeface="Calibri" panose="020F0502020204030204" pitchFamily="34" charset="0"/>
                        <a:ea typeface="Calibri" panose="020F0502020204030204" pitchFamily="34" charset="0"/>
                        <a:cs typeface="Arial" panose="020B0604020202020204" pitchFamily="34" charset="0"/>
                      </a:endParaRPr>
                    </a:p>
                  </a:txBody>
                  <a:tcPr marL="35970" marR="21573"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a:effectLst/>
                          <a:latin typeface="Arial" panose="020B0604020202020204" pitchFamily="34" charset="0"/>
                          <a:ea typeface="Arial" panose="020B0604020202020204" pitchFamily="34" charset="0"/>
                          <a:cs typeface="Arial" panose="020B0604020202020204" pitchFamily="34" charset="0"/>
                        </a:rPr>
                        <a:t>0,00 €</a:t>
                      </a:r>
                      <a:endParaRPr lang="de-DE" sz="1400">
                        <a:effectLst/>
                        <a:latin typeface="Calibri" panose="020F0502020204030204" pitchFamily="34" charset="0"/>
                        <a:ea typeface="Calibri" panose="020F0502020204030204" pitchFamily="34" charset="0"/>
                        <a:cs typeface="Arial" panose="020B0604020202020204" pitchFamily="34" charset="0"/>
                      </a:endParaRPr>
                    </a:p>
                  </a:txBody>
                  <a:tcPr marL="21573" marR="215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dirty="0">
                          <a:effectLst/>
                          <a:latin typeface="Arial" panose="020B0604020202020204" pitchFamily="34" charset="0"/>
                          <a:ea typeface="Arial" panose="020B0604020202020204" pitchFamily="34" charset="0"/>
                          <a:cs typeface="Arial" panose="020B0604020202020204" pitchFamily="34" charset="0"/>
                        </a:rPr>
                        <a:t>26,09 €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21573" marR="21573"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55139626"/>
                  </a:ext>
                </a:extLst>
              </a:tr>
              <a:tr h="317530">
                <a:tc>
                  <a:txBody>
                    <a:bodyPr/>
                    <a:lstStyle/>
                    <a:p>
                      <a:pPr algn="l">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a:effectLst/>
                          <a:latin typeface="Arial" panose="020B0604020202020204" pitchFamily="34" charset="0"/>
                          <a:ea typeface="Arial" panose="020B0604020202020204" pitchFamily="34" charset="0"/>
                          <a:cs typeface="Arial" panose="020B0604020202020204" pitchFamily="34" charset="0"/>
                        </a:rPr>
                        <a:t>Gesamt-Brutto</a:t>
                      </a:r>
                      <a:endParaRPr lang="de-DE" sz="1400">
                        <a:effectLst/>
                        <a:latin typeface="Calibri" panose="020F0502020204030204" pitchFamily="34" charset="0"/>
                        <a:ea typeface="Calibri" panose="020F0502020204030204" pitchFamily="34" charset="0"/>
                        <a:cs typeface="Arial" panose="020B0604020202020204" pitchFamily="34" charset="0"/>
                      </a:endParaRPr>
                    </a:p>
                  </a:txBody>
                  <a:tcPr marL="35970" marR="21573"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dirty="0">
                          <a:effectLst/>
                          <a:latin typeface="Arial" panose="020B0604020202020204" pitchFamily="34" charset="0"/>
                          <a:ea typeface="Arial" panose="020B0604020202020204" pitchFamily="34" charset="0"/>
                          <a:cs typeface="Arial" panose="020B0604020202020204" pitchFamily="34" charset="0"/>
                        </a:rPr>
                        <a:t>4.236,59 €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21573" marR="215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dirty="0">
                          <a:effectLst/>
                          <a:latin typeface="Arial" panose="020B0604020202020204" pitchFamily="34" charset="0"/>
                          <a:ea typeface="Arial" panose="020B0604020202020204" pitchFamily="34" charset="0"/>
                          <a:cs typeface="Arial" panose="020B0604020202020204" pitchFamily="34" charset="0"/>
                        </a:rPr>
                        <a:t>4.236,59 €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21573" marR="21573"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26901469"/>
                  </a:ext>
                </a:extLst>
              </a:tr>
              <a:tr h="317530">
                <a:tc>
                  <a:txBody>
                    <a:bodyPr/>
                    <a:lstStyle/>
                    <a:p>
                      <a:pPr algn="l">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a:effectLst/>
                          <a:latin typeface="Arial" panose="020B0604020202020204" pitchFamily="34" charset="0"/>
                          <a:ea typeface="Arial" panose="020B0604020202020204" pitchFamily="34" charset="0"/>
                          <a:cs typeface="Arial" panose="020B0604020202020204" pitchFamily="34" charset="0"/>
                        </a:rPr>
                        <a:t>Steuer-Brutto</a:t>
                      </a:r>
                      <a:endParaRPr lang="de-DE" sz="1400">
                        <a:effectLst/>
                        <a:latin typeface="Calibri" panose="020F0502020204030204" pitchFamily="34" charset="0"/>
                        <a:ea typeface="Calibri" panose="020F0502020204030204" pitchFamily="34" charset="0"/>
                        <a:cs typeface="Arial" panose="020B0604020202020204" pitchFamily="34" charset="0"/>
                      </a:endParaRPr>
                    </a:p>
                  </a:txBody>
                  <a:tcPr marL="35970" marR="21573"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dirty="0">
                          <a:effectLst/>
                          <a:latin typeface="Arial" panose="020B0604020202020204" pitchFamily="34" charset="0"/>
                          <a:ea typeface="Arial" panose="020B0604020202020204" pitchFamily="34" charset="0"/>
                          <a:cs typeface="Arial" panose="020B0604020202020204" pitchFamily="34" charset="0"/>
                        </a:rPr>
                        <a:t>4.236,59 €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21573" marR="215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dirty="0">
                          <a:effectLst/>
                          <a:latin typeface="Arial" panose="020B0604020202020204" pitchFamily="34" charset="0"/>
                          <a:ea typeface="Arial" panose="020B0604020202020204" pitchFamily="34" charset="0"/>
                          <a:cs typeface="Arial" panose="020B0604020202020204" pitchFamily="34" charset="0"/>
                        </a:rPr>
                        <a:t>4.062,68 €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21573" marR="21573"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41886825"/>
                  </a:ext>
                </a:extLst>
              </a:tr>
              <a:tr h="317530">
                <a:tc>
                  <a:txBody>
                    <a:bodyPr/>
                    <a:lstStyle/>
                    <a:p>
                      <a:pPr algn="l">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a:effectLst/>
                          <a:latin typeface="Arial" panose="020B0604020202020204" pitchFamily="34" charset="0"/>
                          <a:ea typeface="Arial" panose="020B0604020202020204" pitchFamily="34" charset="0"/>
                          <a:cs typeface="Arial" panose="020B0604020202020204" pitchFamily="34" charset="0"/>
                        </a:rPr>
                        <a:t>SV-Brutto</a:t>
                      </a:r>
                      <a:endParaRPr lang="de-DE" sz="1400">
                        <a:effectLst/>
                        <a:latin typeface="Calibri" panose="020F0502020204030204" pitchFamily="34" charset="0"/>
                        <a:ea typeface="Calibri" panose="020F0502020204030204" pitchFamily="34" charset="0"/>
                        <a:cs typeface="Arial" panose="020B0604020202020204" pitchFamily="34" charset="0"/>
                      </a:endParaRPr>
                    </a:p>
                  </a:txBody>
                  <a:tcPr marL="35970" marR="21573"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dirty="0">
                          <a:effectLst/>
                          <a:latin typeface="Arial" panose="020B0604020202020204" pitchFamily="34" charset="0"/>
                          <a:ea typeface="Arial" panose="020B0604020202020204" pitchFamily="34" charset="0"/>
                          <a:cs typeface="Arial" panose="020B0604020202020204" pitchFamily="34" charset="0"/>
                        </a:rPr>
                        <a:t>4.236,59 €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21573" marR="215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dirty="0">
                          <a:effectLst/>
                          <a:latin typeface="Arial" panose="020B0604020202020204" pitchFamily="34" charset="0"/>
                          <a:ea typeface="Arial" panose="020B0604020202020204" pitchFamily="34" charset="0"/>
                          <a:cs typeface="Arial" panose="020B0604020202020204" pitchFamily="34" charset="0"/>
                        </a:rPr>
                        <a:t>4.062,68 €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21573" marR="21573"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70528239"/>
                  </a:ext>
                </a:extLst>
              </a:tr>
              <a:tr h="423869">
                <a:tc>
                  <a:txBody>
                    <a:bodyPr/>
                    <a:lstStyle/>
                    <a:p>
                      <a:pPr algn="l">
                        <a:lnSpc>
                          <a:spcPct val="1000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a:solidFill>
                            <a:schemeClr val="tx2"/>
                          </a:solidFill>
                          <a:effectLst/>
                          <a:latin typeface="Arial" panose="020B0604020202020204" pitchFamily="34" charset="0"/>
                          <a:ea typeface="Arial" panose="020B0604020202020204" pitchFamily="34" charset="0"/>
                          <a:cs typeface="Arial" panose="020B0604020202020204" pitchFamily="34" charset="0"/>
                        </a:rPr>
                        <a:t>abzgl. steuerrechtliche Abzüge</a:t>
                      </a:r>
                      <a:endParaRPr lang="de-DE" sz="1400" b="1">
                        <a:solidFill>
                          <a:schemeClr val="tx2"/>
                        </a:solidFill>
                        <a:effectLst/>
                        <a:latin typeface="Calibri" panose="020F0502020204030204" pitchFamily="34" charset="0"/>
                        <a:ea typeface="Calibri" panose="020F0502020204030204" pitchFamily="34" charset="0"/>
                        <a:cs typeface="Arial" panose="020B0604020202020204" pitchFamily="34" charset="0"/>
                      </a:endParaRPr>
                    </a:p>
                  </a:txBody>
                  <a:tcPr marL="35970" marR="21573"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dirty="0">
                          <a:effectLst/>
                          <a:latin typeface="Arial" panose="020B0604020202020204" pitchFamily="34" charset="0"/>
                          <a:ea typeface="Arial" panose="020B0604020202020204" pitchFamily="34" charset="0"/>
                          <a:cs typeface="Arial" panose="020B0604020202020204" pitchFamily="34" charset="0"/>
                        </a:rPr>
                        <a:t>606,41 €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21573" marR="215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dirty="0">
                          <a:effectLst/>
                          <a:latin typeface="Arial" panose="020B0604020202020204" pitchFamily="34" charset="0"/>
                          <a:ea typeface="Arial" panose="020B0604020202020204" pitchFamily="34" charset="0"/>
                          <a:cs typeface="Arial" panose="020B0604020202020204" pitchFamily="34" charset="0"/>
                        </a:rPr>
                        <a:t>562,16 €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21573" marR="21573"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95294159"/>
                  </a:ext>
                </a:extLst>
              </a:tr>
              <a:tr h="431698">
                <a:tc>
                  <a:txBody>
                    <a:bodyPr/>
                    <a:lstStyle/>
                    <a:p>
                      <a:pPr marL="0" algn="l" defTabSz="682884" rtl="0" eaLnBrk="1" latinLnBrk="0" hangingPunct="1">
                        <a:lnSpc>
                          <a:spcPct val="1000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kern="1200">
                          <a:solidFill>
                            <a:srgbClr val="838271"/>
                          </a:solidFill>
                          <a:effectLst/>
                          <a:latin typeface="Arial" panose="020B0604020202020204" pitchFamily="34" charset="0"/>
                          <a:ea typeface="Arial" panose="020B0604020202020204" pitchFamily="34" charset="0"/>
                          <a:cs typeface="Arial" panose="020B0604020202020204" pitchFamily="34" charset="0"/>
                        </a:rPr>
                        <a:t>abzgl. SV-rechtliche Abzüge</a:t>
                      </a:r>
                      <a:endParaRPr lang="de-DE" sz="1400" b="1" kern="1200">
                        <a:solidFill>
                          <a:srgbClr val="838271"/>
                        </a:solidFill>
                        <a:effectLst/>
                        <a:latin typeface="Arial" panose="020B0604020202020204" pitchFamily="34" charset="0"/>
                        <a:ea typeface="Calibri" panose="020F0502020204030204" pitchFamily="34" charset="0"/>
                        <a:cs typeface="Arial" panose="020B0604020202020204" pitchFamily="34" charset="0"/>
                      </a:endParaRPr>
                    </a:p>
                  </a:txBody>
                  <a:tcPr marL="35970" marR="21573"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dirty="0">
                          <a:effectLst/>
                          <a:latin typeface="Arial" panose="020B0604020202020204" pitchFamily="34" charset="0"/>
                          <a:ea typeface="Arial" panose="020B0604020202020204" pitchFamily="34" charset="0"/>
                          <a:cs typeface="Arial" panose="020B0604020202020204" pitchFamily="34" charset="0"/>
                        </a:rPr>
                        <a:t>912,99 €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21573" marR="215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dirty="0">
                          <a:effectLst/>
                          <a:latin typeface="Arial" panose="020B0604020202020204" pitchFamily="34" charset="0"/>
                          <a:ea typeface="Arial" panose="020B0604020202020204" pitchFamily="34" charset="0"/>
                          <a:cs typeface="Arial" panose="020B0604020202020204" pitchFamily="34" charset="0"/>
                        </a:rPr>
                        <a:t>875,51 €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21573" marR="21573"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34621748"/>
                  </a:ext>
                </a:extLst>
              </a:tr>
              <a:tr h="317530">
                <a:tc>
                  <a:txBody>
                    <a:bodyPr/>
                    <a:lstStyle/>
                    <a:p>
                      <a:pPr algn="l">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dirty="0">
                          <a:effectLst/>
                          <a:latin typeface="Arial" panose="020B0604020202020204" pitchFamily="34" charset="0"/>
                          <a:ea typeface="Arial" panose="020B0604020202020204" pitchFamily="34" charset="0"/>
                          <a:cs typeface="Arial" panose="020B0604020202020204" pitchFamily="34" charset="0"/>
                        </a:rPr>
                        <a:t>Netto-Verdienst</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35970" marR="21573"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dirty="0">
                          <a:effectLst/>
                          <a:latin typeface="Arial" panose="020B0604020202020204" pitchFamily="34" charset="0"/>
                          <a:ea typeface="Arial" panose="020B0604020202020204" pitchFamily="34" charset="0"/>
                          <a:cs typeface="Arial" panose="020B0604020202020204" pitchFamily="34" charset="0"/>
                        </a:rPr>
                        <a:t>2.717,19 €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21573" marR="215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dirty="0">
                          <a:effectLst/>
                          <a:latin typeface="Arial" panose="020B0604020202020204" pitchFamily="34" charset="0"/>
                          <a:ea typeface="Arial" panose="020B0604020202020204" pitchFamily="34" charset="0"/>
                          <a:cs typeface="Arial" panose="020B0604020202020204" pitchFamily="34" charset="0"/>
                        </a:rPr>
                        <a:t>2.798,92 €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21573" marR="21573"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58722575"/>
                  </a:ext>
                </a:extLst>
              </a:tr>
              <a:tr h="317530">
                <a:tc>
                  <a:txBody>
                    <a:bodyPr/>
                    <a:lstStyle/>
                    <a:p>
                      <a:pPr marL="0" algn="l" defTabSz="682884" rtl="0" eaLnBrk="1" latinLnBrk="0" hangingPunct="1">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kern="1200">
                          <a:solidFill>
                            <a:schemeClr val="tx1"/>
                          </a:solidFill>
                          <a:effectLst/>
                          <a:latin typeface="Arial" panose="020B0604020202020204" pitchFamily="34" charset="0"/>
                          <a:ea typeface="Arial" panose="020B0604020202020204" pitchFamily="34" charset="0"/>
                          <a:cs typeface="Arial" panose="020B0604020202020204" pitchFamily="34" charset="0"/>
                        </a:rPr>
                        <a:t>abzgl. VL-Gesamtbeitrag</a:t>
                      </a:r>
                      <a:endParaRPr lang="de-DE" sz="1400" b="1" kern="12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5970" marR="21573"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dirty="0">
                          <a:effectLst/>
                          <a:latin typeface="Arial" panose="020B0604020202020204" pitchFamily="34" charset="0"/>
                          <a:ea typeface="Arial" panose="020B0604020202020204" pitchFamily="34" charset="0"/>
                          <a:cs typeface="Arial" panose="020B0604020202020204" pitchFamily="34" charset="0"/>
                        </a:rPr>
                        <a:t>26,59 €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21573" marR="215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dirty="0">
                          <a:effectLst/>
                          <a:latin typeface="Arial" panose="020B0604020202020204" pitchFamily="34" charset="0"/>
                          <a:ea typeface="Arial" panose="020B0604020202020204" pitchFamily="34" charset="0"/>
                          <a:cs typeface="Arial" panose="020B0604020202020204" pitchFamily="34" charset="0"/>
                        </a:rPr>
                        <a:t>0 €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21573" marR="21573"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95505657"/>
                  </a:ext>
                </a:extLst>
              </a:tr>
              <a:tr h="317530">
                <a:tc>
                  <a:txBody>
                    <a:bodyPr/>
                    <a:lstStyle/>
                    <a:p>
                      <a:pPr algn="l">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a:effectLst/>
                          <a:latin typeface="Arial" panose="020B0604020202020204" pitchFamily="34" charset="0"/>
                          <a:ea typeface="Arial" panose="020B0604020202020204" pitchFamily="34" charset="0"/>
                          <a:cs typeface="Arial" panose="020B0604020202020204" pitchFamily="34" charset="0"/>
                        </a:rPr>
                        <a:t>abzgl. bAV-Arbeitnehmerbeitrag</a:t>
                      </a:r>
                      <a:endParaRPr lang="de-DE" sz="1400">
                        <a:effectLst/>
                        <a:latin typeface="Calibri" panose="020F0502020204030204" pitchFamily="34" charset="0"/>
                        <a:ea typeface="Calibri" panose="020F0502020204030204" pitchFamily="34" charset="0"/>
                        <a:cs typeface="Arial" panose="020B0604020202020204" pitchFamily="34" charset="0"/>
                      </a:endParaRPr>
                    </a:p>
                  </a:txBody>
                  <a:tcPr marL="35970" marR="21573"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dirty="0">
                          <a:effectLst/>
                          <a:latin typeface="Arial" panose="020B0604020202020204" pitchFamily="34" charset="0"/>
                          <a:ea typeface="Arial" panose="020B0604020202020204" pitchFamily="34" charset="0"/>
                          <a:cs typeface="Arial" panose="020B0604020202020204" pitchFamily="34" charset="0"/>
                        </a:rPr>
                        <a:t>0,00 €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21573" marR="215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dirty="0">
                          <a:effectLst/>
                          <a:latin typeface="Arial" panose="020B0604020202020204" pitchFamily="34" charset="0"/>
                          <a:ea typeface="Arial" panose="020B0604020202020204" pitchFamily="34" charset="0"/>
                          <a:cs typeface="Arial" panose="020B0604020202020204" pitchFamily="34" charset="0"/>
                        </a:rPr>
                        <a:t>173,91 €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21573" marR="21573"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14975856"/>
                  </a:ext>
                </a:extLst>
              </a:tr>
              <a:tr h="317530">
                <a:tc>
                  <a:txBody>
                    <a:bodyPr/>
                    <a:lstStyle/>
                    <a:p>
                      <a:pPr algn="l">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kern="1200">
                          <a:solidFill>
                            <a:schemeClr val="tx1"/>
                          </a:solidFill>
                          <a:effectLst/>
                          <a:latin typeface="Arial" panose="020B0604020202020204" pitchFamily="34" charset="0"/>
                          <a:ea typeface="Arial" panose="020B0604020202020204" pitchFamily="34" charset="0"/>
                          <a:cs typeface="Arial" panose="020B0604020202020204" pitchFamily="34" charset="0"/>
                        </a:rPr>
                        <a:t>Auszahlungsbetrag</a:t>
                      </a:r>
                      <a:endParaRPr lang="de-DE" sz="1400" b="1" kern="12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5970" marR="21573"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dirty="0">
                          <a:effectLst/>
                          <a:latin typeface="Arial" panose="020B0604020202020204" pitchFamily="34" charset="0"/>
                          <a:ea typeface="Arial" panose="020B0604020202020204" pitchFamily="34" charset="0"/>
                          <a:cs typeface="Arial" panose="020B0604020202020204" pitchFamily="34" charset="0"/>
                        </a:rPr>
                        <a:t>2690,60 €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21573" marR="215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a:lnSpc>
                          <a:spcPts val="1200"/>
                        </a:lnSpc>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de-DE" sz="1400" b="1" dirty="0">
                          <a:effectLst/>
                          <a:latin typeface="Arial" panose="020B0604020202020204" pitchFamily="34" charset="0"/>
                          <a:ea typeface="Arial" panose="020B0604020202020204" pitchFamily="34" charset="0"/>
                          <a:cs typeface="Arial" panose="020B0604020202020204" pitchFamily="34" charset="0"/>
                        </a:rPr>
                        <a:t>2.625,01 €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txBody>
                  <a:tcPr marL="21573" marR="21573"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372649229"/>
                  </a:ext>
                </a:extLst>
              </a:tr>
            </a:tbl>
          </a:graphicData>
        </a:graphic>
      </p:graphicFrame>
      <p:graphicFrame>
        <p:nvGraphicFramePr>
          <p:cNvPr id="15" name="Diagramm 14">
            <a:extLst>
              <a:ext uri="{FF2B5EF4-FFF2-40B4-BE49-F238E27FC236}">
                <a16:creationId xmlns:a16="http://schemas.microsoft.com/office/drawing/2014/main" id="{933C8497-BD7F-47A7-BFDE-CB1B9F8505BF}"/>
              </a:ext>
            </a:extLst>
          </p:cNvPr>
          <p:cNvGraphicFramePr/>
          <p:nvPr>
            <p:extLst>
              <p:ext uri="{D42A27DB-BD31-4B8C-83A1-F6EECF244321}">
                <p14:modId xmlns:p14="http://schemas.microsoft.com/office/powerpoint/2010/main" val="1108735740"/>
              </p:ext>
            </p:extLst>
          </p:nvPr>
        </p:nvGraphicFramePr>
        <p:xfrm>
          <a:off x="8110593" y="1126610"/>
          <a:ext cx="3740433" cy="5036475"/>
        </p:xfrm>
        <a:graphic>
          <a:graphicData uri="http://schemas.openxmlformats.org/drawingml/2006/chart">
            <c:chart xmlns:c="http://schemas.openxmlformats.org/drawingml/2006/chart" xmlns:r="http://schemas.openxmlformats.org/officeDocument/2006/relationships" r:id="rId3"/>
          </a:graphicData>
        </a:graphic>
      </p:graphicFrame>
      <p:sp>
        <p:nvSpPr>
          <p:cNvPr id="9" name="Rechteck 8">
            <a:extLst>
              <a:ext uri="{FF2B5EF4-FFF2-40B4-BE49-F238E27FC236}">
                <a16:creationId xmlns:a16="http://schemas.microsoft.com/office/drawing/2014/main" id="{F76621AC-D905-4B33-BC3B-4925DC049754}"/>
              </a:ext>
            </a:extLst>
          </p:cNvPr>
          <p:cNvSpPr/>
          <p:nvPr/>
        </p:nvSpPr>
        <p:spPr bwMode="gray">
          <a:xfrm>
            <a:off x="5809331" y="2269101"/>
            <a:ext cx="2228182" cy="739655"/>
          </a:xfrm>
          <a:prstGeom prst="rect">
            <a:avLst/>
          </a:prstGeom>
          <a:solidFill>
            <a:schemeClr val="accent3"/>
          </a:solidFill>
          <a:ln w="12700">
            <a:solidFill>
              <a:schemeClr val="accent3"/>
            </a:solidFill>
          </a:ln>
          <a:effectLst/>
        </p:spPr>
        <p:style>
          <a:lnRef idx="1">
            <a:schemeClr val="accent1"/>
          </a:lnRef>
          <a:fillRef idx="3">
            <a:schemeClr val="accent1"/>
          </a:fillRef>
          <a:effectRef idx="2">
            <a:schemeClr val="accent1"/>
          </a:effectRef>
          <a:fontRef idx="minor">
            <a:schemeClr val="lt1"/>
          </a:fontRef>
        </p:style>
        <p:txBody>
          <a:bodyPr lIns="35970" rIns="35970" rtlCol="0" anchor="ctr"/>
          <a:lstStyle/>
          <a:p>
            <a:pPr algn="ctr"/>
            <a:r>
              <a:rPr lang="de-DE" sz="2600" b="1" dirty="0">
                <a:solidFill>
                  <a:schemeClr val="bg1"/>
                </a:solidFill>
              </a:rPr>
              <a:t>Sparbeitrag: </a:t>
            </a:r>
          </a:p>
          <a:p>
            <a:pPr algn="ctr"/>
            <a:r>
              <a:rPr lang="de-DE" sz="2600" b="1" dirty="0">
                <a:solidFill>
                  <a:schemeClr val="bg1"/>
                </a:solidFill>
              </a:rPr>
              <a:t>200 €</a:t>
            </a:r>
          </a:p>
        </p:txBody>
      </p:sp>
      <p:sp>
        <p:nvSpPr>
          <p:cNvPr id="13" name="Textplatzhalter 4">
            <a:extLst>
              <a:ext uri="{FF2B5EF4-FFF2-40B4-BE49-F238E27FC236}">
                <a16:creationId xmlns:a16="http://schemas.microsoft.com/office/drawing/2014/main" id="{8601D339-3C78-41D7-804D-37C7AB56F6D0}"/>
              </a:ext>
            </a:extLst>
          </p:cNvPr>
          <p:cNvSpPr>
            <a:spLocks noGrp="1"/>
          </p:cNvSpPr>
          <p:nvPr>
            <p:ph type="body" sz="quarter" idx="13"/>
          </p:nvPr>
        </p:nvSpPr>
        <p:spPr>
          <a:xfrm>
            <a:off x="336102" y="6379790"/>
            <a:ext cx="8063082" cy="216645"/>
          </a:xfrm>
        </p:spPr>
        <p:txBody>
          <a:bodyPr/>
          <a:lstStyle/>
          <a:p>
            <a:r>
              <a:rPr lang="de-DE" dirty="0"/>
              <a:t>Berechnungstool: </a:t>
            </a:r>
            <a:r>
              <a:rPr lang="de-DE" dirty="0" err="1"/>
              <a:t>VorsorgePLANER</a:t>
            </a:r>
            <a:r>
              <a:rPr lang="de-DE" dirty="0"/>
              <a:t> </a:t>
            </a:r>
            <a:r>
              <a:rPr lang="de-DE" dirty="0">
                <a:solidFill>
                  <a:srgbClr val="515349"/>
                </a:solidFill>
              </a:rPr>
              <a:t>von</a:t>
            </a:r>
            <a:r>
              <a:rPr lang="de-DE" dirty="0"/>
              <a:t> Canada Life (Stand Januar 2025)</a:t>
            </a:r>
          </a:p>
          <a:p>
            <a:r>
              <a:rPr lang="de-DE" dirty="0"/>
              <a:t>Vorgaben: Angestellter, 35 Jahre, Steuerklasse I/IV, KV Zusatzbeitrag 2,5 %, keine Kinder, Kirchensteuer 9 %, AG-Zuschuss: 15 % </a:t>
            </a:r>
          </a:p>
        </p:txBody>
      </p:sp>
      <p:sp>
        <p:nvSpPr>
          <p:cNvPr id="10" name="Ellipse 9">
            <a:extLst>
              <a:ext uri="{FF2B5EF4-FFF2-40B4-BE49-F238E27FC236}">
                <a16:creationId xmlns:a16="http://schemas.microsoft.com/office/drawing/2014/main" id="{C2B8E0B9-2236-444A-AFF9-ADADB74F60F8}"/>
              </a:ext>
            </a:extLst>
          </p:cNvPr>
          <p:cNvSpPr/>
          <p:nvPr/>
        </p:nvSpPr>
        <p:spPr bwMode="gray">
          <a:xfrm>
            <a:off x="8609715" y="3171719"/>
            <a:ext cx="1073747" cy="551384"/>
          </a:xfrm>
          <a:prstGeom prst="ellipse">
            <a:avLst/>
          </a:prstGeom>
          <a:noFill/>
          <a:ln w="381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799">
              <a:solidFill>
                <a:schemeClr val="bg1"/>
              </a:solidFill>
            </a:endParaRPr>
          </a:p>
        </p:txBody>
      </p:sp>
      <p:sp>
        <p:nvSpPr>
          <p:cNvPr id="11" name="Rechteck 10">
            <a:extLst>
              <a:ext uri="{FF2B5EF4-FFF2-40B4-BE49-F238E27FC236}">
                <a16:creationId xmlns:a16="http://schemas.microsoft.com/office/drawing/2014/main" id="{3DA2CC14-A2DA-4126-84C7-A42822602EB6}"/>
              </a:ext>
            </a:extLst>
          </p:cNvPr>
          <p:cNvSpPr/>
          <p:nvPr/>
        </p:nvSpPr>
        <p:spPr bwMode="gray">
          <a:xfrm>
            <a:off x="5809331" y="3215938"/>
            <a:ext cx="2228182" cy="747181"/>
          </a:xfrm>
          <a:prstGeom prst="rect">
            <a:avLst/>
          </a:prstGeom>
          <a:solidFill>
            <a:schemeClr val="tx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5970" tIns="45683" rIns="35970" bIns="45683" numCol="1" spcCol="0" rtlCol="0" fromWordArt="0" anchor="ctr" anchorCtr="0" forceAA="0" compatLnSpc="1">
            <a:prstTxWarp prst="textNoShape">
              <a:avLst/>
            </a:prstTxWarp>
            <a:noAutofit/>
          </a:bodyPr>
          <a:lstStyle/>
          <a:p>
            <a:pPr algn="ctr"/>
            <a:r>
              <a:rPr lang="de-DE" sz="2600" b="1" dirty="0">
                <a:solidFill>
                  <a:schemeClr val="bg1"/>
                </a:solidFill>
              </a:rPr>
              <a:t>Förderquote: </a:t>
            </a:r>
          </a:p>
          <a:p>
            <a:pPr algn="ctr"/>
            <a:r>
              <a:rPr lang="de-DE" sz="2600" b="1" dirty="0">
                <a:solidFill>
                  <a:schemeClr val="bg1"/>
                </a:solidFill>
              </a:rPr>
              <a:t>164 %</a:t>
            </a:r>
          </a:p>
        </p:txBody>
      </p:sp>
    </p:spTree>
    <p:extLst>
      <p:ext uri="{BB962C8B-B14F-4D97-AF65-F5344CB8AC3E}">
        <p14:creationId xmlns:p14="http://schemas.microsoft.com/office/powerpoint/2010/main" val="2269088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graphicEl>
                                              <a:chart seriesIdx="-4" categoryIdx="0"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graphicEl>
                                              <a:chart seriesIdx="-4" categoryIdx="1"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graphicEl>
                                              <a:chart seriesIdx="-4" categoryIdx="2"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graphicEl>
                                              <a:chart seriesIdx="-4" categoryIdx="3" bldStep="category"/>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graphicEl>
                                              <a:chart seriesIdx="-4" categoryIdx="4" bldStep="category"/>
                                            </p:graphic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uiExpand="1">
        <p:bldSub>
          <a:bldChart bld="category"/>
        </p:bldSub>
      </p:bldGraphic>
      <p:bldP spid="9" grpId="0" animBg="1"/>
      <p:bldP spid="10"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Person, Gerät, Fräse enthält.&#10;&#10;Automatisch generierte Beschreibung">
            <a:extLst>
              <a:ext uri="{FF2B5EF4-FFF2-40B4-BE49-F238E27FC236}">
                <a16:creationId xmlns:a16="http://schemas.microsoft.com/office/drawing/2014/main" id="{75A46361-5B95-4BF8-A4B8-403E9D011D9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689420"/>
            <a:ext cx="12192000" cy="6168580"/>
          </a:xfrm>
          <a:prstGeom prst="rect">
            <a:avLst/>
          </a:prstGeom>
        </p:spPr>
      </p:pic>
      <p:sp>
        <p:nvSpPr>
          <p:cNvPr id="4" name="Titel 1">
            <a:extLst>
              <a:ext uri="{FF2B5EF4-FFF2-40B4-BE49-F238E27FC236}">
                <a16:creationId xmlns:a16="http://schemas.microsoft.com/office/drawing/2014/main" id="{CA72AE34-6DB8-4A4B-AE44-E033B277F7DF}"/>
              </a:ext>
            </a:extLst>
          </p:cNvPr>
          <p:cNvSpPr txBox="1">
            <a:spLocks/>
          </p:cNvSpPr>
          <p:nvPr/>
        </p:nvSpPr>
        <p:spPr bwMode="gray">
          <a:xfrm>
            <a:off x="386854" y="1408805"/>
            <a:ext cx="4589419" cy="4608000"/>
          </a:xfrm>
          <a:prstGeom prst="rect">
            <a:avLst/>
          </a:prstGeom>
          <a:solidFill>
            <a:srgbClr val="FFFFFF">
              <a:alpha val="80000"/>
            </a:srgbClr>
          </a:solidFill>
        </p:spPr>
        <p:txBody>
          <a:bodyPr vert="horz" lIns="0" tIns="0" rIns="0" bIns="0" rtlCol="0" anchor="ctr">
            <a:noAutofit/>
          </a:bodyPr>
          <a:lstStyle>
            <a:lvl1pPr algn="l" defTabSz="682884" rtl="0" eaLnBrk="1" latinLnBrk="0" hangingPunct="1">
              <a:lnSpc>
                <a:spcPct val="90000"/>
              </a:lnSpc>
              <a:spcBef>
                <a:spcPct val="0"/>
              </a:spcBef>
              <a:buNone/>
              <a:defRPr sz="2400" b="0" kern="1200" spc="0" baseline="0">
                <a:solidFill>
                  <a:schemeClr val="tx2"/>
                </a:solidFill>
                <a:latin typeface="Arial"/>
                <a:ea typeface="+mj-ea"/>
                <a:cs typeface="Arial"/>
              </a:defRPr>
            </a:lvl1pPr>
          </a:lstStyle>
          <a:p>
            <a:pPr marL="358775"/>
            <a:r>
              <a:rPr lang="de-DE" sz="3600" err="1"/>
              <a:t>bAV</a:t>
            </a:r>
            <a:r>
              <a:rPr lang="de-DE" sz="3600"/>
              <a:t> als Kriterium bei der Unternehmens-auswahl</a:t>
            </a:r>
          </a:p>
        </p:txBody>
      </p:sp>
    </p:spTree>
    <p:extLst>
      <p:ext uri="{BB962C8B-B14F-4D97-AF65-F5344CB8AC3E}">
        <p14:creationId xmlns:p14="http://schemas.microsoft.com/office/powerpoint/2010/main" val="21265969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5A51AD0F-EA2E-4371-AEA5-EA25B623B4C5}"/>
              </a:ext>
            </a:extLst>
          </p:cNvPr>
          <p:cNvSpPr>
            <a:spLocks noGrp="1"/>
          </p:cNvSpPr>
          <p:nvPr>
            <p:ph type="sldNum" sz="quarter" idx="11"/>
          </p:nvPr>
        </p:nvSpPr>
        <p:spPr/>
        <p:txBody>
          <a:bodyPr/>
          <a:lstStyle/>
          <a:p>
            <a:fld id="{F54F1103-55D5-406B-994D-438AB4391C46}" type="slidenum">
              <a:rPr lang="de-DE" smtClean="0"/>
              <a:pPr/>
              <a:t>18</a:t>
            </a:fld>
            <a:endParaRPr lang="de-DE"/>
          </a:p>
        </p:txBody>
      </p:sp>
      <p:sp>
        <p:nvSpPr>
          <p:cNvPr id="3" name="Titel 2">
            <a:extLst>
              <a:ext uri="{FF2B5EF4-FFF2-40B4-BE49-F238E27FC236}">
                <a16:creationId xmlns:a16="http://schemas.microsoft.com/office/drawing/2014/main" id="{CA726983-63C1-4DB0-8D4D-3ED6E574D65D}"/>
              </a:ext>
            </a:extLst>
          </p:cNvPr>
          <p:cNvSpPr>
            <a:spLocks noGrp="1"/>
          </p:cNvSpPr>
          <p:nvPr>
            <p:ph type="title"/>
          </p:nvPr>
        </p:nvSpPr>
        <p:spPr>
          <a:xfrm>
            <a:off x="339310" y="549348"/>
            <a:ext cx="11039890" cy="575931"/>
          </a:xfrm>
        </p:spPr>
        <p:txBody>
          <a:bodyPr/>
          <a:lstStyle/>
          <a:p>
            <a:r>
              <a:rPr lang="de-DE"/>
              <a:t>Welche Kriterien beeinflussen den Bewerber bei seiner Unternehmensauswahl?</a:t>
            </a:r>
          </a:p>
        </p:txBody>
      </p:sp>
      <p:sp>
        <p:nvSpPr>
          <p:cNvPr id="5" name="Textplatzhalter 4">
            <a:extLst>
              <a:ext uri="{FF2B5EF4-FFF2-40B4-BE49-F238E27FC236}">
                <a16:creationId xmlns:a16="http://schemas.microsoft.com/office/drawing/2014/main" id="{F312B838-EE19-4218-802F-F4DD79DE5F51}"/>
              </a:ext>
            </a:extLst>
          </p:cNvPr>
          <p:cNvSpPr>
            <a:spLocks noGrp="1"/>
          </p:cNvSpPr>
          <p:nvPr>
            <p:ph type="body" sz="quarter" idx="13"/>
          </p:nvPr>
        </p:nvSpPr>
        <p:spPr/>
        <p:txBody>
          <a:bodyPr/>
          <a:lstStyle/>
          <a:p>
            <a:r>
              <a:rPr lang="de-DE" dirty="0"/>
              <a:t>Quelle der Daten: </a:t>
            </a:r>
            <a:r>
              <a:rPr lang="de-DE" dirty="0">
                <a:solidFill>
                  <a:srgbClr val="515349"/>
                </a:solidFill>
                <a:hlinkClick r:id="rId3">
                  <a:extLst>
                    <a:ext uri="{A12FA001-AC4F-418D-AE19-62706E023703}">
                      <ahyp:hlinkClr xmlns:ahyp="http://schemas.microsoft.com/office/drawing/2018/hyperlinkcolor" val="tx"/>
                    </a:ext>
                  </a:extLst>
                </a:hlinkClick>
              </a:rPr>
              <a:t>Attraktive Arbeitgeber 2020 - Top 100 (berufsstart.de)</a:t>
            </a:r>
            <a:endParaRPr lang="de-DE" dirty="0">
              <a:solidFill>
                <a:srgbClr val="515349"/>
              </a:solidFill>
            </a:endParaRPr>
          </a:p>
        </p:txBody>
      </p:sp>
      <p:sp>
        <p:nvSpPr>
          <p:cNvPr id="8" name="Textplatzhalter 7">
            <a:extLst>
              <a:ext uri="{FF2B5EF4-FFF2-40B4-BE49-F238E27FC236}">
                <a16:creationId xmlns:a16="http://schemas.microsoft.com/office/drawing/2014/main" id="{1E835C37-34AD-42E9-BCAD-F383BFFC8D2A}"/>
              </a:ext>
            </a:extLst>
          </p:cNvPr>
          <p:cNvSpPr>
            <a:spLocks noGrp="1"/>
          </p:cNvSpPr>
          <p:nvPr>
            <p:ph type="body" sz="quarter" idx="14"/>
          </p:nvPr>
        </p:nvSpPr>
        <p:spPr/>
        <p:txBody>
          <a:bodyPr/>
          <a:lstStyle/>
          <a:p>
            <a:r>
              <a:rPr lang="de-DE" err="1"/>
              <a:t>bAV</a:t>
            </a:r>
            <a:r>
              <a:rPr lang="de-DE"/>
              <a:t> als Kriterium bei der Unternehmensauswahl </a:t>
            </a:r>
          </a:p>
        </p:txBody>
      </p:sp>
      <p:graphicFrame>
        <p:nvGraphicFramePr>
          <p:cNvPr id="13" name="Diagramm 12">
            <a:extLst>
              <a:ext uri="{FF2B5EF4-FFF2-40B4-BE49-F238E27FC236}">
                <a16:creationId xmlns:a16="http://schemas.microsoft.com/office/drawing/2014/main" id="{9AAFD9F7-53DD-48F5-8686-6DE4C559CF9F}"/>
              </a:ext>
            </a:extLst>
          </p:cNvPr>
          <p:cNvGraphicFramePr/>
          <p:nvPr>
            <p:extLst>
              <p:ext uri="{D42A27DB-BD31-4B8C-83A1-F6EECF244321}">
                <p14:modId xmlns:p14="http://schemas.microsoft.com/office/powerpoint/2010/main" val="770685931"/>
              </p:ext>
            </p:extLst>
          </p:nvPr>
        </p:nvGraphicFramePr>
        <p:xfrm>
          <a:off x="6588979" y="1670273"/>
          <a:ext cx="5403516" cy="416515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Inhaltsplatzhalter 7">
            <a:extLst>
              <a:ext uri="{FF2B5EF4-FFF2-40B4-BE49-F238E27FC236}">
                <a16:creationId xmlns:a16="http://schemas.microsoft.com/office/drawing/2014/main" id="{58BE268E-EC4A-4C75-9670-845C922D637A}"/>
              </a:ext>
            </a:extLst>
          </p:cNvPr>
          <p:cNvGraphicFramePr>
            <a:graphicFrameLocks/>
          </p:cNvGraphicFramePr>
          <p:nvPr/>
        </p:nvGraphicFramePr>
        <p:xfrm>
          <a:off x="336550" y="1412875"/>
          <a:ext cx="5468938" cy="4679950"/>
        </p:xfrm>
        <a:graphic>
          <a:graphicData uri="http://schemas.openxmlformats.org/drawingml/2006/chart">
            <c:chart xmlns:c="http://schemas.openxmlformats.org/drawingml/2006/chart" xmlns:r="http://schemas.openxmlformats.org/officeDocument/2006/relationships" r:id="rId5"/>
          </a:graphicData>
        </a:graphic>
      </p:graphicFrame>
      <p:sp>
        <p:nvSpPr>
          <p:cNvPr id="11" name="Ellipse 10">
            <a:extLst>
              <a:ext uri="{FF2B5EF4-FFF2-40B4-BE49-F238E27FC236}">
                <a16:creationId xmlns:a16="http://schemas.microsoft.com/office/drawing/2014/main" id="{1ABC7894-CE3F-45B7-B5C7-E7C003B5468B}"/>
              </a:ext>
            </a:extLst>
          </p:cNvPr>
          <p:cNvSpPr/>
          <p:nvPr/>
        </p:nvSpPr>
        <p:spPr bwMode="gray">
          <a:xfrm>
            <a:off x="199505" y="4958064"/>
            <a:ext cx="4165756" cy="604616"/>
          </a:xfrm>
          <a:prstGeom prst="ellipse">
            <a:avLst/>
          </a:prstGeom>
          <a:noFill/>
          <a:ln w="12700">
            <a:solidFill>
              <a:srgbClr val="BA0C2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800">
              <a:solidFill>
                <a:schemeClr val="bg1"/>
              </a:solidFill>
            </a:endParaRPr>
          </a:p>
        </p:txBody>
      </p:sp>
    </p:spTree>
    <p:extLst>
      <p:ext uri="{BB962C8B-B14F-4D97-AF65-F5344CB8AC3E}">
        <p14:creationId xmlns:p14="http://schemas.microsoft.com/office/powerpoint/2010/main" val="2421734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Graphic spid="9" grpId="0">
        <p:bldAsOne/>
      </p:bldGraphic>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5FCEF7A3-E735-472E-874C-129EB0CC4621}"/>
              </a:ext>
            </a:extLst>
          </p:cNvPr>
          <p:cNvSpPr>
            <a:spLocks noGrp="1"/>
          </p:cNvSpPr>
          <p:nvPr>
            <p:ph type="sldNum" sz="quarter" idx="11"/>
          </p:nvPr>
        </p:nvSpPr>
        <p:spPr/>
        <p:txBody>
          <a:bodyPr/>
          <a:lstStyle/>
          <a:p>
            <a:fld id="{F54F1103-55D5-406B-994D-438AB4391C46}" type="slidenum">
              <a:rPr lang="de-DE" smtClean="0"/>
              <a:pPr/>
              <a:t>19</a:t>
            </a:fld>
            <a:endParaRPr lang="de-DE" dirty="0"/>
          </a:p>
        </p:txBody>
      </p:sp>
      <p:sp>
        <p:nvSpPr>
          <p:cNvPr id="6" name="Textplatzhalter 5">
            <a:extLst>
              <a:ext uri="{FF2B5EF4-FFF2-40B4-BE49-F238E27FC236}">
                <a16:creationId xmlns:a16="http://schemas.microsoft.com/office/drawing/2014/main" id="{6C9C09ED-BF34-4D1C-9274-2AD6A277084C}"/>
              </a:ext>
            </a:extLst>
          </p:cNvPr>
          <p:cNvSpPr>
            <a:spLocks noGrp="1"/>
          </p:cNvSpPr>
          <p:nvPr>
            <p:ph type="body" sz="quarter" idx="15"/>
          </p:nvPr>
        </p:nvSpPr>
        <p:spPr/>
        <p:txBody>
          <a:bodyPr/>
          <a:lstStyle/>
          <a:p>
            <a:r>
              <a:rPr lang="de-DE" dirty="0" err="1"/>
              <a:t>bAV</a:t>
            </a:r>
            <a:r>
              <a:rPr lang="de-DE" dirty="0"/>
              <a:t> als Kriterium bei der Unternehmensauswahl </a:t>
            </a:r>
          </a:p>
        </p:txBody>
      </p:sp>
      <p:sp>
        <p:nvSpPr>
          <p:cNvPr id="7" name="Textplatzhalter 6">
            <a:extLst>
              <a:ext uri="{FF2B5EF4-FFF2-40B4-BE49-F238E27FC236}">
                <a16:creationId xmlns:a16="http://schemas.microsoft.com/office/drawing/2014/main" id="{48EC4FF2-91A7-4E21-B75A-5E92F33265F8}"/>
              </a:ext>
            </a:extLst>
          </p:cNvPr>
          <p:cNvSpPr>
            <a:spLocks noGrp="1"/>
          </p:cNvSpPr>
          <p:nvPr>
            <p:ph type="body" sz="quarter" idx="13"/>
          </p:nvPr>
        </p:nvSpPr>
        <p:spPr/>
        <p:txBody>
          <a:bodyPr/>
          <a:lstStyle/>
          <a:p>
            <a:endParaRPr lang="de-DE"/>
          </a:p>
        </p:txBody>
      </p:sp>
      <p:sp>
        <p:nvSpPr>
          <p:cNvPr id="12" name="Textfeld 11">
            <a:extLst>
              <a:ext uri="{FF2B5EF4-FFF2-40B4-BE49-F238E27FC236}">
                <a16:creationId xmlns:a16="http://schemas.microsoft.com/office/drawing/2014/main" id="{7FA2859A-16B9-4DD9-8A71-EC4547982F94}"/>
              </a:ext>
            </a:extLst>
          </p:cNvPr>
          <p:cNvSpPr txBox="1"/>
          <p:nvPr/>
        </p:nvSpPr>
        <p:spPr bwMode="gray">
          <a:xfrm>
            <a:off x="411837" y="1411510"/>
            <a:ext cx="6904498" cy="3295730"/>
          </a:xfrm>
          <a:prstGeom prst="rect">
            <a:avLst/>
          </a:prstGeom>
          <a:ln w="12700">
            <a:noFill/>
          </a:ln>
        </p:spPr>
        <p:txBody>
          <a:bodyPr vert="horz" wrap="square" lIns="0" tIns="0" rIns="0" bIns="0" rtlCol="0" anchor="t" anchorCtr="0">
            <a:noAutofit/>
          </a:bodyPr>
          <a:lstStyle/>
          <a:p>
            <a:pPr marL="285750" indent="-285750">
              <a:lnSpc>
                <a:spcPct val="90000"/>
              </a:lnSpc>
              <a:spcAft>
                <a:spcPts val="600"/>
              </a:spcAft>
              <a:buFont typeface="Wingdings" panose="05000000000000000000" pitchFamily="2" charset="2"/>
              <a:buChar char="§"/>
            </a:pPr>
            <a:r>
              <a:rPr lang="de-DE" sz="1600" dirty="0">
                <a:solidFill>
                  <a:srgbClr val="515349"/>
                </a:solidFill>
              </a:rPr>
              <a:t>Weiterbildungen können Sie nur begrenzt anbieten</a:t>
            </a:r>
            <a:r>
              <a:rPr lang="de-DE" sz="1600" dirty="0"/>
              <a:t>.</a:t>
            </a:r>
            <a:br>
              <a:rPr lang="de-DE" sz="1600" dirty="0"/>
            </a:br>
            <a:endParaRPr lang="de-DE" sz="1600" dirty="0"/>
          </a:p>
          <a:p>
            <a:pPr marL="285750" indent="-285750">
              <a:lnSpc>
                <a:spcPct val="90000"/>
              </a:lnSpc>
              <a:spcAft>
                <a:spcPts val="600"/>
              </a:spcAft>
              <a:buFont typeface="Wingdings" panose="05000000000000000000" pitchFamily="2" charset="2"/>
              <a:buChar char="§"/>
            </a:pPr>
            <a:r>
              <a:rPr lang="de-DE" sz="1600" dirty="0"/>
              <a:t>Sie haben keine Chance, mit den Gehältern größerer Unternehmen mitzuhalten.</a:t>
            </a:r>
          </a:p>
          <a:p>
            <a:pPr marL="285750" indent="-285750">
              <a:lnSpc>
                <a:spcPct val="90000"/>
              </a:lnSpc>
              <a:spcAft>
                <a:spcPts val="600"/>
              </a:spcAft>
              <a:buFont typeface="Wingdings" panose="05000000000000000000" pitchFamily="2" charset="2"/>
              <a:buChar char="§"/>
            </a:pPr>
            <a:endParaRPr lang="de-DE" sz="1600" dirty="0"/>
          </a:p>
          <a:p>
            <a:pPr marL="285750" indent="-285750">
              <a:lnSpc>
                <a:spcPct val="90000"/>
              </a:lnSpc>
              <a:spcAft>
                <a:spcPts val="600"/>
              </a:spcAft>
              <a:buFont typeface="Wingdings" panose="05000000000000000000" pitchFamily="2" charset="2"/>
              <a:buChar char="§"/>
            </a:pPr>
            <a:r>
              <a:rPr lang="de-DE" sz="1600" dirty="0"/>
              <a:t>Aufstiegschancen und Karrierepfade </a:t>
            </a:r>
            <a:r>
              <a:rPr lang="de-DE" sz="1600" dirty="0">
                <a:solidFill>
                  <a:srgbClr val="515349"/>
                </a:solidFill>
              </a:rPr>
              <a:t>können Sie nur bedingt darstellen.</a:t>
            </a:r>
          </a:p>
          <a:p>
            <a:pPr marL="285750" indent="-285750">
              <a:lnSpc>
                <a:spcPct val="90000"/>
              </a:lnSpc>
              <a:spcAft>
                <a:spcPts val="600"/>
              </a:spcAft>
              <a:buFont typeface="Wingdings" panose="05000000000000000000" pitchFamily="2" charset="2"/>
              <a:buChar char="§"/>
            </a:pPr>
            <a:endParaRPr lang="de-DE" sz="1600" dirty="0"/>
          </a:p>
          <a:p>
            <a:pPr marL="285750" indent="-285750">
              <a:lnSpc>
                <a:spcPct val="90000"/>
              </a:lnSpc>
              <a:spcAft>
                <a:spcPts val="600"/>
              </a:spcAft>
              <a:buFont typeface="Wingdings" panose="05000000000000000000" pitchFamily="2" charset="2"/>
              <a:buChar char="§"/>
            </a:pPr>
            <a:r>
              <a:rPr lang="de-DE" sz="1600" dirty="0"/>
              <a:t>Ihr Standort befindet sich nicht in einem beliebten Ballungsraum.</a:t>
            </a:r>
          </a:p>
          <a:p>
            <a:pPr marL="285750" indent="-285750">
              <a:lnSpc>
                <a:spcPct val="90000"/>
              </a:lnSpc>
              <a:spcAft>
                <a:spcPts val="600"/>
              </a:spcAft>
              <a:buFont typeface="Wingdings" panose="05000000000000000000" pitchFamily="2" charset="2"/>
              <a:buChar char="§"/>
            </a:pPr>
            <a:endParaRPr lang="de-DE" sz="1600" dirty="0"/>
          </a:p>
          <a:p>
            <a:pPr marL="285750" indent="-285750">
              <a:lnSpc>
                <a:spcPct val="90000"/>
              </a:lnSpc>
              <a:spcAft>
                <a:spcPts val="600"/>
              </a:spcAft>
              <a:buFont typeface="Wingdings" panose="05000000000000000000" pitchFamily="2" charset="2"/>
              <a:buChar char="§"/>
            </a:pPr>
            <a:r>
              <a:rPr lang="de-DE" sz="1600" dirty="0"/>
              <a:t>Die Attraktivität anderer Branchen ist bedeutend höher.</a:t>
            </a:r>
          </a:p>
          <a:p>
            <a:pPr>
              <a:lnSpc>
                <a:spcPct val="90000"/>
              </a:lnSpc>
              <a:spcAft>
                <a:spcPts val="600"/>
              </a:spcAft>
            </a:pPr>
            <a:br>
              <a:rPr lang="de-DE" sz="1600" dirty="0">
                <a:solidFill>
                  <a:srgbClr val="BA0C2F"/>
                </a:solidFill>
              </a:rPr>
            </a:br>
            <a:br>
              <a:rPr lang="de-DE" sz="1600" dirty="0">
                <a:solidFill>
                  <a:srgbClr val="BA0C2F"/>
                </a:solidFill>
              </a:rPr>
            </a:br>
            <a:endParaRPr lang="de-DE" sz="1600" dirty="0">
              <a:solidFill>
                <a:srgbClr val="BA0C2F"/>
              </a:solidFill>
            </a:endParaRPr>
          </a:p>
          <a:p>
            <a:pPr>
              <a:lnSpc>
                <a:spcPct val="90000"/>
              </a:lnSpc>
              <a:spcAft>
                <a:spcPts val="600"/>
              </a:spcAft>
            </a:pPr>
            <a:endParaRPr lang="de-DE" sz="1600" dirty="0"/>
          </a:p>
          <a:p>
            <a:pPr>
              <a:lnSpc>
                <a:spcPct val="90000"/>
              </a:lnSpc>
              <a:spcAft>
                <a:spcPts val="600"/>
              </a:spcAft>
            </a:pPr>
            <a:endParaRPr lang="de-DE" sz="1600" dirty="0"/>
          </a:p>
          <a:p>
            <a:pPr>
              <a:lnSpc>
                <a:spcPct val="90000"/>
              </a:lnSpc>
              <a:spcAft>
                <a:spcPts val="600"/>
              </a:spcAft>
            </a:pPr>
            <a:endParaRPr lang="de-DE" sz="1600" dirty="0"/>
          </a:p>
          <a:p>
            <a:pPr>
              <a:lnSpc>
                <a:spcPct val="90000"/>
              </a:lnSpc>
              <a:spcAft>
                <a:spcPts val="600"/>
              </a:spcAft>
            </a:pPr>
            <a:r>
              <a:rPr lang="de-DE" sz="1600" dirty="0"/>
              <a:t> </a:t>
            </a:r>
          </a:p>
        </p:txBody>
      </p:sp>
      <p:sp>
        <p:nvSpPr>
          <p:cNvPr id="11" name="Titel 2">
            <a:extLst>
              <a:ext uri="{FF2B5EF4-FFF2-40B4-BE49-F238E27FC236}">
                <a16:creationId xmlns:a16="http://schemas.microsoft.com/office/drawing/2014/main" id="{37B27F6D-E3F2-4547-B908-87F7AE8589AE}"/>
              </a:ext>
            </a:extLst>
          </p:cNvPr>
          <p:cNvSpPr txBox="1">
            <a:spLocks/>
          </p:cNvSpPr>
          <p:nvPr/>
        </p:nvSpPr>
        <p:spPr bwMode="gray">
          <a:xfrm>
            <a:off x="339309" y="549348"/>
            <a:ext cx="11255791" cy="575931"/>
          </a:xfrm>
          <a:prstGeom prst="rect">
            <a:avLst/>
          </a:prstGeom>
        </p:spPr>
        <p:txBody>
          <a:bodyPr vert="horz" lIns="0" tIns="0" rIns="0" bIns="0" rtlCol="0" anchor="t">
            <a:noAutofit/>
          </a:bodyPr>
          <a:lstStyle>
            <a:lvl1pPr algn="l" defTabSz="682543" rtl="0" eaLnBrk="1" latinLnBrk="0" hangingPunct="1">
              <a:lnSpc>
                <a:spcPct val="90000"/>
              </a:lnSpc>
              <a:spcBef>
                <a:spcPct val="0"/>
              </a:spcBef>
              <a:buNone/>
              <a:defRPr sz="2399" b="0" kern="1200" spc="0" baseline="0">
                <a:solidFill>
                  <a:schemeClr val="tx2"/>
                </a:solidFill>
                <a:latin typeface="Arial"/>
                <a:ea typeface="+mj-ea"/>
                <a:cs typeface="Arial"/>
              </a:defRPr>
            </a:lvl1pPr>
          </a:lstStyle>
          <a:p>
            <a:r>
              <a:rPr lang="de-DE"/>
              <a:t>Wie können Sie dem entgegenwirken?</a:t>
            </a:r>
          </a:p>
        </p:txBody>
      </p:sp>
      <p:sp>
        <p:nvSpPr>
          <p:cNvPr id="22" name="Text Placeholder 16">
            <a:extLst>
              <a:ext uri="{FF2B5EF4-FFF2-40B4-BE49-F238E27FC236}">
                <a16:creationId xmlns:a16="http://schemas.microsoft.com/office/drawing/2014/main" id="{B17929F5-8A81-4A2F-AB7A-6BA82D327550}"/>
              </a:ext>
            </a:extLst>
          </p:cNvPr>
          <p:cNvSpPr txBox="1">
            <a:spLocks/>
          </p:cNvSpPr>
          <p:nvPr>
            <p:custDataLst>
              <p:tags r:id="rId1"/>
            </p:custDataLst>
          </p:nvPr>
        </p:nvSpPr>
        <p:spPr bwMode="gray">
          <a:xfrm>
            <a:off x="771837" y="5444207"/>
            <a:ext cx="11087338" cy="650206"/>
          </a:xfrm>
          <a:prstGeom prst="rect">
            <a:avLst/>
          </a:prstGeom>
          <a:solidFill>
            <a:schemeClr val="bg2"/>
          </a:solidFill>
          <a:ln w="3175">
            <a:noFill/>
          </a:ln>
        </p:spPr>
        <p:txBody>
          <a:bodyPr vert="horz" lIns="180000" tIns="180000" rIns="180000" bIns="180000" rtlCol="0" anchor="ctr" anchorCtr="0"/>
          <a:lstStyle>
            <a:defPPr>
              <a:defRPr lang="de-DE"/>
            </a:defPPr>
            <a:lvl1pPr marL="0" indent="0" algn="r" defTabSz="682884" rtl="0" eaLnBrk="1" latinLnBrk="0" hangingPunct="1">
              <a:buFont typeface="Arial" panose="020B0604020202020204" pitchFamily="34" charset="0"/>
              <a:buNone/>
              <a:defRPr sz="1800" kern="1200" spc="0" baseline="0">
                <a:solidFill>
                  <a:schemeClr val="tx1"/>
                </a:solidFill>
                <a:latin typeface="+mn-lt"/>
                <a:ea typeface="+mn-ea"/>
                <a:cs typeface="+mn-cs"/>
              </a:defRPr>
            </a:lvl1pPr>
            <a:lvl2pPr marL="0" indent="0" algn="l" defTabSz="682884" rtl="0" eaLnBrk="1" latinLnBrk="0" hangingPunct="1">
              <a:buNone/>
              <a:defRPr sz="1800" kern="1200" spc="0" baseline="0">
                <a:solidFill>
                  <a:schemeClr val="tx1"/>
                </a:solidFill>
                <a:latin typeface="+mn-lt"/>
                <a:ea typeface="+mn-ea"/>
                <a:cs typeface="+mn-cs"/>
              </a:defRPr>
            </a:lvl2pPr>
            <a:lvl3pPr marL="0" indent="0" algn="l" defTabSz="682884" rtl="0" eaLnBrk="1" latinLnBrk="0" hangingPunct="1">
              <a:buNone/>
              <a:defRPr sz="1800" kern="1200" spc="0" baseline="0">
                <a:solidFill>
                  <a:schemeClr val="tx1"/>
                </a:solidFill>
                <a:latin typeface="+mn-lt"/>
                <a:ea typeface="+mn-ea"/>
                <a:cs typeface="+mn-cs"/>
              </a:defRPr>
            </a:lvl3pPr>
            <a:lvl4pPr marL="0" indent="0" algn="l" defTabSz="682884" rtl="0" eaLnBrk="1" latinLnBrk="0" hangingPunct="1">
              <a:buNone/>
              <a:defRPr sz="1800" kern="1200" spc="0" baseline="0">
                <a:solidFill>
                  <a:schemeClr val="tx1"/>
                </a:solidFill>
                <a:latin typeface="+mn-lt"/>
                <a:ea typeface="+mn-ea"/>
                <a:cs typeface="+mn-cs"/>
              </a:defRPr>
            </a:lvl4pPr>
            <a:lvl5pPr marL="0" indent="0" algn="l" defTabSz="682884" rtl="0" eaLnBrk="1" latinLnBrk="0" hangingPunct="1">
              <a:buNone/>
              <a:defRPr sz="1800" kern="1200" spc="0" baseline="0">
                <a:solidFill>
                  <a:schemeClr val="tx1"/>
                </a:solidFill>
                <a:latin typeface="+mn-lt"/>
                <a:ea typeface="+mn-ea"/>
                <a:cs typeface="+mn-cs"/>
              </a:defRPr>
            </a:lvl5pPr>
            <a:lvl6pPr marL="0" indent="0" algn="l" defTabSz="682884" rtl="0" eaLnBrk="1" latinLnBrk="0" hangingPunct="1">
              <a:buNone/>
              <a:defRPr sz="1800" kern="1200" spc="0" baseline="0">
                <a:solidFill>
                  <a:schemeClr val="tx1"/>
                </a:solidFill>
                <a:latin typeface="+mn-lt"/>
                <a:ea typeface="+mn-ea"/>
                <a:cs typeface="+mn-cs"/>
              </a:defRPr>
            </a:lvl6pPr>
            <a:lvl7pPr marL="0" indent="0" algn="l" defTabSz="682884" rtl="0" eaLnBrk="1" latinLnBrk="0" hangingPunct="1">
              <a:buNone/>
              <a:defRPr sz="1800" kern="1200" spc="0" baseline="0">
                <a:solidFill>
                  <a:schemeClr val="tx1"/>
                </a:solidFill>
                <a:latin typeface="+mn-lt"/>
                <a:ea typeface="+mn-ea"/>
                <a:cs typeface="+mn-cs"/>
              </a:defRPr>
            </a:lvl7pPr>
            <a:lvl8pPr marL="0" indent="0" algn="l" defTabSz="682884" rtl="0" eaLnBrk="1" latinLnBrk="0" hangingPunct="1">
              <a:buNone/>
              <a:defRPr sz="1800" kern="1200" spc="0" baseline="0">
                <a:solidFill>
                  <a:schemeClr val="tx1"/>
                </a:solidFill>
                <a:latin typeface="+mn-lt"/>
                <a:ea typeface="+mn-ea"/>
                <a:cs typeface="+mn-cs"/>
              </a:defRPr>
            </a:lvl8pPr>
            <a:lvl9pPr marL="0" indent="0" algn="l" defTabSz="682884" rtl="0" eaLnBrk="1" latinLnBrk="0" hangingPunct="1">
              <a:buNone/>
              <a:defRPr sz="1800" kern="1200" spc="0" baseline="0">
                <a:solidFill>
                  <a:schemeClr val="tx1"/>
                </a:solidFill>
                <a:latin typeface="+mn-lt"/>
                <a:ea typeface="+mn-ea"/>
                <a:cs typeface="+mn-cs"/>
              </a:defRPr>
            </a:lvl9pPr>
          </a:lstStyle>
          <a:p>
            <a:pPr algn="l">
              <a:lnSpc>
                <a:spcPct val="90000"/>
              </a:lnSpc>
              <a:spcBef>
                <a:spcPts val="800"/>
              </a:spcBef>
            </a:pPr>
            <a:r>
              <a:rPr lang="de-DE">
                <a:solidFill>
                  <a:srgbClr val="BA0C2F"/>
                </a:solidFill>
              </a:rPr>
              <a:t>Aber wie sieht es mit den Sozialleistungen aus?</a:t>
            </a:r>
            <a:endParaRPr lang="de-DE" spc="50"/>
          </a:p>
        </p:txBody>
      </p:sp>
      <p:grpSp>
        <p:nvGrpSpPr>
          <p:cNvPr id="23" name="Gruppieren 22">
            <a:extLst>
              <a:ext uri="{FF2B5EF4-FFF2-40B4-BE49-F238E27FC236}">
                <a16:creationId xmlns:a16="http://schemas.microsoft.com/office/drawing/2014/main" id="{2581B2D5-F324-4892-B91D-58E961026B2F}"/>
              </a:ext>
            </a:extLst>
          </p:cNvPr>
          <p:cNvGrpSpPr>
            <a:grpSpLocks noChangeAspect="1"/>
          </p:cNvGrpSpPr>
          <p:nvPr>
            <p:custDataLst>
              <p:tags r:id="rId2"/>
            </p:custDataLst>
          </p:nvPr>
        </p:nvGrpSpPr>
        <p:grpSpPr bwMode="gray">
          <a:xfrm>
            <a:off x="339837" y="5009494"/>
            <a:ext cx="432000" cy="432000"/>
            <a:chOff x="11411888" y="4869794"/>
            <a:chExt cx="432000" cy="432000"/>
          </a:xfrm>
        </p:grpSpPr>
        <p:sp>
          <p:nvSpPr>
            <p:cNvPr id="24" name="Rechteck 23">
              <a:extLst>
                <a:ext uri="{FF2B5EF4-FFF2-40B4-BE49-F238E27FC236}">
                  <a16:creationId xmlns:a16="http://schemas.microsoft.com/office/drawing/2014/main" id="{9C4F8226-A0E0-4F8E-9319-4E017BD22810}"/>
                </a:ext>
              </a:extLst>
            </p:cNvPr>
            <p:cNvSpPr/>
            <p:nvPr>
              <p:custDataLst>
                <p:tags r:id="rId3"/>
              </p:custDataLst>
            </p:nvPr>
          </p:nvSpPr>
          <p:spPr bwMode="gray">
            <a:xfrm>
              <a:off x="11411888" y="4869794"/>
              <a:ext cx="432000" cy="432000"/>
            </a:xfrm>
            <a:prstGeom prst="rect">
              <a:avLst/>
            </a:prstGeom>
            <a:solidFill>
              <a:schemeClr val="tx2"/>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800">
                <a:solidFill>
                  <a:schemeClr val="bg1"/>
                </a:solidFill>
              </a:endParaRPr>
            </a:p>
          </p:txBody>
        </p:sp>
        <p:pic>
          <p:nvPicPr>
            <p:cNvPr id="25" name="Grafik 24">
              <a:extLst>
                <a:ext uri="{FF2B5EF4-FFF2-40B4-BE49-F238E27FC236}">
                  <a16:creationId xmlns:a16="http://schemas.microsoft.com/office/drawing/2014/main" id="{87FF067A-DB91-4600-9B0B-2A394DF1CAB1}"/>
                </a:ext>
              </a:extLst>
            </p:cNvPr>
            <p:cNvPicPr>
              <a:picLocks noChangeAspect="1"/>
            </p:cNvPicPr>
            <p:nvPr>
              <p:custDataLst>
                <p:tags r:id="rId4"/>
              </p:custDataLst>
            </p:nvPr>
          </p:nvPicPr>
          <p:blipFill>
            <a:blip r:embed="rId6">
              <a:extLst>
                <a:ext uri="{96DAC541-7B7A-43D3-8B79-37D633B846F1}">
                  <asvg:svgBlip xmlns:asvg="http://schemas.microsoft.com/office/drawing/2016/SVG/main" r:embed="rId7"/>
                </a:ext>
              </a:extLst>
            </a:blip>
            <a:stretch>
              <a:fillRect/>
            </a:stretch>
          </p:blipFill>
          <p:spPr bwMode="gray">
            <a:xfrm>
              <a:off x="11483888" y="4941794"/>
              <a:ext cx="288000" cy="288000"/>
            </a:xfrm>
            <a:prstGeom prst="rect">
              <a:avLst/>
            </a:prstGeom>
          </p:spPr>
        </p:pic>
      </p:grpSp>
      <p:pic>
        <p:nvPicPr>
          <p:cNvPr id="27" name="Grafik 26">
            <a:extLst>
              <a:ext uri="{FF2B5EF4-FFF2-40B4-BE49-F238E27FC236}">
                <a16:creationId xmlns:a16="http://schemas.microsoft.com/office/drawing/2014/main" id="{34C8E3CC-7EB5-4933-BFBF-CE02BD3252C9}"/>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690911" y="1411510"/>
            <a:ext cx="3168264" cy="3648451"/>
          </a:xfrm>
          <a:prstGeom prst="rect">
            <a:avLst/>
          </a:prstGeom>
        </p:spPr>
      </p:pic>
    </p:spTree>
    <p:extLst>
      <p:ext uri="{BB962C8B-B14F-4D97-AF65-F5344CB8AC3E}">
        <p14:creationId xmlns:p14="http://schemas.microsoft.com/office/powerpoint/2010/main" val="4151648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 name="Objekt 29" hidden="1"/>
          <p:cNvGraphicFramePr>
            <a:graphicFrameLocks noChangeAspect="1"/>
          </p:cNvGraphicFramePr>
          <p:nvPr>
            <p:custDataLst>
              <p:tags r:id="rId1"/>
            </p:custDataLst>
          </p:nvPr>
        </p:nvGraphicFramePr>
        <p:xfrm>
          <a:off x="1526911" y="2580"/>
          <a:ext cx="1586" cy="1586"/>
        </p:xfrm>
        <a:graphic>
          <a:graphicData uri="http://schemas.openxmlformats.org/presentationml/2006/ole">
            <mc:AlternateContent xmlns:mc="http://schemas.openxmlformats.org/markup-compatibility/2006">
              <mc:Choice xmlns:v="urn:schemas-microsoft-com:vml" Requires="v">
                <p:oleObj name="think-cell Folie" r:id="rId11" imgW="360" imgH="360" progId="TCLayout.ActiveDocument.1">
                  <p:embed/>
                </p:oleObj>
              </mc:Choice>
              <mc:Fallback>
                <p:oleObj name="think-cell Folie" r:id="rId11" imgW="360" imgH="360" progId="TCLayout.ActiveDocument.1">
                  <p:embed/>
                  <p:pic>
                    <p:nvPicPr>
                      <p:cNvPr id="30" name="Objekt 29" hidden="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26911" y="2580"/>
                        <a:ext cx="1586" cy="158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hteck 2" hidden="1">
            <a:extLst>
              <a:ext uri="{FF2B5EF4-FFF2-40B4-BE49-F238E27FC236}">
                <a16:creationId xmlns:a16="http://schemas.microsoft.com/office/drawing/2014/main" id="{7D9B0653-FF6E-40C8-93A5-8EE7A1572DA4}"/>
              </a:ext>
            </a:extLst>
          </p:cNvPr>
          <p:cNvSpPr/>
          <p:nvPr>
            <p:custDataLst>
              <p:tags r:id="rId2"/>
            </p:custDataLst>
          </p:nvPr>
        </p:nvSpPr>
        <p:spPr bwMode="gray">
          <a:xfrm>
            <a:off x="0" y="992"/>
            <a:ext cx="158667" cy="158667"/>
          </a:xfrm>
          <a:prstGeom prst="rect">
            <a:avLst/>
          </a:prstGeom>
          <a:solidFill>
            <a:schemeClr val="tx2"/>
          </a:solidFill>
          <a:ln w="6350">
            <a:noFill/>
          </a:ln>
          <a:effectLst/>
        </p:spPr>
        <p:style>
          <a:lnRef idx="1">
            <a:schemeClr val="accent1"/>
          </a:lnRef>
          <a:fillRef idx="3">
            <a:schemeClr val="accent1"/>
          </a:fillRef>
          <a:effectRef idx="2">
            <a:schemeClr val="accent1"/>
          </a:effectRef>
          <a:fontRef idx="minor">
            <a:schemeClr val="lt1"/>
          </a:fontRef>
        </p:style>
        <p:txBody>
          <a:bodyPr wrap="none" lIns="0" tIns="0" rIns="0" bIns="0" numCol="1" spcCol="0" rtlCol="0" anchor="ctr" anchorCtr="0">
            <a:noAutofit/>
          </a:bodyPr>
          <a:lstStyle/>
          <a:p>
            <a:pPr algn="ctr"/>
            <a:endParaRPr lang="de-DE" sz="2399">
              <a:solidFill>
                <a:schemeClr val="bg1"/>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el 1"/>
          <p:cNvSpPr>
            <a:spLocks noGrp="1"/>
          </p:cNvSpPr>
          <p:nvPr>
            <p:ph type="title"/>
          </p:nvPr>
        </p:nvSpPr>
        <p:spPr bwMode="gray">
          <a:xfrm>
            <a:off x="339309" y="549348"/>
            <a:ext cx="10799745" cy="575931"/>
          </a:xfrm>
        </p:spPr>
        <p:txBody>
          <a:bodyPr/>
          <a:lstStyle/>
          <a:p>
            <a:r>
              <a:rPr lang="de-DE"/>
              <a:t>Nutzen Sie Sozialleistungen zur Steigerung Ihrer Attraktivität als Arbeitgeber</a:t>
            </a:r>
          </a:p>
        </p:txBody>
      </p:sp>
      <p:sp>
        <p:nvSpPr>
          <p:cNvPr id="7" name="Textplatzhalter 6">
            <a:extLst>
              <a:ext uri="{FF2B5EF4-FFF2-40B4-BE49-F238E27FC236}">
                <a16:creationId xmlns:a16="http://schemas.microsoft.com/office/drawing/2014/main" id="{0C61BAC1-1734-464A-A211-B8548E0C3B30}"/>
              </a:ext>
            </a:extLst>
          </p:cNvPr>
          <p:cNvSpPr>
            <a:spLocks noGrp="1"/>
          </p:cNvSpPr>
          <p:nvPr>
            <p:ph type="body" sz="quarter" idx="14"/>
          </p:nvPr>
        </p:nvSpPr>
        <p:spPr bwMode="gray"/>
        <p:txBody>
          <a:bodyPr/>
          <a:lstStyle/>
          <a:p>
            <a:r>
              <a:rPr lang="de-DE" err="1"/>
              <a:t>bAV</a:t>
            </a:r>
            <a:r>
              <a:rPr lang="de-DE"/>
              <a:t> als Kriterium bei der Unternehmensauswahl </a:t>
            </a:r>
          </a:p>
        </p:txBody>
      </p:sp>
      <p:sp>
        <p:nvSpPr>
          <p:cNvPr id="9" name="Textplatzhalter 8">
            <a:extLst>
              <a:ext uri="{FF2B5EF4-FFF2-40B4-BE49-F238E27FC236}">
                <a16:creationId xmlns:a16="http://schemas.microsoft.com/office/drawing/2014/main" id="{52D796DF-646D-42D3-A6D1-AA460566E410}"/>
              </a:ext>
            </a:extLst>
          </p:cNvPr>
          <p:cNvSpPr>
            <a:spLocks noGrp="1"/>
          </p:cNvSpPr>
          <p:nvPr>
            <p:ph type="body" sz="quarter" idx="13"/>
          </p:nvPr>
        </p:nvSpPr>
        <p:spPr bwMode="gray"/>
        <p:txBody>
          <a:bodyPr/>
          <a:lstStyle/>
          <a:p>
            <a:endParaRPr lang="de-DE"/>
          </a:p>
        </p:txBody>
      </p:sp>
      <p:sp>
        <p:nvSpPr>
          <p:cNvPr id="17" name="Textplatzhalter 40">
            <a:extLst>
              <a:ext uri="{FF2B5EF4-FFF2-40B4-BE49-F238E27FC236}">
                <a16:creationId xmlns:a16="http://schemas.microsoft.com/office/drawing/2014/main" id="{2629C194-502C-4F5D-AB3E-C18CED6145B3}"/>
              </a:ext>
            </a:extLst>
          </p:cNvPr>
          <p:cNvSpPr txBox="1">
            <a:spLocks/>
          </p:cNvSpPr>
          <p:nvPr>
            <p:custDataLst>
              <p:tags r:id="rId3"/>
            </p:custDataLst>
          </p:nvPr>
        </p:nvSpPr>
        <p:spPr bwMode="gray">
          <a:xfrm>
            <a:off x="338999" y="1414049"/>
            <a:ext cx="5469814" cy="2014951"/>
          </a:xfrm>
          <a:prstGeom prst="rect">
            <a:avLst/>
          </a:prstGeom>
          <a:solidFill>
            <a:schemeClr val="bg2"/>
          </a:solidFill>
        </p:spPr>
        <p:txBody>
          <a:bodyPr vert="horz" lIns="179906" tIns="179906" rIns="179906" bIns="179906" rtlCol="0">
            <a:noAutofit/>
          </a:bodyPr>
          <a:lstStyle>
            <a:lvl1pPr marL="0" indent="0" algn="l" defTabSz="682884" rtl="0" eaLnBrk="1" latinLnBrk="0" hangingPunct="1">
              <a:lnSpc>
                <a:spcPct val="90000"/>
              </a:lnSpc>
              <a:spcBef>
                <a:spcPts val="800"/>
              </a:spcBef>
              <a:buFont typeface="Arial"/>
              <a:buNone/>
              <a:defRPr sz="1800" kern="1200" spc="45" baseline="0">
                <a:solidFill>
                  <a:schemeClr val="tx1"/>
                </a:solidFill>
                <a:latin typeface="+mn-lt"/>
                <a:ea typeface="+mn-ea"/>
                <a:cs typeface="Arial"/>
              </a:defRPr>
            </a:lvl1pPr>
            <a:lvl2pPr marL="216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2pPr>
            <a:lvl3pPr marL="432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3pPr>
            <a:lvl4pPr marL="648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4pPr>
            <a:lvl5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5pPr>
            <a:lvl6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6pPr>
            <a:lvl7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7pPr>
            <a:lvl8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8pPr>
            <a:lvl9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9pPr>
          </a:lstStyle>
          <a:p>
            <a:pPr>
              <a:spcAft>
                <a:spcPts val="600"/>
              </a:spcAft>
            </a:pPr>
            <a:r>
              <a:rPr lang="de-DE" sz="1799" dirty="0"/>
              <a:t>Bieten Sie Mitarbeitern und Bewerbern eine betriebliche Altersversorgung an, </a:t>
            </a:r>
            <a:br>
              <a:rPr lang="de-DE" sz="1799" dirty="0"/>
            </a:br>
            <a:r>
              <a:rPr lang="de-DE" sz="1799" dirty="0"/>
              <a:t>die über die gesetzlich vorgeschriebene Verpflichtung hinausgeht.</a:t>
            </a:r>
          </a:p>
        </p:txBody>
      </p:sp>
      <p:sp>
        <p:nvSpPr>
          <p:cNvPr id="18" name="Textplatzhalter 40">
            <a:extLst>
              <a:ext uri="{FF2B5EF4-FFF2-40B4-BE49-F238E27FC236}">
                <a16:creationId xmlns:a16="http://schemas.microsoft.com/office/drawing/2014/main" id="{227066B1-64EF-4F6A-86C4-093AB9C5EE33}"/>
              </a:ext>
            </a:extLst>
          </p:cNvPr>
          <p:cNvSpPr txBox="1">
            <a:spLocks/>
          </p:cNvSpPr>
          <p:nvPr>
            <p:custDataLst>
              <p:tags r:id="rId4"/>
            </p:custDataLst>
          </p:nvPr>
        </p:nvSpPr>
        <p:spPr bwMode="gray">
          <a:xfrm>
            <a:off x="338999" y="4004701"/>
            <a:ext cx="5469814" cy="2087532"/>
          </a:xfrm>
          <a:prstGeom prst="rect">
            <a:avLst/>
          </a:prstGeom>
          <a:solidFill>
            <a:schemeClr val="bg2"/>
          </a:solidFill>
        </p:spPr>
        <p:txBody>
          <a:bodyPr vert="horz" lIns="179906" tIns="179906" rIns="179906" bIns="179906" rtlCol="0" anchor="b" anchorCtr="0">
            <a:noAutofit/>
          </a:bodyPr>
          <a:lstStyle>
            <a:lvl1pPr marL="0" indent="0" algn="l" defTabSz="682884" rtl="0" eaLnBrk="1" latinLnBrk="0" hangingPunct="1">
              <a:lnSpc>
                <a:spcPct val="90000"/>
              </a:lnSpc>
              <a:spcBef>
                <a:spcPts val="800"/>
              </a:spcBef>
              <a:buFont typeface="Arial"/>
              <a:buNone/>
              <a:defRPr sz="1800" kern="1200" spc="45" baseline="0">
                <a:solidFill>
                  <a:schemeClr val="tx1"/>
                </a:solidFill>
                <a:latin typeface="+mn-lt"/>
                <a:ea typeface="+mn-ea"/>
                <a:cs typeface="Arial"/>
              </a:defRPr>
            </a:lvl1pPr>
            <a:lvl2pPr marL="216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2pPr>
            <a:lvl3pPr marL="432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3pPr>
            <a:lvl4pPr marL="648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4pPr>
            <a:lvl5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5pPr>
            <a:lvl6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6pPr>
            <a:lvl7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7pPr>
            <a:lvl8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8pPr>
            <a:lvl9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9pPr>
          </a:lstStyle>
          <a:p>
            <a:r>
              <a:rPr lang="de-DE" sz="1799" dirty="0"/>
              <a:t>Stellen Sie den Arbeitgeberzuschuss zur Entgeltumwandlung in den Mittelpunkt </a:t>
            </a:r>
            <a:br>
              <a:rPr lang="de-DE" sz="1799" dirty="0"/>
            </a:br>
            <a:r>
              <a:rPr lang="de-DE" sz="1799" dirty="0"/>
              <a:t>der Kommunikation. Überlegen Sie, ob Sie zusätzlich einen eigenständigen Arbeitgeber-beitrag zur Mitarbeiterbindung einsetzen.</a:t>
            </a:r>
          </a:p>
        </p:txBody>
      </p:sp>
      <p:sp>
        <p:nvSpPr>
          <p:cNvPr id="19" name="Textplatzhalter 40">
            <a:extLst>
              <a:ext uri="{FF2B5EF4-FFF2-40B4-BE49-F238E27FC236}">
                <a16:creationId xmlns:a16="http://schemas.microsoft.com/office/drawing/2014/main" id="{2E2792CA-D876-4523-9A4C-E8A67E7D881F}"/>
              </a:ext>
            </a:extLst>
          </p:cNvPr>
          <p:cNvSpPr txBox="1">
            <a:spLocks/>
          </p:cNvSpPr>
          <p:nvPr>
            <p:custDataLst>
              <p:tags r:id="rId5"/>
            </p:custDataLst>
          </p:nvPr>
        </p:nvSpPr>
        <p:spPr bwMode="gray">
          <a:xfrm>
            <a:off x="6383188" y="1414049"/>
            <a:ext cx="5469814" cy="2014951"/>
          </a:xfrm>
          <a:prstGeom prst="rect">
            <a:avLst/>
          </a:prstGeom>
          <a:solidFill>
            <a:schemeClr val="bg2"/>
          </a:solidFill>
        </p:spPr>
        <p:txBody>
          <a:bodyPr vert="horz" lIns="179906" tIns="179906" rIns="179906" bIns="179906" rtlCol="0">
            <a:noAutofit/>
          </a:bodyPr>
          <a:lstStyle>
            <a:lvl1pPr marL="0" indent="0" algn="l" defTabSz="682884" rtl="0" eaLnBrk="1" latinLnBrk="0" hangingPunct="1">
              <a:lnSpc>
                <a:spcPct val="90000"/>
              </a:lnSpc>
              <a:spcBef>
                <a:spcPts val="800"/>
              </a:spcBef>
              <a:buFont typeface="Arial"/>
              <a:buNone/>
              <a:defRPr sz="1800" kern="1200" spc="45" baseline="0">
                <a:solidFill>
                  <a:schemeClr val="tx1"/>
                </a:solidFill>
                <a:latin typeface="+mn-lt"/>
                <a:ea typeface="+mn-ea"/>
                <a:cs typeface="Arial"/>
              </a:defRPr>
            </a:lvl1pPr>
            <a:lvl2pPr marL="216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2pPr>
            <a:lvl3pPr marL="432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3pPr>
            <a:lvl4pPr marL="648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4pPr>
            <a:lvl5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5pPr>
            <a:lvl6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6pPr>
            <a:lvl7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7pPr>
            <a:lvl8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8pPr>
            <a:lvl9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9pPr>
          </a:lstStyle>
          <a:p>
            <a:r>
              <a:rPr lang="de-DE" sz="1799" dirty="0"/>
              <a:t>Reagieren Sie nicht nur auf die gesetzlichen Anforderungen des Betriebsrenten- </a:t>
            </a:r>
            <a:br>
              <a:rPr lang="de-DE" sz="1799" dirty="0"/>
            </a:br>
            <a:r>
              <a:rPr lang="de-DE" sz="1799" dirty="0" err="1"/>
              <a:t>stärkungsgesetzes</a:t>
            </a:r>
            <a:r>
              <a:rPr lang="de-DE" sz="1799" dirty="0"/>
              <a:t> (BRSG):</a:t>
            </a:r>
            <a:r>
              <a:rPr lang="de-DE" sz="1799" dirty="0">
                <a:solidFill>
                  <a:srgbClr val="00B050"/>
                </a:solidFill>
              </a:rPr>
              <a:t> </a:t>
            </a:r>
            <a:r>
              <a:rPr lang="de-DE" sz="1799" dirty="0">
                <a:solidFill>
                  <a:srgbClr val="515349"/>
                </a:solidFill>
              </a:rPr>
              <a:t>Bieten Sie mehr als die verpflichtenden 15 % Arbeitgeber-</a:t>
            </a:r>
            <a:br>
              <a:rPr lang="de-DE" sz="1799" dirty="0">
                <a:solidFill>
                  <a:srgbClr val="515349"/>
                </a:solidFill>
              </a:rPr>
            </a:br>
            <a:r>
              <a:rPr lang="de-DE" sz="1799" dirty="0">
                <a:solidFill>
                  <a:srgbClr val="515349"/>
                </a:solidFill>
              </a:rPr>
              <a:t>           </a:t>
            </a:r>
            <a:r>
              <a:rPr lang="de-DE" sz="1799" dirty="0" err="1">
                <a:solidFill>
                  <a:srgbClr val="515349"/>
                </a:solidFill>
              </a:rPr>
              <a:t>zuschuss</a:t>
            </a:r>
            <a:r>
              <a:rPr lang="de-DE" sz="1799" dirty="0">
                <a:solidFill>
                  <a:srgbClr val="515349"/>
                </a:solidFill>
              </a:rPr>
              <a:t>.</a:t>
            </a:r>
            <a:endParaRPr lang="de-DE" sz="1799" dirty="0"/>
          </a:p>
        </p:txBody>
      </p:sp>
      <p:sp>
        <p:nvSpPr>
          <p:cNvPr id="20" name="Textplatzhalter 40">
            <a:extLst>
              <a:ext uri="{FF2B5EF4-FFF2-40B4-BE49-F238E27FC236}">
                <a16:creationId xmlns:a16="http://schemas.microsoft.com/office/drawing/2014/main" id="{5EE0516B-940A-4B34-A360-8E95F9AEC584}"/>
              </a:ext>
            </a:extLst>
          </p:cNvPr>
          <p:cNvSpPr txBox="1">
            <a:spLocks/>
          </p:cNvSpPr>
          <p:nvPr>
            <p:custDataLst>
              <p:tags r:id="rId6"/>
            </p:custDataLst>
          </p:nvPr>
        </p:nvSpPr>
        <p:spPr bwMode="gray">
          <a:xfrm>
            <a:off x="6383188" y="4004700"/>
            <a:ext cx="5469814" cy="2087532"/>
          </a:xfrm>
          <a:prstGeom prst="rect">
            <a:avLst/>
          </a:prstGeom>
          <a:solidFill>
            <a:schemeClr val="bg2"/>
          </a:solidFill>
        </p:spPr>
        <p:txBody>
          <a:bodyPr vert="horz" lIns="179906" tIns="179906" rIns="179906" bIns="179906" rtlCol="0" anchor="b" anchorCtr="0">
            <a:noAutofit/>
          </a:bodyPr>
          <a:lstStyle>
            <a:lvl1pPr marL="0" indent="0" algn="l" defTabSz="682884" rtl="0" eaLnBrk="1" latinLnBrk="0" hangingPunct="1">
              <a:lnSpc>
                <a:spcPct val="90000"/>
              </a:lnSpc>
              <a:spcBef>
                <a:spcPts val="800"/>
              </a:spcBef>
              <a:buFont typeface="Arial"/>
              <a:buNone/>
              <a:defRPr sz="1800" kern="1200" spc="45" baseline="0">
                <a:solidFill>
                  <a:schemeClr val="tx1"/>
                </a:solidFill>
                <a:latin typeface="+mn-lt"/>
                <a:ea typeface="+mn-ea"/>
                <a:cs typeface="Arial"/>
              </a:defRPr>
            </a:lvl1pPr>
            <a:lvl2pPr marL="216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2pPr>
            <a:lvl3pPr marL="432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3pPr>
            <a:lvl4pPr marL="648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4pPr>
            <a:lvl5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5pPr>
            <a:lvl6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6pPr>
            <a:lvl7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7pPr>
            <a:lvl8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8pPr>
            <a:lvl9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9pPr>
          </a:lstStyle>
          <a:p>
            <a:pPr>
              <a:spcAft>
                <a:spcPts val="600"/>
              </a:spcAft>
            </a:pPr>
            <a:r>
              <a:rPr lang="de-DE" sz="1799" dirty="0"/>
              <a:t>Machen Sie die </a:t>
            </a:r>
            <a:r>
              <a:rPr lang="de-DE" sz="1799" dirty="0" err="1"/>
              <a:t>bAV</a:t>
            </a:r>
            <a:r>
              <a:rPr lang="de-DE" sz="1799" dirty="0"/>
              <a:t> zu Ihrem Firmenprojekt. Und geben Sie dem Projekt einen </a:t>
            </a:r>
            <a:br>
              <a:rPr lang="de-DE" sz="1799" dirty="0"/>
            </a:br>
            <a:r>
              <a:rPr lang="de-DE" sz="1799" dirty="0"/>
              <a:t>eingängigen Namen. Damit heben Sie sich positiv von anderen Arbeitgebern ab.</a:t>
            </a:r>
          </a:p>
        </p:txBody>
      </p:sp>
      <p:sp>
        <p:nvSpPr>
          <p:cNvPr id="21" name="Rechteck 20">
            <a:extLst>
              <a:ext uri="{FF2B5EF4-FFF2-40B4-BE49-F238E27FC236}">
                <a16:creationId xmlns:a16="http://schemas.microsoft.com/office/drawing/2014/main" id="{E413444D-6775-4030-868E-DDF2A27F207C}"/>
              </a:ext>
            </a:extLst>
          </p:cNvPr>
          <p:cNvSpPr/>
          <p:nvPr>
            <p:custDataLst>
              <p:tags r:id="rId7"/>
            </p:custDataLst>
          </p:nvPr>
        </p:nvSpPr>
        <p:spPr bwMode="gray">
          <a:xfrm>
            <a:off x="4944600" y="2565450"/>
            <a:ext cx="2302801" cy="2302801"/>
          </a:xfrm>
          <a:prstGeom prst="rect">
            <a:avLst/>
          </a:prstGeom>
          <a:solidFill>
            <a:schemeClr val="bg1"/>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799" b="1">
              <a:solidFill>
                <a:schemeClr val="bg1"/>
              </a:solidFill>
            </a:endParaRPr>
          </a:p>
        </p:txBody>
      </p:sp>
      <p:sp>
        <p:nvSpPr>
          <p:cNvPr id="23" name="Rechteck 22">
            <a:extLst>
              <a:ext uri="{FF2B5EF4-FFF2-40B4-BE49-F238E27FC236}">
                <a16:creationId xmlns:a16="http://schemas.microsoft.com/office/drawing/2014/main" id="{9D3FD3A4-9E6A-4739-B688-0A78D88CFA76}"/>
              </a:ext>
            </a:extLst>
          </p:cNvPr>
          <p:cNvSpPr/>
          <p:nvPr>
            <p:custDataLst>
              <p:tags r:id="rId8"/>
            </p:custDataLst>
          </p:nvPr>
        </p:nvSpPr>
        <p:spPr bwMode="gray">
          <a:xfrm>
            <a:off x="5160487" y="2781337"/>
            <a:ext cx="1871026" cy="1871026"/>
          </a:xfrm>
          <a:prstGeom prst="rect">
            <a:avLst/>
          </a:prstGeom>
          <a:solidFill>
            <a:schemeClr val="tx2"/>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799" b="1">
                <a:solidFill>
                  <a:schemeClr val="bg1"/>
                </a:solidFill>
              </a:rPr>
              <a:t>So wird Ihr Unternehmen attraktiver</a:t>
            </a:r>
          </a:p>
        </p:txBody>
      </p:sp>
      <p:sp>
        <p:nvSpPr>
          <p:cNvPr id="8" name="Foliennummernplatzhalter 7">
            <a:extLst>
              <a:ext uri="{FF2B5EF4-FFF2-40B4-BE49-F238E27FC236}">
                <a16:creationId xmlns:a16="http://schemas.microsoft.com/office/drawing/2014/main" id="{801BDB84-E259-4852-A0F3-533A344E869B}"/>
              </a:ext>
            </a:extLst>
          </p:cNvPr>
          <p:cNvSpPr>
            <a:spLocks noGrp="1"/>
          </p:cNvSpPr>
          <p:nvPr>
            <p:ph type="sldNum" sz="quarter" idx="11"/>
          </p:nvPr>
        </p:nvSpPr>
        <p:spPr bwMode="gray"/>
        <p:txBody>
          <a:bodyPr/>
          <a:lstStyle/>
          <a:p>
            <a:fld id="{F54F1103-55D5-406B-994D-438AB4391C46}" type="slidenum">
              <a:rPr lang="de-DE" smtClean="0"/>
              <a:pPr/>
              <a:t>20</a:t>
            </a:fld>
            <a:endParaRPr lang="de-DE"/>
          </a:p>
        </p:txBody>
      </p:sp>
    </p:spTree>
    <p:extLst>
      <p:ext uri="{BB962C8B-B14F-4D97-AF65-F5344CB8AC3E}">
        <p14:creationId xmlns:p14="http://schemas.microsoft.com/office/powerpoint/2010/main" val="2687453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 name="Objekt 29" hidden="1"/>
          <p:cNvGraphicFramePr>
            <a:graphicFrameLocks noChangeAspect="1"/>
          </p:cNvGraphicFramePr>
          <p:nvPr>
            <p:custDataLst>
              <p:tags r:id="rId1"/>
            </p:custDataLst>
          </p:nvPr>
        </p:nvGraphicFramePr>
        <p:xfrm>
          <a:off x="1526911" y="2580"/>
          <a:ext cx="1586" cy="1586"/>
        </p:xfrm>
        <a:graphic>
          <a:graphicData uri="http://schemas.openxmlformats.org/presentationml/2006/ole">
            <mc:AlternateContent xmlns:mc="http://schemas.openxmlformats.org/markup-compatibility/2006">
              <mc:Choice xmlns:v="urn:schemas-microsoft-com:vml" Requires="v">
                <p:oleObj name="think-cell Folie" r:id="rId35" imgW="360" imgH="360" progId="TCLayout.ActiveDocument.1">
                  <p:embed/>
                </p:oleObj>
              </mc:Choice>
              <mc:Fallback>
                <p:oleObj name="think-cell Folie" r:id="rId35" imgW="360" imgH="360" progId="TCLayout.ActiveDocument.1">
                  <p:embed/>
                  <p:pic>
                    <p:nvPicPr>
                      <p:cNvPr id="30" name="Objekt 29" hidden="1"/>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1526911" y="2580"/>
                        <a:ext cx="1586" cy="158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hteck 2" hidden="1">
            <a:extLst>
              <a:ext uri="{FF2B5EF4-FFF2-40B4-BE49-F238E27FC236}">
                <a16:creationId xmlns:a16="http://schemas.microsoft.com/office/drawing/2014/main" id="{7D9B0653-FF6E-40C8-93A5-8EE7A1572DA4}"/>
              </a:ext>
            </a:extLst>
          </p:cNvPr>
          <p:cNvSpPr/>
          <p:nvPr>
            <p:custDataLst>
              <p:tags r:id="rId2"/>
            </p:custDataLst>
          </p:nvPr>
        </p:nvSpPr>
        <p:spPr bwMode="gray">
          <a:xfrm>
            <a:off x="0" y="992"/>
            <a:ext cx="158667" cy="158667"/>
          </a:xfrm>
          <a:prstGeom prst="rect">
            <a:avLst/>
          </a:prstGeom>
          <a:solidFill>
            <a:schemeClr val="tx2"/>
          </a:solidFill>
          <a:ln w="6350">
            <a:noFill/>
          </a:ln>
          <a:effectLst/>
        </p:spPr>
        <p:style>
          <a:lnRef idx="1">
            <a:schemeClr val="accent1"/>
          </a:lnRef>
          <a:fillRef idx="3">
            <a:schemeClr val="accent1"/>
          </a:fillRef>
          <a:effectRef idx="2">
            <a:schemeClr val="accent1"/>
          </a:effectRef>
          <a:fontRef idx="minor">
            <a:schemeClr val="lt1"/>
          </a:fontRef>
        </p:style>
        <p:txBody>
          <a:bodyPr wrap="none" lIns="0" tIns="0" rIns="0" bIns="0" numCol="1" spcCol="0" rtlCol="0" anchor="ctr" anchorCtr="0">
            <a:noAutofit/>
          </a:bodyPr>
          <a:lstStyle/>
          <a:p>
            <a:pPr algn="ctr"/>
            <a:endParaRPr lang="de-DE" sz="2399">
              <a:solidFill>
                <a:schemeClr val="bg1"/>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Textplatzhalter 6">
            <a:extLst>
              <a:ext uri="{FF2B5EF4-FFF2-40B4-BE49-F238E27FC236}">
                <a16:creationId xmlns:a16="http://schemas.microsoft.com/office/drawing/2014/main" id="{0C61BAC1-1734-464A-A211-B8548E0C3B30}"/>
              </a:ext>
            </a:extLst>
          </p:cNvPr>
          <p:cNvSpPr>
            <a:spLocks noGrp="1"/>
          </p:cNvSpPr>
          <p:nvPr>
            <p:ph type="body" sz="quarter" idx="14"/>
          </p:nvPr>
        </p:nvSpPr>
        <p:spPr bwMode="gray"/>
        <p:txBody>
          <a:bodyPr/>
          <a:lstStyle/>
          <a:p>
            <a:r>
              <a:rPr lang="de-DE" err="1"/>
              <a:t>bAV</a:t>
            </a:r>
            <a:r>
              <a:rPr lang="de-DE"/>
              <a:t> als Kriterium bei der Unternehmensauswahl </a:t>
            </a:r>
          </a:p>
        </p:txBody>
      </p:sp>
      <p:sp>
        <p:nvSpPr>
          <p:cNvPr id="9" name="Textplatzhalter 8">
            <a:extLst>
              <a:ext uri="{FF2B5EF4-FFF2-40B4-BE49-F238E27FC236}">
                <a16:creationId xmlns:a16="http://schemas.microsoft.com/office/drawing/2014/main" id="{52D796DF-646D-42D3-A6D1-AA460566E410}"/>
              </a:ext>
            </a:extLst>
          </p:cNvPr>
          <p:cNvSpPr>
            <a:spLocks noGrp="1"/>
          </p:cNvSpPr>
          <p:nvPr>
            <p:ph type="body" sz="quarter" idx="13"/>
          </p:nvPr>
        </p:nvSpPr>
        <p:spPr bwMode="gray"/>
        <p:txBody>
          <a:bodyPr/>
          <a:lstStyle/>
          <a:p>
            <a:endParaRPr lang="de-DE"/>
          </a:p>
        </p:txBody>
      </p:sp>
      <p:sp>
        <p:nvSpPr>
          <p:cNvPr id="17" name="Textplatzhalter 40">
            <a:extLst>
              <a:ext uri="{FF2B5EF4-FFF2-40B4-BE49-F238E27FC236}">
                <a16:creationId xmlns:a16="http://schemas.microsoft.com/office/drawing/2014/main" id="{2629C194-502C-4F5D-AB3E-C18CED6145B3}"/>
              </a:ext>
            </a:extLst>
          </p:cNvPr>
          <p:cNvSpPr txBox="1">
            <a:spLocks/>
          </p:cNvSpPr>
          <p:nvPr>
            <p:custDataLst>
              <p:tags r:id="rId3"/>
            </p:custDataLst>
          </p:nvPr>
        </p:nvSpPr>
        <p:spPr bwMode="gray">
          <a:xfrm>
            <a:off x="338999" y="1414049"/>
            <a:ext cx="5469814" cy="2014951"/>
          </a:xfrm>
          <a:prstGeom prst="rect">
            <a:avLst/>
          </a:prstGeom>
          <a:solidFill>
            <a:schemeClr val="bg2"/>
          </a:solidFill>
        </p:spPr>
        <p:txBody>
          <a:bodyPr vert="horz" lIns="179906" tIns="179906" rIns="179906" bIns="179906" rtlCol="0">
            <a:noAutofit/>
          </a:bodyPr>
          <a:lstStyle>
            <a:lvl1pPr marL="0" indent="0" algn="l" defTabSz="682884" rtl="0" eaLnBrk="1" latinLnBrk="0" hangingPunct="1">
              <a:lnSpc>
                <a:spcPct val="90000"/>
              </a:lnSpc>
              <a:spcBef>
                <a:spcPts val="800"/>
              </a:spcBef>
              <a:buFont typeface="Arial"/>
              <a:buNone/>
              <a:defRPr sz="1800" kern="1200" spc="45" baseline="0">
                <a:solidFill>
                  <a:schemeClr val="tx1"/>
                </a:solidFill>
                <a:latin typeface="+mn-lt"/>
                <a:ea typeface="+mn-ea"/>
                <a:cs typeface="Arial"/>
              </a:defRPr>
            </a:lvl1pPr>
            <a:lvl2pPr marL="216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2pPr>
            <a:lvl3pPr marL="432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3pPr>
            <a:lvl4pPr marL="648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4pPr>
            <a:lvl5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5pPr>
            <a:lvl6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6pPr>
            <a:lvl7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7pPr>
            <a:lvl8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8pPr>
            <a:lvl9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9pPr>
          </a:lstStyle>
          <a:p>
            <a:pPr>
              <a:spcAft>
                <a:spcPts val="600"/>
              </a:spcAft>
            </a:pPr>
            <a:r>
              <a:rPr lang="de-DE" dirty="0"/>
              <a:t>Informieren Sie Mitarbeiter und Bewerber proaktiv mit geeigneten Instrumenten.</a:t>
            </a:r>
          </a:p>
          <a:p>
            <a:pPr>
              <a:spcAft>
                <a:spcPts val="600"/>
              </a:spcAft>
            </a:pPr>
            <a:endParaRPr lang="de-DE" sz="1799" dirty="0"/>
          </a:p>
          <a:p>
            <a:pPr>
              <a:spcAft>
                <a:spcPts val="600"/>
              </a:spcAft>
            </a:pPr>
            <a:r>
              <a:rPr lang="de-DE" sz="1799" dirty="0">
                <a:solidFill>
                  <a:srgbClr val="515349"/>
                </a:solidFill>
              </a:rPr>
              <a:t>Passen Sie zum Beispiele Ihre Stellenausschreibungen an: </a:t>
            </a:r>
          </a:p>
        </p:txBody>
      </p:sp>
      <p:sp>
        <p:nvSpPr>
          <p:cNvPr id="21" name="Rechteck 20">
            <a:extLst>
              <a:ext uri="{FF2B5EF4-FFF2-40B4-BE49-F238E27FC236}">
                <a16:creationId xmlns:a16="http://schemas.microsoft.com/office/drawing/2014/main" id="{E413444D-6775-4030-868E-DDF2A27F207C}"/>
              </a:ext>
            </a:extLst>
          </p:cNvPr>
          <p:cNvSpPr/>
          <p:nvPr>
            <p:custDataLst>
              <p:tags r:id="rId4"/>
            </p:custDataLst>
          </p:nvPr>
        </p:nvSpPr>
        <p:spPr bwMode="gray">
          <a:xfrm>
            <a:off x="4944600" y="2565450"/>
            <a:ext cx="2302801" cy="2302801"/>
          </a:xfrm>
          <a:prstGeom prst="rect">
            <a:avLst/>
          </a:prstGeom>
          <a:solidFill>
            <a:schemeClr val="bg1"/>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799" b="1">
              <a:solidFill>
                <a:schemeClr val="bg1"/>
              </a:solidFill>
            </a:endParaRPr>
          </a:p>
        </p:txBody>
      </p:sp>
      <p:sp>
        <p:nvSpPr>
          <p:cNvPr id="23" name="Rechteck 22">
            <a:extLst>
              <a:ext uri="{FF2B5EF4-FFF2-40B4-BE49-F238E27FC236}">
                <a16:creationId xmlns:a16="http://schemas.microsoft.com/office/drawing/2014/main" id="{9D3FD3A4-9E6A-4739-B688-0A78D88CFA76}"/>
              </a:ext>
            </a:extLst>
          </p:cNvPr>
          <p:cNvSpPr/>
          <p:nvPr>
            <p:custDataLst>
              <p:tags r:id="rId5"/>
            </p:custDataLst>
          </p:nvPr>
        </p:nvSpPr>
        <p:spPr bwMode="gray">
          <a:xfrm>
            <a:off x="5160487" y="2781337"/>
            <a:ext cx="1871026" cy="1871026"/>
          </a:xfrm>
          <a:prstGeom prst="rect">
            <a:avLst/>
          </a:prstGeom>
          <a:solidFill>
            <a:schemeClr val="tx2"/>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799" b="1">
                <a:solidFill>
                  <a:schemeClr val="bg1"/>
                </a:solidFill>
              </a:rPr>
              <a:t>Jobportale</a:t>
            </a:r>
          </a:p>
        </p:txBody>
      </p:sp>
      <p:sp>
        <p:nvSpPr>
          <p:cNvPr id="38" name="Fußzeilenplatzhalter 37">
            <a:extLst>
              <a:ext uri="{FF2B5EF4-FFF2-40B4-BE49-F238E27FC236}">
                <a16:creationId xmlns:a16="http://schemas.microsoft.com/office/drawing/2014/main" id="{EE67C1FF-4135-439B-9932-11E61E24B77C}"/>
              </a:ext>
            </a:extLst>
          </p:cNvPr>
          <p:cNvSpPr>
            <a:spLocks noGrp="1"/>
          </p:cNvSpPr>
          <p:nvPr>
            <p:ph type="ftr" sz="quarter" idx="15"/>
          </p:nvPr>
        </p:nvSpPr>
        <p:spPr bwMode="gray">
          <a:xfrm>
            <a:off x="8404224" y="6382123"/>
            <a:ext cx="3095625" cy="216024"/>
          </a:xfrm>
          <a:prstGeom prst="rect">
            <a:avLst/>
          </a:prstGeom>
        </p:spPr>
        <p:txBody>
          <a:bodyPr vert="horz" lIns="0" tIns="0" rIns="0" bIns="0" rtlCol="0" anchor="b" anchorCtr="0"/>
          <a:lstStyle>
            <a:defPPr>
              <a:defRPr lang="de-DE"/>
            </a:defPPr>
            <a:lvl1pPr marL="0" algn="r" defTabSz="682884" rtl="0" eaLnBrk="1" latinLnBrk="0" hangingPunct="1">
              <a:defRPr sz="800" kern="1200">
                <a:solidFill>
                  <a:schemeClr val="tx1"/>
                </a:solidFill>
                <a:latin typeface="+mn-lt"/>
                <a:ea typeface="+mn-ea"/>
                <a:cs typeface="+mn-cs"/>
              </a:defRPr>
            </a:lvl1pPr>
            <a:lvl2pPr marL="682884" algn="l" defTabSz="682884" rtl="0" eaLnBrk="1" latinLnBrk="0" hangingPunct="1">
              <a:defRPr sz="2700" kern="1200">
                <a:solidFill>
                  <a:schemeClr val="tx1"/>
                </a:solidFill>
                <a:latin typeface="+mn-lt"/>
                <a:ea typeface="+mn-ea"/>
                <a:cs typeface="+mn-cs"/>
              </a:defRPr>
            </a:lvl2pPr>
            <a:lvl3pPr marL="1365767" algn="l" defTabSz="682884" rtl="0" eaLnBrk="1" latinLnBrk="0" hangingPunct="1">
              <a:defRPr sz="2700" kern="1200">
                <a:solidFill>
                  <a:schemeClr val="tx1"/>
                </a:solidFill>
                <a:latin typeface="+mn-lt"/>
                <a:ea typeface="+mn-ea"/>
                <a:cs typeface="+mn-cs"/>
              </a:defRPr>
            </a:lvl3pPr>
            <a:lvl4pPr marL="2048651" algn="l" defTabSz="682884" rtl="0" eaLnBrk="1" latinLnBrk="0" hangingPunct="1">
              <a:defRPr sz="2700" kern="1200">
                <a:solidFill>
                  <a:schemeClr val="tx1"/>
                </a:solidFill>
                <a:latin typeface="+mn-lt"/>
                <a:ea typeface="+mn-ea"/>
                <a:cs typeface="+mn-cs"/>
              </a:defRPr>
            </a:lvl4pPr>
            <a:lvl5pPr marL="2731534" algn="l" defTabSz="682884" rtl="0" eaLnBrk="1" latinLnBrk="0" hangingPunct="1">
              <a:defRPr sz="2700" kern="1200">
                <a:solidFill>
                  <a:schemeClr val="tx1"/>
                </a:solidFill>
                <a:latin typeface="+mn-lt"/>
                <a:ea typeface="+mn-ea"/>
                <a:cs typeface="+mn-cs"/>
              </a:defRPr>
            </a:lvl5pPr>
            <a:lvl6pPr marL="3414419" algn="l" defTabSz="682884" rtl="0" eaLnBrk="1" latinLnBrk="0" hangingPunct="1">
              <a:defRPr sz="2700" kern="1200">
                <a:solidFill>
                  <a:schemeClr val="tx1"/>
                </a:solidFill>
                <a:latin typeface="+mn-lt"/>
                <a:ea typeface="+mn-ea"/>
                <a:cs typeface="+mn-cs"/>
              </a:defRPr>
            </a:lvl6pPr>
            <a:lvl7pPr marL="4097302" algn="l" defTabSz="682884" rtl="0" eaLnBrk="1" latinLnBrk="0" hangingPunct="1">
              <a:defRPr sz="2700" kern="1200">
                <a:solidFill>
                  <a:schemeClr val="tx1"/>
                </a:solidFill>
                <a:latin typeface="+mn-lt"/>
                <a:ea typeface="+mn-ea"/>
                <a:cs typeface="+mn-cs"/>
              </a:defRPr>
            </a:lvl7pPr>
            <a:lvl8pPr marL="4780184" algn="l" defTabSz="682884" rtl="0" eaLnBrk="1" latinLnBrk="0" hangingPunct="1">
              <a:defRPr sz="2700" kern="1200">
                <a:solidFill>
                  <a:schemeClr val="tx1"/>
                </a:solidFill>
                <a:latin typeface="+mn-lt"/>
                <a:ea typeface="+mn-ea"/>
                <a:cs typeface="+mn-cs"/>
              </a:defRPr>
            </a:lvl8pPr>
            <a:lvl9pPr marL="5463069" algn="l" defTabSz="682884" rtl="0" eaLnBrk="1" latinLnBrk="0" hangingPunct="1">
              <a:defRPr sz="2700" kern="1200">
                <a:solidFill>
                  <a:schemeClr val="tx1"/>
                </a:solidFill>
                <a:latin typeface="+mn-lt"/>
                <a:ea typeface="+mn-ea"/>
                <a:cs typeface="+mn-cs"/>
              </a:defRPr>
            </a:lvl9pPr>
          </a:lstStyle>
          <a:p>
            <a:r>
              <a:rPr lang="de-DE"/>
              <a:t>Confidential</a:t>
            </a:r>
          </a:p>
        </p:txBody>
      </p:sp>
      <p:sp>
        <p:nvSpPr>
          <p:cNvPr id="8" name="Foliennummernplatzhalter 7">
            <a:extLst>
              <a:ext uri="{FF2B5EF4-FFF2-40B4-BE49-F238E27FC236}">
                <a16:creationId xmlns:a16="http://schemas.microsoft.com/office/drawing/2014/main" id="{801BDB84-E259-4852-A0F3-533A344E869B}"/>
              </a:ext>
            </a:extLst>
          </p:cNvPr>
          <p:cNvSpPr>
            <a:spLocks noGrp="1"/>
          </p:cNvSpPr>
          <p:nvPr>
            <p:ph type="sldNum" sz="quarter" idx="11"/>
          </p:nvPr>
        </p:nvSpPr>
        <p:spPr bwMode="gray"/>
        <p:txBody>
          <a:bodyPr/>
          <a:lstStyle/>
          <a:p>
            <a:fld id="{F54F1103-55D5-406B-994D-438AB4391C46}" type="slidenum">
              <a:rPr lang="de-DE" smtClean="0"/>
              <a:pPr/>
              <a:t>21</a:t>
            </a:fld>
            <a:endParaRPr lang="de-DE"/>
          </a:p>
        </p:txBody>
      </p:sp>
      <p:sp>
        <p:nvSpPr>
          <p:cNvPr id="5" name="Titel 4">
            <a:extLst>
              <a:ext uri="{FF2B5EF4-FFF2-40B4-BE49-F238E27FC236}">
                <a16:creationId xmlns:a16="http://schemas.microsoft.com/office/drawing/2014/main" id="{DCDA62BF-7D9C-4F09-A1D7-4956B6D717E7}"/>
              </a:ext>
            </a:extLst>
          </p:cNvPr>
          <p:cNvSpPr>
            <a:spLocks noGrp="1"/>
          </p:cNvSpPr>
          <p:nvPr>
            <p:ph type="title"/>
          </p:nvPr>
        </p:nvSpPr>
        <p:spPr/>
        <p:txBody>
          <a:bodyPr/>
          <a:lstStyle/>
          <a:p>
            <a:r>
              <a:rPr lang="de-DE"/>
              <a:t>Digitalisierung auf dem Arbeitsmarkt – Sichtbarkeit erhöhen </a:t>
            </a:r>
          </a:p>
        </p:txBody>
      </p:sp>
      <p:cxnSp>
        <p:nvCxnSpPr>
          <p:cNvPr id="22" name="Gerade Verbindung 2009112">
            <a:extLst>
              <a:ext uri="{FF2B5EF4-FFF2-40B4-BE49-F238E27FC236}">
                <a16:creationId xmlns:a16="http://schemas.microsoft.com/office/drawing/2014/main" id="{D4765879-317D-4384-9237-ABF39923886F}"/>
              </a:ext>
            </a:extLst>
          </p:cNvPr>
          <p:cNvCxnSpPr>
            <a:cxnSpLocks/>
          </p:cNvCxnSpPr>
          <p:nvPr>
            <p:custDataLst>
              <p:tags r:id="rId6"/>
            </p:custDataLst>
          </p:nvPr>
        </p:nvCxnSpPr>
        <p:spPr bwMode="gray">
          <a:xfrm flipH="1">
            <a:off x="6136571" y="2071710"/>
            <a:ext cx="199005" cy="686550"/>
          </a:xfrm>
          <a:prstGeom prst="line">
            <a:avLst/>
          </a:prstGeom>
          <a:ln w="19050">
            <a:solidFill>
              <a:schemeClr val="bg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Gerade Verbindung 31">
            <a:extLst>
              <a:ext uri="{FF2B5EF4-FFF2-40B4-BE49-F238E27FC236}">
                <a16:creationId xmlns:a16="http://schemas.microsoft.com/office/drawing/2014/main" id="{8E51B3AA-2BC2-4CCA-A2F0-300B176871BB}"/>
              </a:ext>
            </a:extLst>
          </p:cNvPr>
          <p:cNvCxnSpPr>
            <a:cxnSpLocks/>
          </p:cNvCxnSpPr>
          <p:nvPr>
            <p:custDataLst>
              <p:tags r:id="rId7"/>
            </p:custDataLst>
          </p:nvPr>
        </p:nvCxnSpPr>
        <p:spPr bwMode="gray">
          <a:xfrm>
            <a:off x="7028115" y="4575582"/>
            <a:ext cx="1335111" cy="621357"/>
          </a:xfrm>
          <a:prstGeom prst="line">
            <a:avLst/>
          </a:prstGeom>
          <a:ln w="19050">
            <a:solidFill>
              <a:schemeClr val="bg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Gerade Verbindung 39">
            <a:extLst>
              <a:ext uri="{FF2B5EF4-FFF2-40B4-BE49-F238E27FC236}">
                <a16:creationId xmlns:a16="http://schemas.microsoft.com/office/drawing/2014/main" id="{BBC3BA4D-534E-4917-8F36-D45D675F5A5F}"/>
              </a:ext>
            </a:extLst>
          </p:cNvPr>
          <p:cNvCxnSpPr>
            <a:cxnSpLocks/>
          </p:cNvCxnSpPr>
          <p:nvPr>
            <p:custDataLst>
              <p:tags r:id="rId8"/>
            </p:custDataLst>
          </p:nvPr>
        </p:nvCxnSpPr>
        <p:spPr bwMode="gray">
          <a:xfrm flipV="1">
            <a:off x="7042126" y="2732964"/>
            <a:ext cx="2245427" cy="763091"/>
          </a:xfrm>
          <a:prstGeom prst="line">
            <a:avLst/>
          </a:prstGeom>
          <a:ln w="19050">
            <a:solidFill>
              <a:schemeClr val="bg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8" name="Freeform 16">
            <a:extLst>
              <a:ext uri="{FF2B5EF4-FFF2-40B4-BE49-F238E27FC236}">
                <a16:creationId xmlns:a16="http://schemas.microsoft.com/office/drawing/2014/main" id="{FA095BE5-608E-4BAC-B84A-C334B3B32422}"/>
              </a:ext>
            </a:extLst>
          </p:cNvPr>
          <p:cNvSpPr>
            <a:spLocks noChangeAspect="1"/>
          </p:cNvSpPr>
          <p:nvPr>
            <p:custDataLst>
              <p:tags r:id="rId9"/>
            </p:custDataLst>
          </p:nvPr>
        </p:nvSpPr>
        <p:spPr bwMode="gray">
          <a:xfrm>
            <a:off x="4462899" y="4103741"/>
            <a:ext cx="143958" cy="143958"/>
          </a:xfrm>
          <a:custGeom>
            <a:avLst/>
            <a:gdLst>
              <a:gd name="T0" fmla="*/ 1192 w 1194"/>
              <a:gd name="T1" fmla="*/ 649 h 1195"/>
              <a:gd name="T2" fmla="*/ 1174 w 1194"/>
              <a:gd name="T3" fmla="*/ 752 h 1195"/>
              <a:gd name="T4" fmla="*/ 1138 w 1194"/>
              <a:gd name="T5" fmla="*/ 850 h 1195"/>
              <a:gd name="T6" fmla="*/ 1086 w 1194"/>
              <a:gd name="T7" fmla="*/ 940 h 1195"/>
              <a:gd name="T8" fmla="*/ 1019 w 1194"/>
              <a:gd name="T9" fmla="*/ 1020 h 1195"/>
              <a:gd name="T10" fmla="*/ 941 w 1194"/>
              <a:gd name="T11" fmla="*/ 1086 h 1195"/>
              <a:gd name="T12" fmla="*/ 850 w 1194"/>
              <a:gd name="T13" fmla="*/ 1139 h 1195"/>
              <a:gd name="T14" fmla="*/ 753 w 1194"/>
              <a:gd name="T15" fmla="*/ 1174 h 1195"/>
              <a:gd name="T16" fmla="*/ 650 w 1194"/>
              <a:gd name="T17" fmla="*/ 1192 h 1195"/>
              <a:gd name="T18" fmla="*/ 545 w 1194"/>
              <a:gd name="T19" fmla="*/ 1192 h 1195"/>
              <a:gd name="T20" fmla="*/ 442 w 1194"/>
              <a:gd name="T21" fmla="*/ 1174 h 1195"/>
              <a:gd name="T22" fmla="*/ 345 w 1194"/>
              <a:gd name="T23" fmla="*/ 1139 h 1195"/>
              <a:gd name="T24" fmla="*/ 254 w 1194"/>
              <a:gd name="T25" fmla="*/ 1087 h 1195"/>
              <a:gd name="T26" fmla="*/ 175 w 1194"/>
              <a:gd name="T27" fmla="*/ 1020 h 1195"/>
              <a:gd name="T28" fmla="*/ 108 w 1194"/>
              <a:gd name="T29" fmla="*/ 941 h 1195"/>
              <a:gd name="T30" fmla="*/ 55 w 1194"/>
              <a:gd name="T31" fmla="*/ 850 h 1195"/>
              <a:gd name="T32" fmla="*/ 20 w 1194"/>
              <a:gd name="T33" fmla="*/ 753 h 1195"/>
              <a:gd name="T34" fmla="*/ 2 w 1194"/>
              <a:gd name="T35" fmla="*/ 649 h 1195"/>
              <a:gd name="T36" fmla="*/ 2 w 1194"/>
              <a:gd name="T37" fmla="*/ 545 h 1195"/>
              <a:gd name="T38" fmla="*/ 20 w 1194"/>
              <a:gd name="T39" fmla="*/ 443 h 1195"/>
              <a:gd name="T40" fmla="*/ 56 w 1194"/>
              <a:gd name="T41" fmla="*/ 345 h 1195"/>
              <a:gd name="T42" fmla="*/ 108 w 1194"/>
              <a:gd name="T43" fmla="*/ 255 h 1195"/>
              <a:gd name="T44" fmla="*/ 175 w 1194"/>
              <a:gd name="T45" fmla="*/ 175 h 1195"/>
              <a:gd name="T46" fmla="*/ 253 w 1194"/>
              <a:gd name="T47" fmla="*/ 109 h 1195"/>
              <a:gd name="T48" fmla="*/ 344 w 1194"/>
              <a:gd name="T49" fmla="*/ 56 h 1195"/>
              <a:gd name="T50" fmla="*/ 441 w 1194"/>
              <a:gd name="T51" fmla="*/ 20 h 1195"/>
              <a:gd name="T52" fmla="*/ 544 w 1194"/>
              <a:gd name="T53" fmla="*/ 2 h 1195"/>
              <a:gd name="T54" fmla="*/ 649 w 1194"/>
              <a:gd name="T55" fmla="*/ 2 h 1195"/>
              <a:gd name="T56" fmla="*/ 752 w 1194"/>
              <a:gd name="T57" fmla="*/ 20 h 1195"/>
              <a:gd name="T58" fmla="*/ 849 w 1194"/>
              <a:gd name="T59" fmla="*/ 56 h 1195"/>
              <a:gd name="T60" fmla="*/ 940 w 1194"/>
              <a:gd name="T61" fmla="*/ 108 h 1195"/>
              <a:gd name="T62" fmla="*/ 1019 w 1194"/>
              <a:gd name="T63" fmla="*/ 175 h 1195"/>
              <a:gd name="T64" fmla="*/ 1086 w 1194"/>
              <a:gd name="T65" fmla="*/ 254 h 1195"/>
              <a:gd name="T66" fmla="*/ 1139 w 1194"/>
              <a:gd name="T67" fmla="*/ 345 h 1195"/>
              <a:gd name="T68" fmla="*/ 1174 w 1194"/>
              <a:gd name="T69" fmla="*/ 442 h 1195"/>
              <a:gd name="T70" fmla="*/ 1192 w 1194"/>
              <a:gd name="T71" fmla="*/ 545 h 1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94" h="1195">
                <a:moveTo>
                  <a:pt x="1194" y="597"/>
                </a:moveTo>
                <a:cubicBezTo>
                  <a:pt x="1194" y="615"/>
                  <a:pt x="1194" y="632"/>
                  <a:pt x="1192" y="649"/>
                </a:cubicBezTo>
                <a:cubicBezTo>
                  <a:pt x="1191" y="667"/>
                  <a:pt x="1188" y="684"/>
                  <a:pt x="1185" y="701"/>
                </a:cubicBezTo>
                <a:cubicBezTo>
                  <a:pt x="1182" y="718"/>
                  <a:pt x="1179" y="735"/>
                  <a:pt x="1174" y="752"/>
                </a:cubicBezTo>
                <a:cubicBezTo>
                  <a:pt x="1170" y="769"/>
                  <a:pt x="1164" y="785"/>
                  <a:pt x="1158" y="802"/>
                </a:cubicBezTo>
                <a:cubicBezTo>
                  <a:pt x="1152" y="818"/>
                  <a:pt x="1146" y="834"/>
                  <a:pt x="1138" y="850"/>
                </a:cubicBezTo>
                <a:cubicBezTo>
                  <a:pt x="1131" y="866"/>
                  <a:pt x="1123" y="881"/>
                  <a:pt x="1114" y="896"/>
                </a:cubicBezTo>
                <a:cubicBezTo>
                  <a:pt x="1106" y="911"/>
                  <a:pt x="1096" y="926"/>
                  <a:pt x="1086" y="940"/>
                </a:cubicBezTo>
                <a:cubicBezTo>
                  <a:pt x="1076" y="954"/>
                  <a:pt x="1066" y="968"/>
                  <a:pt x="1055" y="981"/>
                </a:cubicBezTo>
                <a:cubicBezTo>
                  <a:pt x="1043" y="995"/>
                  <a:pt x="1032" y="1007"/>
                  <a:pt x="1019" y="1020"/>
                </a:cubicBezTo>
                <a:cubicBezTo>
                  <a:pt x="1007" y="1032"/>
                  <a:pt x="994" y="1044"/>
                  <a:pt x="981" y="1055"/>
                </a:cubicBezTo>
                <a:cubicBezTo>
                  <a:pt x="968" y="1066"/>
                  <a:pt x="955" y="1076"/>
                  <a:pt x="941" y="1086"/>
                </a:cubicBezTo>
                <a:cubicBezTo>
                  <a:pt x="926" y="1096"/>
                  <a:pt x="911" y="1106"/>
                  <a:pt x="896" y="1115"/>
                </a:cubicBezTo>
                <a:cubicBezTo>
                  <a:pt x="881" y="1123"/>
                  <a:pt x="865" y="1131"/>
                  <a:pt x="850" y="1139"/>
                </a:cubicBezTo>
                <a:cubicBezTo>
                  <a:pt x="834" y="1146"/>
                  <a:pt x="818" y="1153"/>
                  <a:pt x="801" y="1159"/>
                </a:cubicBezTo>
                <a:cubicBezTo>
                  <a:pt x="785" y="1165"/>
                  <a:pt x="769" y="1170"/>
                  <a:pt x="753" y="1174"/>
                </a:cubicBezTo>
                <a:cubicBezTo>
                  <a:pt x="736" y="1179"/>
                  <a:pt x="718" y="1183"/>
                  <a:pt x="701" y="1186"/>
                </a:cubicBezTo>
                <a:cubicBezTo>
                  <a:pt x="684" y="1189"/>
                  <a:pt x="667" y="1191"/>
                  <a:pt x="650" y="1192"/>
                </a:cubicBezTo>
                <a:cubicBezTo>
                  <a:pt x="632" y="1194"/>
                  <a:pt x="615" y="1195"/>
                  <a:pt x="597" y="1195"/>
                </a:cubicBezTo>
                <a:cubicBezTo>
                  <a:pt x="579" y="1195"/>
                  <a:pt x="562" y="1194"/>
                  <a:pt x="545" y="1192"/>
                </a:cubicBezTo>
                <a:cubicBezTo>
                  <a:pt x="527" y="1191"/>
                  <a:pt x="510" y="1189"/>
                  <a:pt x="493" y="1186"/>
                </a:cubicBezTo>
                <a:cubicBezTo>
                  <a:pt x="476" y="1183"/>
                  <a:pt x="459" y="1179"/>
                  <a:pt x="442" y="1174"/>
                </a:cubicBezTo>
                <a:cubicBezTo>
                  <a:pt x="425" y="1170"/>
                  <a:pt x="409" y="1165"/>
                  <a:pt x="393" y="1159"/>
                </a:cubicBezTo>
                <a:cubicBezTo>
                  <a:pt x="376" y="1153"/>
                  <a:pt x="360" y="1146"/>
                  <a:pt x="345" y="1139"/>
                </a:cubicBezTo>
                <a:cubicBezTo>
                  <a:pt x="329" y="1131"/>
                  <a:pt x="313" y="1123"/>
                  <a:pt x="298" y="1115"/>
                </a:cubicBezTo>
                <a:cubicBezTo>
                  <a:pt x="283" y="1106"/>
                  <a:pt x="269" y="1097"/>
                  <a:pt x="254" y="1087"/>
                </a:cubicBezTo>
                <a:cubicBezTo>
                  <a:pt x="240" y="1077"/>
                  <a:pt x="226" y="1066"/>
                  <a:pt x="213" y="1055"/>
                </a:cubicBezTo>
                <a:cubicBezTo>
                  <a:pt x="200" y="1044"/>
                  <a:pt x="187" y="1032"/>
                  <a:pt x="175" y="1020"/>
                </a:cubicBezTo>
                <a:cubicBezTo>
                  <a:pt x="162" y="1007"/>
                  <a:pt x="151" y="995"/>
                  <a:pt x="139" y="981"/>
                </a:cubicBezTo>
                <a:cubicBezTo>
                  <a:pt x="128" y="968"/>
                  <a:pt x="118" y="955"/>
                  <a:pt x="108" y="941"/>
                </a:cubicBezTo>
                <a:cubicBezTo>
                  <a:pt x="98" y="926"/>
                  <a:pt x="89" y="911"/>
                  <a:pt x="80" y="896"/>
                </a:cubicBezTo>
                <a:cubicBezTo>
                  <a:pt x="71" y="881"/>
                  <a:pt x="63" y="866"/>
                  <a:pt x="55" y="850"/>
                </a:cubicBezTo>
                <a:cubicBezTo>
                  <a:pt x="48" y="834"/>
                  <a:pt x="42" y="818"/>
                  <a:pt x="36" y="802"/>
                </a:cubicBezTo>
                <a:cubicBezTo>
                  <a:pt x="30" y="786"/>
                  <a:pt x="25" y="770"/>
                  <a:pt x="20" y="753"/>
                </a:cubicBezTo>
                <a:cubicBezTo>
                  <a:pt x="16" y="736"/>
                  <a:pt x="12" y="719"/>
                  <a:pt x="9" y="701"/>
                </a:cubicBezTo>
                <a:cubicBezTo>
                  <a:pt x="6" y="684"/>
                  <a:pt x="3" y="667"/>
                  <a:pt x="2" y="649"/>
                </a:cubicBezTo>
                <a:cubicBezTo>
                  <a:pt x="0" y="632"/>
                  <a:pt x="0" y="615"/>
                  <a:pt x="0" y="597"/>
                </a:cubicBezTo>
                <a:cubicBezTo>
                  <a:pt x="0" y="580"/>
                  <a:pt x="0" y="562"/>
                  <a:pt x="2" y="545"/>
                </a:cubicBezTo>
                <a:cubicBezTo>
                  <a:pt x="3" y="528"/>
                  <a:pt x="6" y="511"/>
                  <a:pt x="9" y="494"/>
                </a:cubicBezTo>
                <a:cubicBezTo>
                  <a:pt x="12" y="476"/>
                  <a:pt x="15" y="459"/>
                  <a:pt x="20" y="443"/>
                </a:cubicBezTo>
                <a:cubicBezTo>
                  <a:pt x="24" y="426"/>
                  <a:pt x="30" y="409"/>
                  <a:pt x="36" y="393"/>
                </a:cubicBezTo>
                <a:cubicBezTo>
                  <a:pt x="42" y="377"/>
                  <a:pt x="48" y="361"/>
                  <a:pt x="56" y="345"/>
                </a:cubicBezTo>
                <a:cubicBezTo>
                  <a:pt x="63" y="329"/>
                  <a:pt x="71" y="314"/>
                  <a:pt x="80" y="299"/>
                </a:cubicBezTo>
                <a:cubicBezTo>
                  <a:pt x="88" y="284"/>
                  <a:pt x="98" y="269"/>
                  <a:pt x="108" y="255"/>
                </a:cubicBezTo>
                <a:cubicBezTo>
                  <a:pt x="118" y="240"/>
                  <a:pt x="128" y="227"/>
                  <a:pt x="139" y="213"/>
                </a:cubicBezTo>
                <a:cubicBezTo>
                  <a:pt x="151" y="200"/>
                  <a:pt x="162" y="187"/>
                  <a:pt x="175" y="175"/>
                </a:cubicBezTo>
                <a:cubicBezTo>
                  <a:pt x="187" y="163"/>
                  <a:pt x="200" y="151"/>
                  <a:pt x="213" y="140"/>
                </a:cubicBezTo>
                <a:cubicBezTo>
                  <a:pt x="226" y="129"/>
                  <a:pt x="239" y="118"/>
                  <a:pt x="253" y="109"/>
                </a:cubicBezTo>
                <a:cubicBezTo>
                  <a:pt x="268" y="98"/>
                  <a:pt x="283" y="89"/>
                  <a:pt x="298" y="80"/>
                </a:cubicBezTo>
                <a:cubicBezTo>
                  <a:pt x="313" y="71"/>
                  <a:pt x="329" y="63"/>
                  <a:pt x="344" y="56"/>
                </a:cubicBezTo>
                <a:cubicBezTo>
                  <a:pt x="360" y="49"/>
                  <a:pt x="376" y="42"/>
                  <a:pt x="393" y="36"/>
                </a:cubicBezTo>
                <a:cubicBezTo>
                  <a:pt x="409" y="30"/>
                  <a:pt x="425" y="25"/>
                  <a:pt x="441" y="20"/>
                </a:cubicBezTo>
                <a:cubicBezTo>
                  <a:pt x="458" y="16"/>
                  <a:pt x="476" y="12"/>
                  <a:pt x="493" y="9"/>
                </a:cubicBezTo>
                <a:cubicBezTo>
                  <a:pt x="510" y="6"/>
                  <a:pt x="527" y="4"/>
                  <a:pt x="544" y="2"/>
                </a:cubicBezTo>
                <a:cubicBezTo>
                  <a:pt x="562" y="1"/>
                  <a:pt x="579" y="0"/>
                  <a:pt x="597" y="0"/>
                </a:cubicBezTo>
                <a:cubicBezTo>
                  <a:pt x="615" y="0"/>
                  <a:pt x="632" y="1"/>
                  <a:pt x="649" y="2"/>
                </a:cubicBezTo>
                <a:cubicBezTo>
                  <a:pt x="667" y="4"/>
                  <a:pt x="684" y="6"/>
                  <a:pt x="701" y="9"/>
                </a:cubicBezTo>
                <a:cubicBezTo>
                  <a:pt x="718" y="12"/>
                  <a:pt x="735" y="16"/>
                  <a:pt x="752" y="20"/>
                </a:cubicBezTo>
                <a:cubicBezTo>
                  <a:pt x="768" y="25"/>
                  <a:pt x="785" y="30"/>
                  <a:pt x="801" y="36"/>
                </a:cubicBezTo>
                <a:cubicBezTo>
                  <a:pt x="818" y="42"/>
                  <a:pt x="834" y="49"/>
                  <a:pt x="849" y="56"/>
                </a:cubicBezTo>
                <a:cubicBezTo>
                  <a:pt x="865" y="63"/>
                  <a:pt x="881" y="71"/>
                  <a:pt x="896" y="80"/>
                </a:cubicBezTo>
                <a:cubicBezTo>
                  <a:pt x="911" y="89"/>
                  <a:pt x="925" y="98"/>
                  <a:pt x="940" y="108"/>
                </a:cubicBezTo>
                <a:cubicBezTo>
                  <a:pt x="954" y="118"/>
                  <a:pt x="968" y="129"/>
                  <a:pt x="981" y="140"/>
                </a:cubicBezTo>
                <a:cubicBezTo>
                  <a:pt x="994" y="151"/>
                  <a:pt x="1007" y="163"/>
                  <a:pt x="1019" y="175"/>
                </a:cubicBezTo>
                <a:cubicBezTo>
                  <a:pt x="1032" y="187"/>
                  <a:pt x="1043" y="200"/>
                  <a:pt x="1055" y="213"/>
                </a:cubicBezTo>
                <a:cubicBezTo>
                  <a:pt x="1066" y="226"/>
                  <a:pt x="1076" y="240"/>
                  <a:pt x="1086" y="254"/>
                </a:cubicBezTo>
                <a:cubicBezTo>
                  <a:pt x="1096" y="268"/>
                  <a:pt x="1105" y="283"/>
                  <a:pt x="1114" y="299"/>
                </a:cubicBezTo>
                <a:cubicBezTo>
                  <a:pt x="1123" y="314"/>
                  <a:pt x="1131" y="329"/>
                  <a:pt x="1139" y="345"/>
                </a:cubicBezTo>
                <a:cubicBezTo>
                  <a:pt x="1146" y="361"/>
                  <a:pt x="1152" y="377"/>
                  <a:pt x="1158" y="393"/>
                </a:cubicBezTo>
                <a:cubicBezTo>
                  <a:pt x="1164" y="409"/>
                  <a:pt x="1169" y="425"/>
                  <a:pt x="1174" y="442"/>
                </a:cubicBezTo>
                <a:cubicBezTo>
                  <a:pt x="1178" y="459"/>
                  <a:pt x="1182" y="476"/>
                  <a:pt x="1185" y="494"/>
                </a:cubicBezTo>
                <a:cubicBezTo>
                  <a:pt x="1188" y="510"/>
                  <a:pt x="1191" y="528"/>
                  <a:pt x="1192" y="545"/>
                </a:cubicBezTo>
                <a:cubicBezTo>
                  <a:pt x="1194" y="562"/>
                  <a:pt x="1194" y="580"/>
                  <a:pt x="1194" y="597"/>
                </a:cubicBezTo>
                <a:close/>
              </a:path>
            </a:pathLst>
          </a:custGeom>
          <a:solidFill>
            <a:schemeClr val="bg2"/>
          </a:solidFill>
          <a:ln w="14288" cap="flat">
            <a:noFill/>
            <a:prstDash val="solid"/>
            <a:miter lim="800000"/>
            <a:headEnd/>
            <a:tailEnd/>
          </a:ln>
        </p:spPr>
        <p:txBody>
          <a:bodyPr vert="horz" wrap="square" lIns="91413" tIns="45707" rIns="91413" bIns="45707" numCol="1" anchor="ctr" anchorCtr="0" compatLnSpc="1">
            <a:prstTxWarp prst="textNoShape">
              <a:avLst/>
            </a:prstTxWarp>
          </a:bodyPr>
          <a:lstStyle/>
          <a:p>
            <a:pPr algn="ctr"/>
            <a:endParaRPr lang="de-DE" sz="2700">
              <a:solidFill>
                <a:schemeClr val="bg1"/>
              </a:solidFill>
            </a:endParaRPr>
          </a:p>
        </p:txBody>
      </p:sp>
      <p:sp>
        <p:nvSpPr>
          <p:cNvPr id="29" name="Freeform 16">
            <a:extLst>
              <a:ext uri="{FF2B5EF4-FFF2-40B4-BE49-F238E27FC236}">
                <a16:creationId xmlns:a16="http://schemas.microsoft.com/office/drawing/2014/main" id="{67E9D7CD-D943-4FCB-B6E2-F1C604ED64D8}"/>
              </a:ext>
            </a:extLst>
          </p:cNvPr>
          <p:cNvSpPr>
            <a:spLocks noChangeAspect="1"/>
          </p:cNvSpPr>
          <p:nvPr>
            <p:custDataLst>
              <p:tags r:id="rId10"/>
            </p:custDataLst>
          </p:nvPr>
        </p:nvSpPr>
        <p:spPr bwMode="gray">
          <a:xfrm>
            <a:off x="7865039" y="4264599"/>
            <a:ext cx="287917" cy="287917"/>
          </a:xfrm>
          <a:custGeom>
            <a:avLst/>
            <a:gdLst>
              <a:gd name="T0" fmla="*/ 1192 w 1194"/>
              <a:gd name="T1" fmla="*/ 649 h 1195"/>
              <a:gd name="T2" fmla="*/ 1174 w 1194"/>
              <a:gd name="T3" fmla="*/ 752 h 1195"/>
              <a:gd name="T4" fmla="*/ 1138 w 1194"/>
              <a:gd name="T5" fmla="*/ 850 h 1195"/>
              <a:gd name="T6" fmla="*/ 1086 w 1194"/>
              <a:gd name="T7" fmla="*/ 940 h 1195"/>
              <a:gd name="T8" fmla="*/ 1019 w 1194"/>
              <a:gd name="T9" fmla="*/ 1020 h 1195"/>
              <a:gd name="T10" fmla="*/ 941 w 1194"/>
              <a:gd name="T11" fmla="*/ 1086 h 1195"/>
              <a:gd name="T12" fmla="*/ 850 w 1194"/>
              <a:gd name="T13" fmla="*/ 1139 h 1195"/>
              <a:gd name="T14" fmla="*/ 753 w 1194"/>
              <a:gd name="T15" fmla="*/ 1174 h 1195"/>
              <a:gd name="T16" fmla="*/ 650 w 1194"/>
              <a:gd name="T17" fmla="*/ 1192 h 1195"/>
              <a:gd name="T18" fmla="*/ 545 w 1194"/>
              <a:gd name="T19" fmla="*/ 1192 h 1195"/>
              <a:gd name="T20" fmla="*/ 442 w 1194"/>
              <a:gd name="T21" fmla="*/ 1174 h 1195"/>
              <a:gd name="T22" fmla="*/ 345 w 1194"/>
              <a:gd name="T23" fmla="*/ 1139 h 1195"/>
              <a:gd name="T24" fmla="*/ 254 w 1194"/>
              <a:gd name="T25" fmla="*/ 1087 h 1195"/>
              <a:gd name="T26" fmla="*/ 175 w 1194"/>
              <a:gd name="T27" fmla="*/ 1020 h 1195"/>
              <a:gd name="T28" fmla="*/ 108 w 1194"/>
              <a:gd name="T29" fmla="*/ 941 h 1195"/>
              <a:gd name="T30" fmla="*/ 55 w 1194"/>
              <a:gd name="T31" fmla="*/ 850 h 1195"/>
              <a:gd name="T32" fmla="*/ 20 w 1194"/>
              <a:gd name="T33" fmla="*/ 753 h 1195"/>
              <a:gd name="T34" fmla="*/ 2 w 1194"/>
              <a:gd name="T35" fmla="*/ 649 h 1195"/>
              <a:gd name="T36" fmla="*/ 2 w 1194"/>
              <a:gd name="T37" fmla="*/ 545 h 1195"/>
              <a:gd name="T38" fmla="*/ 20 w 1194"/>
              <a:gd name="T39" fmla="*/ 443 h 1195"/>
              <a:gd name="T40" fmla="*/ 56 w 1194"/>
              <a:gd name="T41" fmla="*/ 345 h 1195"/>
              <a:gd name="T42" fmla="*/ 108 w 1194"/>
              <a:gd name="T43" fmla="*/ 255 h 1195"/>
              <a:gd name="T44" fmla="*/ 175 w 1194"/>
              <a:gd name="T45" fmla="*/ 175 h 1195"/>
              <a:gd name="T46" fmla="*/ 253 w 1194"/>
              <a:gd name="T47" fmla="*/ 109 h 1195"/>
              <a:gd name="T48" fmla="*/ 344 w 1194"/>
              <a:gd name="T49" fmla="*/ 56 h 1195"/>
              <a:gd name="T50" fmla="*/ 441 w 1194"/>
              <a:gd name="T51" fmla="*/ 20 h 1195"/>
              <a:gd name="T52" fmla="*/ 544 w 1194"/>
              <a:gd name="T53" fmla="*/ 2 h 1195"/>
              <a:gd name="T54" fmla="*/ 649 w 1194"/>
              <a:gd name="T55" fmla="*/ 2 h 1195"/>
              <a:gd name="T56" fmla="*/ 752 w 1194"/>
              <a:gd name="T57" fmla="*/ 20 h 1195"/>
              <a:gd name="T58" fmla="*/ 849 w 1194"/>
              <a:gd name="T59" fmla="*/ 56 h 1195"/>
              <a:gd name="T60" fmla="*/ 940 w 1194"/>
              <a:gd name="T61" fmla="*/ 108 h 1195"/>
              <a:gd name="T62" fmla="*/ 1019 w 1194"/>
              <a:gd name="T63" fmla="*/ 175 h 1195"/>
              <a:gd name="T64" fmla="*/ 1086 w 1194"/>
              <a:gd name="T65" fmla="*/ 254 h 1195"/>
              <a:gd name="T66" fmla="*/ 1139 w 1194"/>
              <a:gd name="T67" fmla="*/ 345 h 1195"/>
              <a:gd name="T68" fmla="*/ 1174 w 1194"/>
              <a:gd name="T69" fmla="*/ 442 h 1195"/>
              <a:gd name="T70" fmla="*/ 1192 w 1194"/>
              <a:gd name="T71" fmla="*/ 545 h 1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94" h="1195">
                <a:moveTo>
                  <a:pt x="1194" y="597"/>
                </a:moveTo>
                <a:cubicBezTo>
                  <a:pt x="1194" y="615"/>
                  <a:pt x="1194" y="632"/>
                  <a:pt x="1192" y="649"/>
                </a:cubicBezTo>
                <a:cubicBezTo>
                  <a:pt x="1191" y="667"/>
                  <a:pt x="1188" y="684"/>
                  <a:pt x="1185" y="701"/>
                </a:cubicBezTo>
                <a:cubicBezTo>
                  <a:pt x="1182" y="718"/>
                  <a:pt x="1179" y="735"/>
                  <a:pt x="1174" y="752"/>
                </a:cubicBezTo>
                <a:cubicBezTo>
                  <a:pt x="1170" y="769"/>
                  <a:pt x="1164" y="785"/>
                  <a:pt x="1158" y="802"/>
                </a:cubicBezTo>
                <a:cubicBezTo>
                  <a:pt x="1152" y="818"/>
                  <a:pt x="1146" y="834"/>
                  <a:pt x="1138" y="850"/>
                </a:cubicBezTo>
                <a:cubicBezTo>
                  <a:pt x="1131" y="866"/>
                  <a:pt x="1123" y="881"/>
                  <a:pt x="1114" y="896"/>
                </a:cubicBezTo>
                <a:cubicBezTo>
                  <a:pt x="1106" y="911"/>
                  <a:pt x="1096" y="926"/>
                  <a:pt x="1086" y="940"/>
                </a:cubicBezTo>
                <a:cubicBezTo>
                  <a:pt x="1076" y="954"/>
                  <a:pt x="1066" y="968"/>
                  <a:pt x="1055" y="981"/>
                </a:cubicBezTo>
                <a:cubicBezTo>
                  <a:pt x="1043" y="995"/>
                  <a:pt x="1032" y="1007"/>
                  <a:pt x="1019" y="1020"/>
                </a:cubicBezTo>
                <a:cubicBezTo>
                  <a:pt x="1007" y="1032"/>
                  <a:pt x="994" y="1044"/>
                  <a:pt x="981" y="1055"/>
                </a:cubicBezTo>
                <a:cubicBezTo>
                  <a:pt x="968" y="1066"/>
                  <a:pt x="955" y="1076"/>
                  <a:pt x="941" y="1086"/>
                </a:cubicBezTo>
                <a:cubicBezTo>
                  <a:pt x="926" y="1096"/>
                  <a:pt x="911" y="1106"/>
                  <a:pt x="896" y="1115"/>
                </a:cubicBezTo>
                <a:cubicBezTo>
                  <a:pt x="881" y="1123"/>
                  <a:pt x="865" y="1131"/>
                  <a:pt x="850" y="1139"/>
                </a:cubicBezTo>
                <a:cubicBezTo>
                  <a:pt x="834" y="1146"/>
                  <a:pt x="818" y="1153"/>
                  <a:pt x="801" y="1159"/>
                </a:cubicBezTo>
                <a:cubicBezTo>
                  <a:pt x="785" y="1165"/>
                  <a:pt x="769" y="1170"/>
                  <a:pt x="753" y="1174"/>
                </a:cubicBezTo>
                <a:cubicBezTo>
                  <a:pt x="736" y="1179"/>
                  <a:pt x="718" y="1183"/>
                  <a:pt x="701" y="1186"/>
                </a:cubicBezTo>
                <a:cubicBezTo>
                  <a:pt x="684" y="1189"/>
                  <a:pt x="667" y="1191"/>
                  <a:pt x="650" y="1192"/>
                </a:cubicBezTo>
                <a:cubicBezTo>
                  <a:pt x="632" y="1194"/>
                  <a:pt x="615" y="1195"/>
                  <a:pt x="597" y="1195"/>
                </a:cubicBezTo>
                <a:cubicBezTo>
                  <a:pt x="579" y="1195"/>
                  <a:pt x="562" y="1194"/>
                  <a:pt x="545" y="1192"/>
                </a:cubicBezTo>
                <a:cubicBezTo>
                  <a:pt x="527" y="1191"/>
                  <a:pt x="510" y="1189"/>
                  <a:pt x="493" y="1186"/>
                </a:cubicBezTo>
                <a:cubicBezTo>
                  <a:pt x="476" y="1183"/>
                  <a:pt x="459" y="1179"/>
                  <a:pt x="442" y="1174"/>
                </a:cubicBezTo>
                <a:cubicBezTo>
                  <a:pt x="425" y="1170"/>
                  <a:pt x="409" y="1165"/>
                  <a:pt x="393" y="1159"/>
                </a:cubicBezTo>
                <a:cubicBezTo>
                  <a:pt x="376" y="1153"/>
                  <a:pt x="360" y="1146"/>
                  <a:pt x="345" y="1139"/>
                </a:cubicBezTo>
                <a:cubicBezTo>
                  <a:pt x="329" y="1131"/>
                  <a:pt x="313" y="1123"/>
                  <a:pt x="298" y="1115"/>
                </a:cubicBezTo>
                <a:cubicBezTo>
                  <a:pt x="283" y="1106"/>
                  <a:pt x="269" y="1097"/>
                  <a:pt x="254" y="1087"/>
                </a:cubicBezTo>
                <a:cubicBezTo>
                  <a:pt x="240" y="1077"/>
                  <a:pt x="226" y="1066"/>
                  <a:pt x="213" y="1055"/>
                </a:cubicBezTo>
                <a:cubicBezTo>
                  <a:pt x="200" y="1044"/>
                  <a:pt x="187" y="1032"/>
                  <a:pt x="175" y="1020"/>
                </a:cubicBezTo>
                <a:cubicBezTo>
                  <a:pt x="162" y="1007"/>
                  <a:pt x="151" y="995"/>
                  <a:pt x="139" y="981"/>
                </a:cubicBezTo>
                <a:cubicBezTo>
                  <a:pt x="128" y="968"/>
                  <a:pt x="118" y="955"/>
                  <a:pt x="108" y="941"/>
                </a:cubicBezTo>
                <a:cubicBezTo>
                  <a:pt x="98" y="926"/>
                  <a:pt x="89" y="911"/>
                  <a:pt x="80" y="896"/>
                </a:cubicBezTo>
                <a:cubicBezTo>
                  <a:pt x="71" y="881"/>
                  <a:pt x="63" y="866"/>
                  <a:pt x="55" y="850"/>
                </a:cubicBezTo>
                <a:cubicBezTo>
                  <a:pt x="48" y="834"/>
                  <a:pt x="42" y="818"/>
                  <a:pt x="36" y="802"/>
                </a:cubicBezTo>
                <a:cubicBezTo>
                  <a:pt x="30" y="786"/>
                  <a:pt x="25" y="770"/>
                  <a:pt x="20" y="753"/>
                </a:cubicBezTo>
                <a:cubicBezTo>
                  <a:pt x="16" y="736"/>
                  <a:pt x="12" y="719"/>
                  <a:pt x="9" y="701"/>
                </a:cubicBezTo>
                <a:cubicBezTo>
                  <a:pt x="6" y="684"/>
                  <a:pt x="3" y="667"/>
                  <a:pt x="2" y="649"/>
                </a:cubicBezTo>
                <a:cubicBezTo>
                  <a:pt x="0" y="632"/>
                  <a:pt x="0" y="615"/>
                  <a:pt x="0" y="597"/>
                </a:cubicBezTo>
                <a:cubicBezTo>
                  <a:pt x="0" y="580"/>
                  <a:pt x="0" y="562"/>
                  <a:pt x="2" y="545"/>
                </a:cubicBezTo>
                <a:cubicBezTo>
                  <a:pt x="3" y="528"/>
                  <a:pt x="6" y="511"/>
                  <a:pt x="9" y="494"/>
                </a:cubicBezTo>
                <a:cubicBezTo>
                  <a:pt x="12" y="476"/>
                  <a:pt x="15" y="459"/>
                  <a:pt x="20" y="443"/>
                </a:cubicBezTo>
                <a:cubicBezTo>
                  <a:pt x="24" y="426"/>
                  <a:pt x="30" y="409"/>
                  <a:pt x="36" y="393"/>
                </a:cubicBezTo>
                <a:cubicBezTo>
                  <a:pt x="42" y="377"/>
                  <a:pt x="48" y="361"/>
                  <a:pt x="56" y="345"/>
                </a:cubicBezTo>
                <a:cubicBezTo>
                  <a:pt x="63" y="329"/>
                  <a:pt x="71" y="314"/>
                  <a:pt x="80" y="299"/>
                </a:cubicBezTo>
                <a:cubicBezTo>
                  <a:pt x="88" y="284"/>
                  <a:pt x="98" y="269"/>
                  <a:pt x="108" y="255"/>
                </a:cubicBezTo>
                <a:cubicBezTo>
                  <a:pt x="118" y="240"/>
                  <a:pt x="128" y="227"/>
                  <a:pt x="139" y="213"/>
                </a:cubicBezTo>
                <a:cubicBezTo>
                  <a:pt x="151" y="200"/>
                  <a:pt x="162" y="187"/>
                  <a:pt x="175" y="175"/>
                </a:cubicBezTo>
                <a:cubicBezTo>
                  <a:pt x="187" y="163"/>
                  <a:pt x="200" y="151"/>
                  <a:pt x="213" y="140"/>
                </a:cubicBezTo>
                <a:cubicBezTo>
                  <a:pt x="226" y="129"/>
                  <a:pt x="239" y="118"/>
                  <a:pt x="253" y="109"/>
                </a:cubicBezTo>
                <a:cubicBezTo>
                  <a:pt x="268" y="98"/>
                  <a:pt x="283" y="89"/>
                  <a:pt x="298" y="80"/>
                </a:cubicBezTo>
                <a:cubicBezTo>
                  <a:pt x="313" y="71"/>
                  <a:pt x="329" y="63"/>
                  <a:pt x="344" y="56"/>
                </a:cubicBezTo>
                <a:cubicBezTo>
                  <a:pt x="360" y="49"/>
                  <a:pt x="376" y="42"/>
                  <a:pt x="393" y="36"/>
                </a:cubicBezTo>
                <a:cubicBezTo>
                  <a:pt x="409" y="30"/>
                  <a:pt x="425" y="25"/>
                  <a:pt x="441" y="20"/>
                </a:cubicBezTo>
                <a:cubicBezTo>
                  <a:pt x="458" y="16"/>
                  <a:pt x="476" y="12"/>
                  <a:pt x="493" y="9"/>
                </a:cubicBezTo>
                <a:cubicBezTo>
                  <a:pt x="510" y="6"/>
                  <a:pt x="527" y="4"/>
                  <a:pt x="544" y="2"/>
                </a:cubicBezTo>
                <a:cubicBezTo>
                  <a:pt x="562" y="1"/>
                  <a:pt x="579" y="0"/>
                  <a:pt x="597" y="0"/>
                </a:cubicBezTo>
                <a:cubicBezTo>
                  <a:pt x="615" y="0"/>
                  <a:pt x="632" y="1"/>
                  <a:pt x="649" y="2"/>
                </a:cubicBezTo>
                <a:cubicBezTo>
                  <a:pt x="667" y="4"/>
                  <a:pt x="684" y="6"/>
                  <a:pt x="701" y="9"/>
                </a:cubicBezTo>
                <a:cubicBezTo>
                  <a:pt x="718" y="12"/>
                  <a:pt x="735" y="16"/>
                  <a:pt x="752" y="20"/>
                </a:cubicBezTo>
                <a:cubicBezTo>
                  <a:pt x="768" y="25"/>
                  <a:pt x="785" y="30"/>
                  <a:pt x="801" y="36"/>
                </a:cubicBezTo>
                <a:cubicBezTo>
                  <a:pt x="818" y="42"/>
                  <a:pt x="834" y="49"/>
                  <a:pt x="849" y="56"/>
                </a:cubicBezTo>
                <a:cubicBezTo>
                  <a:pt x="865" y="63"/>
                  <a:pt x="881" y="71"/>
                  <a:pt x="896" y="80"/>
                </a:cubicBezTo>
                <a:cubicBezTo>
                  <a:pt x="911" y="89"/>
                  <a:pt x="925" y="98"/>
                  <a:pt x="940" y="108"/>
                </a:cubicBezTo>
                <a:cubicBezTo>
                  <a:pt x="954" y="118"/>
                  <a:pt x="968" y="129"/>
                  <a:pt x="981" y="140"/>
                </a:cubicBezTo>
                <a:cubicBezTo>
                  <a:pt x="994" y="151"/>
                  <a:pt x="1007" y="163"/>
                  <a:pt x="1019" y="175"/>
                </a:cubicBezTo>
                <a:cubicBezTo>
                  <a:pt x="1032" y="187"/>
                  <a:pt x="1043" y="200"/>
                  <a:pt x="1055" y="213"/>
                </a:cubicBezTo>
                <a:cubicBezTo>
                  <a:pt x="1066" y="226"/>
                  <a:pt x="1076" y="240"/>
                  <a:pt x="1086" y="254"/>
                </a:cubicBezTo>
                <a:cubicBezTo>
                  <a:pt x="1096" y="268"/>
                  <a:pt x="1105" y="283"/>
                  <a:pt x="1114" y="299"/>
                </a:cubicBezTo>
                <a:cubicBezTo>
                  <a:pt x="1123" y="314"/>
                  <a:pt x="1131" y="329"/>
                  <a:pt x="1139" y="345"/>
                </a:cubicBezTo>
                <a:cubicBezTo>
                  <a:pt x="1146" y="361"/>
                  <a:pt x="1152" y="377"/>
                  <a:pt x="1158" y="393"/>
                </a:cubicBezTo>
                <a:cubicBezTo>
                  <a:pt x="1164" y="409"/>
                  <a:pt x="1169" y="425"/>
                  <a:pt x="1174" y="442"/>
                </a:cubicBezTo>
                <a:cubicBezTo>
                  <a:pt x="1178" y="459"/>
                  <a:pt x="1182" y="476"/>
                  <a:pt x="1185" y="494"/>
                </a:cubicBezTo>
                <a:cubicBezTo>
                  <a:pt x="1188" y="510"/>
                  <a:pt x="1191" y="528"/>
                  <a:pt x="1192" y="545"/>
                </a:cubicBezTo>
                <a:cubicBezTo>
                  <a:pt x="1194" y="562"/>
                  <a:pt x="1194" y="580"/>
                  <a:pt x="1194" y="597"/>
                </a:cubicBezTo>
                <a:close/>
              </a:path>
            </a:pathLst>
          </a:custGeom>
          <a:solidFill>
            <a:schemeClr val="bg2"/>
          </a:solidFill>
          <a:ln w="14288" cap="flat">
            <a:noFill/>
            <a:prstDash val="solid"/>
            <a:miter lim="800000"/>
            <a:headEnd/>
            <a:tailEnd/>
          </a:ln>
        </p:spPr>
        <p:txBody>
          <a:bodyPr vert="horz" wrap="square" lIns="91413" tIns="45707" rIns="91413" bIns="45707" numCol="1" anchor="ctr" anchorCtr="0" compatLnSpc="1">
            <a:prstTxWarp prst="textNoShape">
              <a:avLst/>
            </a:prstTxWarp>
          </a:bodyPr>
          <a:lstStyle/>
          <a:p>
            <a:pPr algn="ctr"/>
            <a:endParaRPr lang="de-DE" sz="2700">
              <a:solidFill>
                <a:schemeClr val="bg1"/>
              </a:solidFill>
            </a:endParaRPr>
          </a:p>
        </p:txBody>
      </p:sp>
      <p:cxnSp>
        <p:nvCxnSpPr>
          <p:cNvPr id="31" name="Gerade Verbindung 73">
            <a:extLst>
              <a:ext uri="{FF2B5EF4-FFF2-40B4-BE49-F238E27FC236}">
                <a16:creationId xmlns:a16="http://schemas.microsoft.com/office/drawing/2014/main" id="{0BF081B5-2258-41A6-AA35-35902B70BC2C}"/>
              </a:ext>
            </a:extLst>
          </p:cNvPr>
          <p:cNvCxnSpPr>
            <a:cxnSpLocks/>
          </p:cNvCxnSpPr>
          <p:nvPr>
            <p:custDataLst>
              <p:tags r:id="rId11"/>
            </p:custDataLst>
          </p:nvPr>
        </p:nvCxnSpPr>
        <p:spPr bwMode="gray">
          <a:xfrm flipH="1" flipV="1">
            <a:off x="6618848" y="4675440"/>
            <a:ext cx="232308" cy="475816"/>
          </a:xfrm>
          <a:prstGeom prst="line">
            <a:avLst/>
          </a:prstGeom>
          <a:ln w="19050">
            <a:solidFill>
              <a:schemeClr val="bg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Gerade Verbindung 96">
            <a:extLst>
              <a:ext uri="{FF2B5EF4-FFF2-40B4-BE49-F238E27FC236}">
                <a16:creationId xmlns:a16="http://schemas.microsoft.com/office/drawing/2014/main" id="{A367B219-90E5-4BFE-ADAC-375484A211C6}"/>
              </a:ext>
            </a:extLst>
          </p:cNvPr>
          <p:cNvCxnSpPr>
            <a:cxnSpLocks/>
          </p:cNvCxnSpPr>
          <p:nvPr>
            <p:custDataLst>
              <p:tags r:id="rId12"/>
            </p:custDataLst>
          </p:nvPr>
        </p:nvCxnSpPr>
        <p:spPr bwMode="gray">
          <a:xfrm flipV="1">
            <a:off x="4489707" y="4674086"/>
            <a:ext cx="693084" cy="548644"/>
          </a:xfrm>
          <a:prstGeom prst="line">
            <a:avLst/>
          </a:prstGeom>
          <a:ln w="19050">
            <a:solidFill>
              <a:schemeClr val="bg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Freeform 16">
            <a:extLst>
              <a:ext uri="{FF2B5EF4-FFF2-40B4-BE49-F238E27FC236}">
                <a16:creationId xmlns:a16="http://schemas.microsoft.com/office/drawing/2014/main" id="{F03F2CDA-BA32-4E2A-B7C6-1A6C12F65E8D}"/>
              </a:ext>
            </a:extLst>
          </p:cNvPr>
          <p:cNvSpPr>
            <a:spLocks noChangeAspect="1"/>
          </p:cNvSpPr>
          <p:nvPr>
            <p:custDataLst>
              <p:tags r:id="rId13"/>
            </p:custDataLst>
          </p:nvPr>
        </p:nvSpPr>
        <p:spPr bwMode="gray">
          <a:xfrm>
            <a:off x="5182791" y="4751653"/>
            <a:ext cx="215938" cy="215938"/>
          </a:xfrm>
          <a:custGeom>
            <a:avLst/>
            <a:gdLst>
              <a:gd name="T0" fmla="*/ 1192 w 1194"/>
              <a:gd name="T1" fmla="*/ 649 h 1195"/>
              <a:gd name="T2" fmla="*/ 1174 w 1194"/>
              <a:gd name="T3" fmla="*/ 752 h 1195"/>
              <a:gd name="T4" fmla="*/ 1138 w 1194"/>
              <a:gd name="T5" fmla="*/ 850 h 1195"/>
              <a:gd name="T6" fmla="*/ 1086 w 1194"/>
              <a:gd name="T7" fmla="*/ 940 h 1195"/>
              <a:gd name="T8" fmla="*/ 1019 w 1194"/>
              <a:gd name="T9" fmla="*/ 1020 h 1195"/>
              <a:gd name="T10" fmla="*/ 941 w 1194"/>
              <a:gd name="T11" fmla="*/ 1086 h 1195"/>
              <a:gd name="T12" fmla="*/ 850 w 1194"/>
              <a:gd name="T13" fmla="*/ 1139 h 1195"/>
              <a:gd name="T14" fmla="*/ 753 w 1194"/>
              <a:gd name="T15" fmla="*/ 1174 h 1195"/>
              <a:gd name="T16" fmla="*/ 650 w 1194"/>
              <a:gd name="T17" fmla="*/ 1192 h 1195"/>
              <a:gd name="T18" fmla="*/ 545 w 1194"/>
              <a:gd name="T19" fmla="*/ 1192 h 1195"/>
              <a:gd name="T20" fmla="*/ 442 w 1194"/>
              <a:gd name="T21" fmla="*/ 1174 h 1195"/>
              <a:gd name="T22" fmla="*/ 345 w 1194"/>
              <a:gd name="T23" fmla="*/ 1139 h 1195"/>
              <a:gd name="T24" fmla="*/ 254 w 1194"/>
              <a:gd name="T25" fmla="*/ 1087 h 1195"/>
              <a:gd name="T26" fmla="*/ 175 w 1194"/>
              <a:gd name="T27" fmla="*/ 1020 h 1195"/>
              <a:gd name="T28" fmla="*/ 108 w 1194"/>
              <a:gd name="T29" fmla="*/ 941 h 1195"/>
              <a:gd name="T30" fmla="*/ 55 w 1194"/>
              <a:gd name="T31" fmla="*/ 850 h 1195"/>
              <a:gd name="T32" fmla="*/ 20 w 1194"/>
              <a:gd name="T33" fmla="*/ 753 h 1195"/>
              <a:gd name="T34" fmla="*/ 2 w 1194"/>
              <a:gd name="T35" fmla="*/ 649 h 1195"/>
              <a:gd name="T36" fmla="*/ 2 w 1194"/>
              <a:gd name="T37" fmla="*/ 545 h 1195"/>
              <a:gd name="T38" fmla="*/ 20 w 1194"/>
              <a:gd name="T39" fmla="*/ 443 h 1195"/>
              <a:gd name="T40" fmla="*/ 56 w 1194"/>
              <a:gd name="T41" fmla="*/ 345 h 1195"/>
              <a:gd name="T42" fmla="*/ 108 w 1194"/>
              <a:gd name="T43" fmla="*/ 255 h 1195"/>
              <a:gd name="T44" fmla="*/ 175 w 1194"/>
              <a:gd name="T45" fmla="*/ 175 h 1195"/>
              <a:gd name="T46" fmla="*/ 253 w 1194"/>
              <a:gd name="T47" fmla="*/ 109 h 1195"/>
              <a:gd name="T48" fmla="*/ 344 w 1194"/>
              <a:gd name="T49" fmla="*/ 56 h 1195"/>
              <a:gd name="T50" fmla="*/ 441 w 1194"/>
              <a:gd name="T51" fmla="*/ 20 h 1195"/>
              <a:gd name="T52" fmla="*/ 544 w 1194"/>
              <a:gd name="T53" fmla="*/ 2 h 1195"/>
              <a:gd name="T54" fmla="*/ 649 w 1194"/>
              <a:gd name="T55" fmla="*/ 2 h 1195"/>
              <a:gd name="T56" fmla="*/ 752 w 1194"/>
              <a:gd name="T57" fmla="*/ 20 h 1195"/>
              <a:gd name="T58" fmla="*/ 849 w 1194"/>
              <a:gd name="T59" fmla="*/ 56 h 1195"/>
              <a:gd name="T60" fmla="*/ 940 w 1194"/>
              <a:gd name="T61" fmla="*/ 108 h 1195"/>
              <a:gd name="T62" fmla="*/ 1019 w 1194"/>
              <a:gd name="T63" fmla="*/ 175 h 1195"/>
              <a:gd name="T64" fmla="*/ 1086 w 1194"/>
              <a:gd name="T65" fmla="*/ 254 h 1195"/>
              <a:gd name="T66" fmla="*/ 1139 w 1194"/>
              <a:gd name="T67" fmla="*/ 345 h 1195"/>
              <a:gd name="T68" fmla="*/ 1174 w 1194"/>
              <a:gd name="T69" fmla="*/ 442 h 1195"/>
              <a:gd name="T70" fmla="*/ 1192 w 1194"/>
              <a:gd name="T71" fmla="*/ 545 h 1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94" h="1195">
                <a:moveTo>
                  <a:pt x="1194" y="597"/>
                </a:moveTo>
                <a:cubicBezTo>
                  <a:pt x="1194" y="615"/>
                  <a:pt x="1194" y="632"/>
                  <a:pt x="1192" y="649"/>
                </a:cubicBezTo>
                <a:cubicBezTo>
                  <a:pt x="1191" y="667"/>
                  <a:pt x="1188" y="684"/>
                  <a:pt x="1185" y="701"/>
                </a:cubicBezTo>
                <a:cubicBezTo>
                  <a:pt x="1182" y="718"/>
                  <a:pt x="1179" y="735"/>
                  <a:pt x="1174" y="752"/>
                </a:cubicBezTo>
                <a:cubicBezTo>
                  <a:pt x="1170" y="769"/>
                  <a:pt x="1164" y="785"/>
                  <a:pt x="1158" y="802"/>
                </a:cubicBezTo>
                <a:cubicBezTo>
                  <a:pt x="1152" y="818"/>
                  <a:pt x="1146" y="834"/>
                  <a:pt x="1138" y="850"/>
                </a:cubicBezTo>
                <a:cubicBezTo>
                  <a:pt x="1131" y="866"/>
                  <a:pt x="1123" y="881"/>
                  <a:pt x="1114" y="896"/>
                </a:cubicBezTo>
                <a:cubicBezTo>
                  <a:pt x="1106" y="911"/>
                  <a:pt x="1096" y="926"/>
                  <a:pt x="1086" y="940"/>
                </a:cubicBezTo>
                <a:cubicBezTo>
                  <a:pt x="1076" y="954"/>
                  <a:pt x="1066" y="968"/>
                  <a:pt x="1055" y="981"/>
                </a:cubicBezTo>
                <a:cubicBezTo>
                  <a:pt x="1043" y="995"/>
                  <a:pt x="1032" y="1007"/>
                  <a:pt x="1019" y="1020"/>
                </a:cubicBezTo>
                <a:cubicBezTo>
                  <a:pt x="1007" y="1032"/>
                  <a:pt x="994" y="1044"/>
                  <a:pt x="981" y="1055"/>
                </a:cubicBezTo>
                <a:cubicBezTo>
                  <a:pt x="968" y="1066"/>
                  <a:pt x="955" y="1076"/>
                  <a:pt x="941" y="1086"/>
                </a:cubicBezTo>
                <a:cubicBezTo>
                  <a:pt x="926" y="1096"/>
                  <a:pt x="911" y="1106"/>
                  <a:pt x="896" y="1115"/>
                </a:cubicBezTo>
                <a:cubicBezTo>
                  <a:pt x="881" y="1123"/>
                  <a:pt x="865" y="1131"/>
                  <a:pt x="850" y="1139"/>
                </a:cubicBezTo>
                <a:cubicBezTo>
                  <a:pt x="834" y="1146"/>
                  <a:pt x="818" y="1153"/>
                  <a:pt x="801" y="1159"/>
                </a:cubicBezTo>
                <a:cubicBezTo>
                  <a:pt x="785" y="1165"/>
                  <a:pt x="769" y="1170"/>
                  <a:pt x="753" y="1174"/>
                </a:cubicBezTo>
                <a:cubicBezTo>
                  <a:pt x="736" y="1179"/>
                  <a:pt x="718" y="1183"/>
                  <a:pt x="701" y="1186"/>
                </a:cubicBezTo>
                <a:cubicBezTo>
                  <a:pt x="684" y="1189"/>
                  <a:pt x="667" y="1191"/>
                  <a:pt x="650" y="1192"/>
                </a:cubicBezTo>
                <a:cubicBezTo>
                  <a:pt x="632" y="1194"/>
                  <a:pt x="615" y="1195"/>
                  <a:pt x="597" y="1195"/>
                </a:cubicBezTo>
                <a:cubicBezTo>
                  <a:pt x="579" y="1195"/>
                  <a:pt x="562" y="1194"/>
                  <a:pt x="545" y="1192"/>
                </a:cubicBezTo>
                <a:cubicBezTo>
                  <a:pt x="527" y="1191"/>
                  <a:pt x="510" y="1189"/>
                  <a:pt x="493" y="1186"/>
                </a:cubicBezTo>
                <a:cubicBezTo>
                  <a:pt x="476" y="1183"/>
                  <a:pt x="459" y="1179"/>
                  <a:pt x="442" y="1174"/>
                </a:cubicBezTo>
                <a:cubicBezTo>
                  <a:pt x="425" y="1170"/>
                  <a:pt x="409" y="1165"/>
                  <a:pt x="393" y="1159"/>
                </a:cubicBezTo>
                <a:cubicBezTo>
                  <a:pt x="376" y="1153"/>
                  <a:pt x="360" y="1146"/>
                  <a:pt x="345" y="1139"/>
                </a:cubicBezTo>
                <a:cubicBezTo>
                  <a:pt x="329" y="1131"/>
                  <a:pt x="313" y="1123"/>
                  <a:pt x="298" y="1115"/>
                </a:cubicBezTo>
                <a:cubicBezTo>
                  <a:pt x="283" y="1106"/>
                  <a:pt x="269" y="1097"/>
                  <a:pt x="254" y="1087"/>
                </a:cubicBezTo>
                <a:cubicBezTo>
                  <a:pt x="240" y="1077"/>
                  <a:pt x="226" y="1066"/>
                  <a:pt x="213" y="1055"/>
                </a:cubicBezTo>
                <a:cubicBezTo>
                  <a:pt x="200" y="1044"/>
                  <a:pt x="187" y="1032"/>
                  <a:pt x="175" y="1020"/>
                </a:cubicBezTo>
                <a:cubicBezTo>
                  <a:pt x="162" y="1007"/>
                  <a:pt x="151" y="995"/>
                  <a:pt x="139" y="981"/>
                </a:cubicBezTo>
                <a:cubicBezTo>
                  <a:pt x="128" y="968"/>
                  <a:pt x="118" y="955"/>
                  <a:pt x="108" y="941"/>
                </a:cubicBezTo>
                <a:cubicBezTo>
                  <a:pt x="98" y="926"/>
                  <a:pt x="89" y="911"/>
                  <a:pt x="80" y="896"/>
                </a:cubicBezTo>
                <a:cubicBezTo>
                  <a:pt x="71" y="881"/>
                  <a:pt x="63" y="866"/>
                  <a:pt x="55" y="850"/>
                </a:cubicBezTo>
                <a:cubicBezTo>
                  <a:pt x="48" y="834"/>
                  <a:pt x="42" y="818"/>
                  <a:pt x="36" y="802"/>
                </a:cubicBezTo>
                <a:cubicBezTo>
                  <a:pt x="30" y="786"/>
                  <a:pt x="25" y="770"/>
                  <a:pt x="20" y="753"/>
                </a:cubicBezTo>
                <a:cubicBezTo>
                  <a:pt x="16" y="736"/>
                  <a:pt x="12" y="719"/>
                  <a:pt x="9" y="701"/>
                </a:cubicBezTo>
                <a:cubicBezTo>
                  <a:pt x="6" y="684"/>
                  <a:pt x="3" y="667"/>
                  <a:pt x="2" y="649"/>
                </a:cubicBezTo>
                <a:cubicBezTo>
                  <a:pt x="0" y="632"/>
                  <a:pt x="0" y="615"/>
                  <a:pt x="0" y="597"/>
                </a:cubicBezTo>
                <a:cubicBezTo>
                  <a:pt x="0" y="580"/>
                  <a:pt x="0" y="562"/>
                  <a:pt x="2" y="545"/>
                </a:cubicBezTo>
                <a:cubicBezTo>
                  <a:pt x="3" y="528"/>
                  <a:pt x="6" y="511"/>
                  <a:pt x="9" y="494"/>
                </a:cubicBezTo>
                <a:cubicBezTo>
                  <a:pt x="12" y="476"/>
                  <a:pt x="15" y="459"/>
                  <a:pt x="20" y="443"/>
                </a:cubicBezTo>
                <a:cubicBezTo>
                  <a:pt x="24" y="426"/>
                  <a:pt x="30" y="409"/>
                  <a:pt x="36" y="393"/>
                </a:cubicBezTo>
                <a:cubicBezTo>
                  <a:pt x="42" y="377"/>
                  <a:pt x="48" y="361"/>
                  <a:pt x="56" y="345"/>
                </a:cubicBezTo>
                <a:cubicBezTo>
                  <a:pt x="63" y="329"/>
                  <a:pt x="71" y="314"/>
                  <a:pt x="80" y="299"/>
                </a:cubicBezTo>
                <a:cubicBezTo>
                  <a:pt x="88" y="284"/>
                  <a:pt x="98" y="269"/>
                  <a:pt x="108" y="255"/>
                </a:cubicBezTo>
                <a:cubicBezTo>
                  <a:pt x="118" y="240"/>
                  <a:pt x="128" y="227"/>
                  <a:pt x="139" y="213"/>
                </a:cubicBezTo>
                <a:cubicBezTo>
                  <a:pt x="151" y="200"/>
                  <a:pt x="162" y="187"/>
                  <a:pt x="175" y="175"/>
                </a:cubicBezTo>
                <a:cubicBezTo>
                  <a:pt x="187" y="163"/>
                  <a:pt x="200" y="151"/>
                  <a:pt x="213" y="140"/>
                </a:cubicBezTo>
                <a:cubicBezTo>
                  <a:pt x="226" y="129"/>
                  <a:pt x="239" y="118"/>
                  <a:pt x="253" y="109"/>
                </a:cubicBezTo>
                <a:cubicBezTo>
                  <a:pt x="268" y="98"/>
                  <a:pt x="283" y="89"/>
                  <a:pt x="298" y="80"/>
                </a:cubicBezTo>
                <a:cubicBezTo>
                  <a:pt x="313" y="71"/>
                  <a:pt x="329" y="63"/>
                  <a:pt x="344" y="56"/>
                </a:cubicBezTo>
                <a:cubicBezTo>
                  <a:pt x="360" y="49"/>
                  <a:pt x="376" y="42"/>
                  <a:pt x="393" y="36"/>
                </a:cubicBezTo>
                <a:cubicBezTo>
                  <a:pt x="409" y="30"/>
                  <a:pt x="425" y="25"/>
                  <a:pt x="441" y="20"/>
                </a:cubicBezTo>
                <a:cubicBezTo>
                  <a:pt x="458" y="16"/>
                  <a:pt x="476" y="12"/>
                  <a:pt x="493" y="9"/>
                </a:cubicBezTo>
                <a:cubicBezTo>
                  <a:pt x="510" y="6"/>
                  <a:pt x="527" y="4"/>
                  <a:pt x="544" y="2"/>
                </a:cubicBezTo>
                <a:cubicBezTo>
                  <a:pt x="562" y="1"/>
                  <a:pt x="579" y="0"/>
                  <a:pt x="597" y="0"/>
                </a:cubicBezTo>
                <a:cubicBezTo>
                  <a:pt x="615" y="0"/>
                  <a:pt x="632" y="1"/>
                  <a:pt x="649" y="2"/>
                </a:cubicBezTo>
                <a:cubicBezTo>
                  <a:pt x="667" y="4"/>
                  <a:pt x="684" y="6"/>
                  <a:pt x="701" y="9"/>
                </a:cubicBezTo>
                <a:cubicBezTo>
                  <a:pt x="718" y="12"/>
                  <a:pt x="735" y="16"/>
                  <a:pt x="752" y="20"/>
                </a:cubicBezTo>
                <a:cubicBezTo>
                  <a:pt x="768" y="25"/>
                  <a:pt x="785" y="30"/>
                  <a:pt x="801" y="36"/>
                </a:cubicBezTo>
                <a:cubicBezTo>
                  <a:pt x="818" y="42"/>
                  <a:pt x="834" y="49"/>
                  <a:pt x="849" y="56"/>
                </a:cubicBezTo>
                <a:cubicBezTo>
                  <a:pt x="865" y="63"/>
                  <a:pt x="881" y="71"/>
                  <a:pt x="896" y="80"/>
                </a:cubicBezTo>
                <a:cubicBezTo>
                  <a:pt x="911" y="89"/>
                  <a:pt x="925" y="98"/>
                  <a:pt x="940" y="108"/>
                </a:cubicBezTo>
                <a:cubicBezTo>
                  <a:pt x="954" y="118"/>
                  <a:pt x="968" y="129"/>
                  <a:pt x="981" y="140"/>
                </a:cubicBezTo>
                <a:cubicBezTo>
                  <a:pt x="994" y="151"/>
                  <a:pt x="1007" y="163"/>
                  <a:pt x="1019" y="175"/>
                </a:cubicBezTo>
                <a:cubicBezTo>
                  <a:pt x="1032" y="187"/>
                  <a:pt x="1043" y="200"/>
                  <a:pt x="1055" y="213"/>
                </a:cubicBezTo>
                <a:cubicBezTo>
                  <a:pt x="1066" y="226"/>
                  <a:pt x="1076" y="240"/>
                  <a:pt x="1086" y="254"/>
                </a:cubicBezTo>
                <a:cubicBezTo>
                  <a:pt x="1096" y="268"/>
                  <a:pt x="1105" y="283"/>
                  <a:pt x="1114" y="299"/>
                </a:cubicBezTo>
                <a:cubicBezTo>
                  <a:pt x="1123" y="314"/>
                  <a:pt x="1131" y="329"/>
                  <a:pt x="1139" y="345"/>
                </a:cubicBezTo>
                <a:cubicBezTo>
                  <a:pt x="1146" y="361"/>
                  <a:pt x="1152" y="377"/>
                  <a:pt x="1158" y="393"/>
                </a:cubicBezTo>
                <a:cubicBezTo>
                  <a:pt x="1164" y="409"/>
                  <a:pt x="1169" y="425"/>
                  <a:pt x="1174" y="442"/>
                </a:cubicBezTo>
                <a:cubicBezTo>
                  <a:pt x="1178" y="459"/>
                  <a:pt x="1182" y="476"/>
                  <a:pt x="1185" y="494"/>
                </a:cubicBezTo>
                <a:cubicBezTo>
                  <a:pt x="1188" y="510"/>
                  <a:pt x="1191" y="528"/>
                  <a:pt x="1192" y="545"/>
                </a:cubicBezTo>
                <a:cubicBezTo>
                  <a:pt x="1194" y="562"/>
                  <a:pt x="1194" y="580"/>
                  <a:pt x="1194" y="597"/>
                </a:cubicBezTo>
                <a:close/>
              </a:path>
            </a:pathLst>
          </a:custGeom>
          <a:solidFill>
            <a:schemeClr val="bg2"/>
          </a:solidFill>
          <a:ln w="14288" cap="flat">
            <a:noFill/>
            <a:prstDash val="solid"/>
            <a:miter lim="800000"/>
            <a:headEnd/>
            <a:tailEnd/>
          </a:ln>
        </p:spPr>
        <p:txBody>
          <a:bodyPr vert="horz" wrap="square" lIns="91413" tIns="45707" rIns="91413" bIns="45707" numCol="1" anchor="ctr" anchorCtr="0" compatLnSpc="1">
            <a:prstTxWarp prst="textNoShape">
              <a:avLst/>
            </a:prstTxWarp>
          </a:bodyPr>
          <a:lstStyle/>
          <a:p>
            <a:pPr algn="ctr"/>
            <a:endParaRPr lang="de-DE" sz="2700">
              <a:solidFill>
                <a:schemeClr val="bg1"/>
              </a:solidFill>
            </a:endParaRPr>
          </a:p>
        </p:txBody>
      </p:sp>
      <p:grpSp>
        <p:nvGrpSpPr>
          <p:cNvPr id="35" name="Gruppieren 34">
            <a:extLst>
              <a:ext uri="{FF2B5EF4-FFF2-40B4-BE49-F238E27FC236}">
                <a16:creationId xmlns:a16="http://schemas.microsoft.com/office/drawing/2014/main" id="{04790B8A-B53A-4597-91BF-99F6879F80B8}"/>
              </a:ext>
            </a:extLst>
          </p:cNvPr>
          <p:cNvGrpSpPr/>
          <p:nvPr>
            <p:custDataLst>
              <p:tags r:id="rId14"/>
            </p:custDataLst>
          </p:nvPr>
        </p:nvGrpSpPr>
        <p:grpSpPr bwMode="gray">
          <a:xfrm>
            <a:off x="3574236" y="3588565"/>
            <a:ext cx="719792" cy="719792"/>
            <a:chOff x="2425815" y="4149128"/>
            <a:chExt cx="720167" cy="720167"/>
          </a:xfrm>
        </p:grpSpPr>
        <p:sp>
          <p:nvSpPr>
            <p:cNvPr id="36" name="Freeform 16">
              <a:extLst>
                <a:ext uri="{FF2B5EF4-FFF2-40B4-BE49-F238E27FC236}">
                  <a16:creationId xmlns:a16="http://schemas.microsoft.com/office/drawing/2014/main" id="{0DCA053F-23A6-4E99-915A-D735135064DC}"/>
                </a:ext>
              </a:extLst>
            </p:cNvPr>
            <p:cNvSpPr>
              <a:spLocks/>
            </p:cNvSpPr>
            <p:nvPr>
              <p:custDataLst>
                <p:tags r:id="rId31"/>
              </p:custDataLst>
            </p:nvPr>
          </p:nvSpPr>
          <p:spPr bwMode="gray">
            <a:xfrm>
              <a:off x="2425815" y="4149128"/>
              <a:ext cx="720167" cy="720167"/>
            </a:xfrm>
            <a:custGeom>
              <a:avLst/>
              <a:gdLst>
                <a:gd name="T0" fmla="*/ 1192 w 1194"/>
                <a:gd name="T1" fmla="*/ 649 h 1195"/>
                <a:gd name="T2" fmla="*/ 1174 w 1194"/>
                <a:gd name="T3" fmla="*/ 752 h 1195"/>
                <a:gd name="T4" fmla="*/ 1138 w 1194"/>
                <a:gd name="T5" fmla="*/ 850 h 1195"/>
                <a:gd name="T6" fmla="*/ 1086 w 1194"/>
                <a:gd name="T7" fmla="*/ 940 h 1195"/>
                <a:gd name="T8" fmla="*/ 1019 w 1194"/>
                <a:gd name="T9" fmla="*/ 1020 h 1195"/>
                <a:gd name="T10" fmla="*/ 941 w 1194"/>
                <a:gd name="T11" fmla="*/ 1086 h 1195"/>
                <a:gd name="T12" fmla="*/ 850 w 1194"/>
                <a:gd name="T13" fmla="*/ 1139 h 1195"/>
                <a:gd name="T14" fmla="*/ 753 w 1194"/>
                <a:gd name="T15" fmla="*/ 1174 h 1195"/>
                <a:gd name="T16" fmla="*/ 650 w 1194"/>
                <a:gd name="T17" fmla="*/ 1192 h 1195"/>
                <a:gd name="T18" fmla="*/ 545 w 1194"/>
                <a:gd name="T19" fmla="*/ 1192 h 1195"/>
                <a:gd name="T20" fmla="*/ 442 w 1194"/>
                <a:gd name="T21" fmla="*/ 1174 h 1195"/>
                <a:gd name="T22" fmla="*/ 345 w 1194"/>
                <a:gd name="T23" fmla="*/ 1139 h 1195"/>
                <a:gd name="T24" fmla="*/ 254 w 1194"/>
                <a:gd name="T25" fmla="*/ 1087 h 1195"/>
                <a:gd name="T26" fmla="*/ 175 w 1194"/>
                <a:gd name="T27" fmla="*/ 1020 h 1195"/>
                <a:gd name="T28" fmla="*/ 108 w 1194"/>
                <a:gd name="T29" fmla="*/ 941 h 1195"/>
                <a:gd name="T30" fmla="*/ 55 w 1194"/>
                <a:gd name="T31" fmla="*/ 850 h 1195"/>
                <a:gd name="T32" fmla="*/ 20 w 1194"/>
                <a:gd name="T33" fmla="*/ 753 h 1195"/>
                <a:gd name="T34" fmla="*/ 2 w 1194"/>
                <a:gd name="T35" fmla="*/ 649 h 1195"/>
                <a:gd name="T36" fmla="*/ 2 w 1194"/>
                <a:gd name="T37" fmla="*/ 545 h 1195"/>
                <a:gd name="T38" fmla="*/ 20 w 1194"/>
                <a:gd name="T39" fmla="*/ 443 h 1195"/>
                <a:gd name="T40" fmla="*/ 56 w 1194"/>
                <a:gd name="T41" fmla="*/ 345 h 1195"/>
                <a:gd name="T42" fmla="*/ 108 w 1194"/>
                <a:gd name="T43" fmla="*/ 255 h 1195"/>
                <a:gd name="T44" fmla="*/ 175 w 1194"/>
                <a:gd name="T45" fmla="*/ 175 h 1195"/>
                <a:gd name="T46" fmla="*/ 253 w 1194"/>
                <a:gd name="T47" fmla="*/ 109 h 1195"/>
                <a:gd name="T48" fmla="*/ 344 w 1194"/>
                <a:gd name="T49" fmla="*/ 56 h 1195"/>
                <a:gd name="T50" fmla="*/ 441 w 1194"/>
                <a:gd name="T51" fmla="*/ 20 h 1195"/>
                <a:gd name="T52" fmla="*/ 544 w 1194"/>
                <a:gd name="T53" fmla="*/ 2 h 1195"/>
                <a:gd name="T54" fmla="*/ 649 w 1194"/>
                <a:gd name="T55" fmla="*/ 2 h 1195"/>
                <a:gd name="T56" fmla="*/ 752 w 1194"/>
                <a:gd name="T57" fmla="*/ 20 h 1195"/>
                <a:gd name="T58" fmla="*/ 849 w 1194"/>
                <a:gd name="T59" fmla="*/ 56 h 1195"/>
                <a:gd name="T60" fmla="*/ 940 w 1194"/>
                <a:gd name="T61" fmla="*/ 108 h 1195"/>
                <a:gd name="T62" fmla="*/ 1019 w 1194"/>
                <a:gd name="T63" fmla="*/ 175 h 1195"/>
                <a:gd name="T64" fmla="*/ 1086 w 1194"/>
                <a:gd name="T65" fmla="*/ 254 h 1195"/>
                <a:gd name="T66" fmla="*/ 1139 w 1194"/>
                <a:gd name="T67" fmla="*/ 345 h 1195"/>
                <a:gd name="T68" fmla="*/ 1174 w 1194"/>
                <a:gd name="T69" fmla="*/ 442 h 1195"/>
                <a:gd name="T70" fmla="*/ 1192 w 1194"/>
                <a:gd name="T71" fmla="*/ 545 h 1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94" h="1195">
                  <a:moveTo>
                    <a:pt x="1194" y="597"/>
                  </a:moveTo>
                  <a:cubicBezTo>
                    <a:pt x="1194" y="615"/>
                    <a:pt x="1194" y="632"/>
                    <a:pt x="1192" y="649"/>
                  </a:cubicBezTo>
                  <a:cubicBezTo>
                    <a:pt x="1191" y="667"/>
                    <a:pt x="1188" y="684"/>
                    <a:pt x="1185" y="701"/>
                  </a:cubicBezTo>
                  <a:cubicBezTo>
                    <a:pt x="1182" y="718"/>
                    <a:pt x="1179" y="735"/>
                    <a:pt x="1174" y="752"/>
                  </a:cubicBezTo>
                  <a:cubicBezTo>
                    <a:pt x="1170" y="769"/>
                    <a:pt x="1164" y="785"/>
                    <a:pt x="1158" y="802"/>
                  </a:cubicBezTo>
                  <a:cubicBezTo>
                    <a:pt x="1152" y="818"/>
                    <a:pt x="1146" y="834"/>
                    <a:pt x="1138" y="850"/>
                  </a:cubicBezTo>
                  <a:cubicBezTo>
                    <a:pt x="1131" y="866"/>
                    <a:pt x="1123" y="881"/>
                    <a:pt x="1114" y="896"/>
                  </a:cubicBezTo>
                  <a:cubicBezTo>
                    <a:pt x="1106" y="911"/>
                    <a:pt x="1096" y="926"/>
                    <a:pt x="1086" y="940"/>
                  </a:cubicBezTo>
                  <a:cubicBezTo>
                    <a:pt x="1076" y="954"/>
                    <a:pt x="1066" y="968"/>
                    <a:pt x="1055" y="981"/>
                  </a:cubicBezTo>
                  <a:cubicBezTo>
                    <a:pt x="1043" y="995"/>
                    <a:pt x="1032" y="1007"/>
                    <a:pt x="1019" y="1020"/>
                  </a:cubicBezTo>
                  <a:cubicBezTo>
                    <a:pt x="1007" y="1032"/>
                    <a:pt x="994" y="1044"/>
                    <a:pt x="981" y="1055"/>
                  </a:cubicBezTo>
                  <a:cubicBezTo>
                    <a:pt x="968" y="1066"/>
                    <a:pt x="955" y="1076"/>
                    <a:pt x="941" y="1086"/>
                  </a:cubicBezTo>
                  <a:cubicBezTo>
                    <a:pt x="926" y="1096"/>
                    <a:pt x="911" y="1106"/>
                    <a:pt x="896" y="1115"/>
                  </a:cubicBezTo>
                  <a:cubicBezTo>
                    <a:pt x="881" y="1123"/>
                    <a:pt x="865" y="1131"/>
                    <a:pt x="850" y="1139"/>
                  </a:cubicBezTo>
                  <a:cubicBezTo>
                    <a:pt x="834" y="1146"/>
                    <a:pt x="818" y="1153"/>
                    <a:pt x="801" y="1159"/>
                  </a:cubicBezTo>
                  <a:cubicBezTo>
                    <a:pt x="785" y="1165"/>
                    <a:pt x="769" y="1170"/>
                    <a:pt x="753" y="1174"/>
                  </a:cubicBezTo>
                  <a:cubicBezTo>
                    <a:pt x="736" y="1179"/>
                    <a:pt x="718" y="1183"/>
                    <a:pt x="701" y="1186"/>
                  </a:cubicBezTo>
                  <a:cubicBezTo>
                    <a:pt x="684" y="1189"/>
                    <a:pt x="667" y="1191"/>
                    <a:pt x="650" y="1192"/>
                  </a:cubicBezTo>
                  <a:cubicBezTo>
                    <a:pt x="632" y="1194"/>
                    <a:pt x="615" y="1195"/>
                    <a:pt x="597" y="1195"/>
                  </a:cubicBezTo>
                  <a:cubicBezTo>
                    <a:pt x="579" y="1195"/>
                    <a:pt x="562" y="1194"/>
                    <a:pt x="545" y="1192"/>
                  </a:cubicBezTo>
                  <a:cubicBezTo>
                    <a:pt x="527" y="1191"/>
                    <a:pt x="510" y="1189"/>
                    <a:pt x="493" y="1186"/>
                  </a:cubicBezTo>
                  <a:cubicBezTo>
                    <a:pt x="476" y="1183"/>
                    <a:pt x="459" y="1179"/>
                    <a:pt x="442" y="1174"/>
                  </a:cubicBezTo>
                  <a:cubicBezTo>
                    <a:pt x="425" y="1170"/>
                    <a:pt x="409" y="1165"/>
                    <a:pt x="393" y="1159"/>
                  </a:cubicBezTo>
                  <a:cubicBezTo>
                    <a:pt x="376" y="1153"/>
                    <a:pt x="360" y="1146"/>
                    <a:pt x="345" y="1139"/>
                  </a:cubicBezTo>
                  <a:cubicBezTo>
                    <a:pt x="329" y="1131"/>
                    <a:pt x="313" y="1123"/>
                    <a:pt x="298" y="1115"/>
                  </a:cubicBezTo>
                  <a:cubicBezTo>
                    <a:pt x="283" y="1106"/>
                    <a:pt x="269" y="1097"/>
                    <a:pt x="254" y="1087"/>
                  </a:cubicBezTo>
                  <a:cubicBezTo>
                    <a:pt x="240" y="1077"/>
                    <a:pt x="226" y="1066"/>
                    <a:pt x="213" y="1055"/>
                  </a:cubicBezTo>
                  <a:cubicBezTo>
                    <a:pt x="200" y="1044"/>
                    <a:pt x="187" y="1032"/>
                    <a:pt x="175" y="1020"/>
                  </a:cubicBezTo>
                  <a:cubicBezTo>
                    <a:pt x="162" y="1007"/>
                    <a:pt x="151" y="995"/>
                    <a:pt x="139" y="981"/>
                  </a:cubicBezTo>
                  <a:cubicBezTo>
                    <a:pt x="128" y="968"/>
                    <a:pt x="118" y="955"/>
                    <a:pt x="108" y="941"/>
                  </a:cubicBezTo>
                  <a:cubicBezTo>
                    <a:pt x="98" y="926"/>
                    <a:pt x="89" y="911"/>
                    <a:pt x="80" y="896"/>
                  </a:cubicBezTo>
                  <a:cubicBezTo>
                    <a:pt x="71" y="881"/>
                    <a:pt x="63" y="866"/>
                    <a:pt x="55" y="850"/>
                  </a:cubicBezTo>
                  <a:cubicBezTo>
                    <a:pt x="48" y="834"/>
                    <a:pt x="42" y="818"/>
                    <a:pt x="36" y="802"/>
                  </a:cubicBezTo>
                  <a:cubicBezTo>
                    <a:pt x="30" y="786"/>
                    <a:pt x="25" y="770"/>
                    <a:pt x="20" y="753"/>
                  </a:cubicBezTo>
                  <a:cubicBezTo>
                    <a:pt x="16" y="736"/>
                    <a:pt x="12" y="719"/>
                    <a:pt x="9" y="701"/>
                  </a:cubicBezTo>
                  <a:cubicBezTo>
                    <a:pt x="6" y="684"/>
                    <a:pt x="3" y="667"/>
                    <a:pt x="2" y="649"/>
                  </a:cubicBezTo>
                  <a:cubicBezTo>
                    <a:pt x="0" y="632"/>
                    <a:pt x="0" y="615"/>
                    <a:pt x="0" y="597"/>
                  </a:cubicBezTo>
                  <a:cubicBezTo>
                    <a:pt x="0" y="580"/>
                    <a:pt x="0" y="562"/>
                    <a:pt x="2" y="545"/>
                  </a:cubicBezTo>
                  <a:cubicBezTo>
                    <a:pt x="3" y="528"/>
                    <a:pt x="6" y="511"/>
                    <a:pt x="9" y="494"/>
                  </a:cubicBezTo>
                  <a:cubicBezTo>
                    <a:pt x="12" y="476"/>
                    <a:pt x="15" y="459"/>
                    <a:pt x="20" y="443"/>
                  </a:cubicBezTo>
                  <a:cubicBezTo>
                    <a:pt x="24" y="426"/>
                    <a:pt x="30" y="409"/>
                    <a:pt x="36" y="393"/>
                  </a:cubicBezTo>
                  <a:cubicBezTo>
                    <a:pt x="42" y="377"/>
                    <a:pt x="48" y="361"/>
                    <a:pt x="56" y="345"/>
                  </a:cubicBezTo>
                  <a:cubicBezTo>
                    <a:pt x="63" y="329"/>
                    <a:pt x="71" y="314"/>
                    <a:pt x="80" y="299"/>
                  </a:cubicBezTo>
                  <a:cubicBezTo>
                    <a:pt x="88" y="284"/>
                    <a:pt x="98" y="269"/>
                    <a:pt x="108" y="255"/>
                  </a:cubicBezTo>
                  <a:cubicBezTo>
                    <a:pt x="118" y="240"/>
                    <a:pt x="128" y="227"/>
                    <a:pt x="139" y="213"/>
                  </a:cubicBezTo>
                  <a:cubicBezTo>
                    <a:pt x="151" y="200"/>
                    <a:pt x="162" y="187"/>
                    <a:pt x="175" y="175"/>
                  </a:cubicBezTo>
                  <a:cubicBezTo>
                    <a:pt x="187" y="163"/>
                    <a:pt x="200" y="151"/>
                    <a:pt x="213" y="140"/>
                  </a:cubicBezTo>
                  <a:cubicBezTo>
                    <a:pt x="226" y="129"/>
                    <a:pt x="239" y="118"/>
                    <a:pt x="253" y="109"/>
                  </a:cubicBezTo>
                  <a:cubicBezTo>
                    <a:pt x="268" y="98"/>
                    <a:pt x="283" y="89"/>
                    <a:pt x="298" y="80"/>
                  </a:cubicBezTo>
                  <a:cubicBezTo>
                    <a:pt x="313" y="71"/>
                    <a:pt x="329" y="63"/>
                    <a:pt x="344" y="56"/>
                  </a:cubicBezTo>
                  <a:cubicBezTo>
                    <a:pt x="360" y="49"/>
                    <a:pt x="376" y="42"/>
                    <a:pt x="393" y="36"/>
                  </a:cubicBezTo>
                  <a:cubicBezTo>
                    <a:pt x="409" y="30"/>
                    <a:pt x="425" y="25"/>
                    <a:pt x="441" y="20"/>
                  </a:cubicBezTo>
                  <a:cubicBezTo>
                    <a:pt x="458" y="16"/>
                    <a:pt x="476" y="12"/>
                    <a:pt x="493" y="9"/>
                  </a:cubicBezTo>
                  <a:cubicBezTo>
                    <a:pt x="510" y="6"/>
                    <a:pt x="527" y="4"/>
                    <a:pt x="544" y="2"/>
                  </a:cubicBezTo>
                  <a:cubicBezTo>
                    <a:pt x="562" y="1"/>
                    <a:pt x="579" y="0"/>
                    <a:pt x="597" y="0"/>
                  </a:cubicBezTo>
                  <a:cubicBezTo>
                    <a:pt x="615" y="0"/>
                    <a:pt x="632" y="1"/>
                    <a:pt x="649" y="2"/>
                  </a:cubicBezTo>
                  <a:cubicBezTo>
                    <a:pt x="667" y="4"/>
                    <a:pt x="684" y="6"/>
                    <a:pt x="701" y="9"/>
                  </a:cubicBezTo>
                  <a:cubicBezTo>
                    <a:pt x="718" y="12"/>
                    <a:pt x="735" y="16"/>
                    <a:pt x="752" y="20"/>
                  </a:cubicBezTo>
                  <a:cubicBezTo>
                    <a:pt x="768" y="25"/>
                    <a:pt x="785" y="30"/>
                    <a:pt x="801" y="36"/>
                  </a:cubicBezTo>
                  <a:cubicBezTo>
                    <a:pt x="818" y="42"/>
                    <a:pt x="834" y="49"/>
                    <a:pt x="849" y="56"/>
                  </a:cubicBezTo>
                  <a:cubicBezTo>
                    <a:pt x="865" y="63"/>
                    <a:pt x="881" y="71"/>
                    <a:pt x="896" y="80"/>
                  </a:cubicBezTo>
                  <a:cubicBezTo>
                    <a:pt x="911" y="89"/>
                    <a:pt x="925" y="98"/>
                    <a:pt x="940" y="108"/>
                  </a:cubicBezTo>
                  <a:cubicBezTo>
                    <a:pt x="954" y="118"/>
                    <a:pt x="968" y="129"/>
                    <a:pt x="981" y="140"/>
                  </a:cubicBezTo>
                  <a:cubicBezTo>
                    <a:pt x="994" y="151"/>
                    <a:pt x="1007" y="163"/>
                    <a:pt x="1019" y="175"/>
                  </a:cubicBezTo>
                  <a:cubicBezTo>
                    <a:pt x="1032" y="187"/>
                    <a:pt x="1043" y="200"/>
                    <a:pt x="1055" y="213"/>
                  </a:cubicBezTo>
                  <a:cubicBezTo>
                    <a:pt x="1066" y="226"/>
                    <a:pt x="1076" y="240"/>
                    <a:pt x="1086" y="254"/>
                  </a:cubicBezTo>
                  <a:cubicBezTo>
                    <a:pt x="1096" y="268"/>
                    <a:pt x="1105" y="283"/>
                    <a:pt x="1114" y="299"/>
                  </a:cubicBezTo>
                  <a:cubicBezTo>
                    <a:pt x="1123" y="314"/>
                    <a:pt x="1131" y="329"/>
                    <a:pt x="1139" y="345"/>
                  </a:cubicBezTo>
                  <a:cubicBezTo>
                    <a:pt x="1146" y="361"/>
                    <a:pt x="1152" y="377"/>
                    <a:pt x="1158" y="393"/>
                  </a:cubicBezTo>
                  <a:cubicBezTo>
                    <a:pt x="1164" y="409"/>
                    <a:pt x="1169" y="425"/>
                    <a:pt x="1174" y="442"/>
                  </a:cubicBezTo>
                  <a:cubicBezTo>
                    <a:pt x="1178" y="459"/>
                    <a:pt x="1182" y="476"/>
                    <a:pt x="1185" y="494"/>
                  </a:cubicBezTo>
                  <a:cubicBezTo>
                    <a:pt x="1188" y="510"/>
                    <a:pt x="1191" y="528"/>
                    <a:pt x="1192" y="545"/>
                  </a:cubicBezTo>
                  <a:cubicBezTo>
                    <a:pt x="1194" y="562"/>
                    <a:pt x="1194" y="580"/>
                    <a:pt x="1194" y="597"/>
                  </a:cubicBezTo>
                  <a:close/>
                </a:path>
              </a:pathLst>
            </a:custGeom>
            <a:solidFill>
              <a:schemeClr val="tx2"/>
            </a:solidFill>
            <a:ln w="14288" cap="flat">
              <a:noFill/>
              <a:prstDash val="solid"/>
              <a:miter lim="800000"/>
              <a:headEnd/>
              <a:tailEnd/>
            </a:ln>
          </p:spPr>
          <p:txBody>
            <a:bodyPr vert="horz" wrap="square" lIns="91413" tIns="45707" rIns="91413" bIns="45707" numCol="1" anchor="ctr" anchorCtr="0" compatLnSpc="1">
              <a:prstTxWarp prst="textNoShape">
                <a:avLst/>
              </a:prstTxWarp>
            </a:bodyPr>
            <a:lstStyle/>
            <a:p>
              <a:pPr algn="ctr"/>
              <a:endParaRPr lang="de-DE" sz="2700"/>
            </a:p>
          </p:txBody>
        </p:sp>
        <p:pic>
          <p:nvPicPr>
            <p:cNvPr id="37" name="Grafik 36">
              <a:extLst>
                <a:ext uri="{FF2B5EF4-FFF2-40B4-BE49-F238E27FC236}">
                  <a16:creationId xmlns:a16="http://schemas.microsoft.com/office/drawing/2014/main" id="{D920D31D-59D7-4EF6-8C64-DE205CF01261}"/>
                </a:ext>
              </a:extLst>
            </p:cNvPr>
            <p:cNvPicPr>
              <a:picLocks noChangeAspect="1"/>
            </p:cNvPicPr>
            <p:nvPr>
              <p:custDataLst>
                <p:tags r:id="rId32"/>
              </p:custDataLst>
            </p:nvPr>
          </p:nvPicPr>
          <p:blipFill>
            <a:blip r:embed="rId37">
              <a:extLst>
                <a:ext uri="{96DAC541-7B7A-43D3-8B79-37D633B846F1}">
                  <asvg:svgBlip xmlns:asvg="http://schemas.microsoft.com/office/drawing/2016/SVG/main" r:embed="rId38"/>
                </a:ext>
              </a:extLst>
            </a:blip>
            <a:stretch>
              <a:fillRect/>
            </a:stretch>
          </p:blipFill>
          <p:spPr bwMode="gray">
            <a:xfrm>
              <a:off x="2602865" y="4326178"/>
              <a:ext cx="366066" cy="366066"/>
            </a:xfrm>
            <a:prstGeom prst="rect">
              <a:avLst/>
            </a:prstGeom>
          </p:spPr>
        </p:pic>
      </p:grpSp>
      <p:grpSp>
        <p:nvGrpSpPr>
          <p:cNvPr id="39" name="Gruppieren 38">
            <a:extLst>
              <a:ext uri="{FF2B5EF4-FFF2-40B4-BE49-F238E27FC236}">
                <a16:creationId xmlns:a16="http://schemas.microsoft.com/office/drawing/2014/main" id="{12C9302F-0743-4814-9F7C-C71CB24DE8CB}"/>
              </a:ext>
            </a:extLst>
          </p:cNvPr>
          <p:cNvGrpSpPr/>
          <p:nvPr>
            <p:custDataLst>
              <p:tags r:id="rId15"/>
            </p:custDataLst>
          </p:nvPr>
        </p:nvGrpSpPr>
        <p:grpSpPr bwMode="gray">
          <a:xfrm>
            <a:off x="6099929" y="1415940"/>
            <a:ext cx="802798" cy="826528"/>
            <a:chOff x="3362162" y="1700221"/>
            <a:chExt cx="1296300" cy="1296300"/>
          </a:xfrm>
        </p:grpSpPr>
        <p:sp>
          <p:nvSpPr>
            <p:cNvPr id="40" name="Freeform 16">
              <a:extLst>
                <a:ext uri="{FF2B5EF4-FFF2-40B4-BE49-F238E27FC236}">
                  <a16:creationId xmlns:a16="http://schemas.microsoft.com/office/drawing/2014/main" id="{7E327DBD-C916-47A7-A871-1A4017A97DB6}"/>
                </a:ext>
              </a:extLst>
            </p:cNvPr>
            <p:cNvSpPr>
              <a:spLocks/>
            </p:cNvSpPr>
            <p:nvPr>
              <p:custDataLst>
                <p:tags r:id="rId29"/>
              </p:custDataLst>
            </p:nvPr>
          </p:nvSpPr>
          <p:spPr bwMode="gray">
            <a:xfrm>
              <a:off x="3362162" y="1700221"/>
              <a:ext cx="1296300" cy="1296300"/>
            </a:xfrm>
            <a:custGeom>
              <a:avLst/>
              <a:gdLst>
                <a:gd name="T0" fmla="*/ 1192 w 1194"/>
                <a:gd name="T1" fmla="*/ 649 h 1195"/>
                <a:gd name="T2" fmla="*/ 1174 w 1194"/>
                <a:gd name="T3" fmla="*/ 752 h 1195"/>
                <a:gd name="T4" fmla="*/ 1138 w 1194"/>
                <a:gd name="T5" fmla="*/ 850 h 1195"/>
                <a:gd name="T6" fmla="*/ 1086 w 1194"/>
                <a:gd name="T7" fmla="*/ 940 h 1195"/>
                <a:gd name="T8" fmla="*/ 1019 w 1194"/>
                <a:gd name="T9" fmla="*/ 1020 h 1195"/>
                <a:gd name="T10" fmla="*/ 941 w 1194"/>
                <a:gd name="T11" fmla="*/ 1086 h 1195"/>
                <a:gd name="T12" fmla="*/ 850 w 1194"/>
                <a:gd name="T13" fmla="*/ 1139 h 1195"/>
                <a:gd name="T14" fmla="*/ 753 w 1194"/>
                <a:gd name="T15" fmla="*/ 1174 h 1195"/>
                <a:gd name="T16" fmla="*/ 650 w 1194"/>
                <a:gd name="T17" fmla="*/ 1192 h 1195"/>
                <a:gd name="T18" fmla="*/ 545 w 1194"/>
                <a:gd name="T19" fmla="*/ 1192 h 1195"/>
                <a:gd name="T20" fmla="*/ 442 w 1194"/>
                <a:gd name="T21" fmla="*/ 1174 h 1195"/>
                <a:gd name="T22" fmla="*/ 345 w 1194"/>
                <a:gd name="T23" fmla="*/ 1139 h 1195"/>
                <a:gd name="T24" fmla="*/ 254 w 1194"/>
                <a:gd name="T25" fmla="*/ 1087 h 1195"/>
                <a:gd name="T26" fmla="*/ 175 w 1194"/>
                <a:gd name="T27" fmla="*/ 1020 h 1195"/>
                <a:gd name="T28" fmla="*/ 108 w 1194"/>
                <a:gd name="T29" fmla="*/ 941 h 1195"/>
                <a:gd name="T30" fmla="*/ 55 w 1194"/>
                <a:gd name="T31" fmla="*/ 850 h 1195"/>
                <a:gd name="T32" fmla="*/ 20 w 1194"/>
                <a:gd name="T33" fmla="*/ 753 h 1195"/>
                <a:gd name="T34" fmla="*/ 2 w 1194"/>
                <a:gd name="T35" fmla="*/ 649 h 1195"/>
                <a:gd name="T36" fmla="*/ 2 w 1194"/>
                <a:gd name="T37" fmla="*/ 545 h 1195"/>
                <a:gd name="T38" fmla="*/ 20 w 1194"/>
                <a:gd name="T39" fmla="*/ 443 h 1195"/>
                <a:gd name="T40" fmla="*/ 56 w 1194"/>
                <a:gd name="T41" fmla="*/ 345 h 1195"/>
                <a:gd name="T42" fmla="*/ 108 w 1194"/>
                <a:gd name="T43" fmla="*/ 255 h 1195"/>
                <a:gd name="T44" fmla="*/ 175 w 1194"/>
                <a:gd name="T45" fmla="*/ 175 h 1195"/>
                <a:gd name="T46" fmla="*/ 253 w 1194"/>
                <a:gd name="T47" fmla="*/ 109 h 1195"/>
                <a:gd name="T48" fmla="*/ 344 w 1194"/>
                <a:gd name="T49" fmla="*/ 56 h 1195"/>
                <a:gd name="T50" fmla="*/ 441 w 1194"/>
                <a:gd name="T51" fmla="*/ 20 h 1195"/>
                <a:gd name="T52" fmla="*/ 544 w 1194"/>
                <a:gd name="T53" fmla="*/ 2 h 1195"/>
                <a:gd name="T54" fmla="*/ 649 w 1194"/>
                <a:gd name="T55" fmla="*/ 2 h 1195"/>
                <a:gd name="T56" fmla="*/ 752 w 1194"/>
                <a:gd name="T57" fmla="*/ 20 h 1195"/>
                <a:gd name="T58" fmla="*/ 849 w 1194"/>
                <a:gd name="T59" fmla="*/ 56 h 1195"/>
                <a:gd name="T60" fmla="*/ 940 w 1194"/>
                <a:gd name="T61" fmla="*/ 108 h 1195"/>
                <a:gd name="T62" fmla="*/ 1019 w 1194"/>
                <a:gd name="T63" fmla="*/ 175 h 1195"/>
                <a:gd name="T64" fmla="*/ 1086 w 1194"/>
                <a:gd name="T65" fmla="*/ 254 h 1195"/>
                <a:gd name="T66" fmla="*/ 1139 w 1194"/>
                <a:gd name="T67" fmla="*/ 345 h 1195"/>
                <a:gd name="T68" fmla="*/ 1174 w 1194"/>
                <a:gd name="T69" fmla="*/ 442 h 1195"/>
                <a:gd name="T70" fmla="*/ 1192 w 1194"/>
                <a:gd name="T71" fmla="*/ 545 h 1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94" h="1195">
                  <a:moveTo>
                    <a:pt x="1194" y="597"/>
                  </a:moveTo>
                  <a:cubicBezTo>
                    <a:pt x="1194" y="615"/>
                    <a:pt x="1194" y="632"/>
                    <a:pt x="1192" y="649"/>
                  </a:cubicBezTo>
                  <a:cubicBezTo>
                    <a:pt x="1191" y="667"/>
                    <a:pt x="1188" y="684"/>
                    <a:pt x="1185" y="701"/>
                  </a:cubicBezTo>
                  <a:cubicBezTo>
                    <a:pt x="1182" y="718"/>
                    <a:pt x="1179" y="735"/>
                    <a:pt x="1174" y="752"/>
                  </a:cubicBezTo>
                  <a:cubicBezTo>
                    <a:pt x="1170" y="769"/>
                    <a:pt x="1164" y="785"/>
                    <a:pt x="1158" y="802"/>
                  </a:cubicBezTo>
                  <a:cubicBezTo>
                    <a:pt x="1152" y="818"/>
                    <a:pt x="1146" y="834"/>
                    <a:pt x="1138" y="850"/>
                  </a:cubicBezTo>
                  <a:cubicBezTo>
                    <a:pt x="1131" y="866"/>
                    <a:pt x="1123" y="881"/>
                    <a:pt x="1114" y="896"/>
                  </a:cubicBezTo>
                  <a:cubicBezTo>
                    <a:pt x="1106" y="911"/>
                    <a:pt x="1096" y="926"/>
                    <a:pt x="1086" y="940"/>
                  </a:cubicBezTo>
                  <a:cubicBezTo>
                    <a:pt x="1076" y="954"/>
                    <a:pt x="1066" y="968"/>
                    <a:pt x="1055" y="981"/>
                  </a:cubicBezTo>
                  <a:cubicBezTo>
                    <a:pt x="1043" y="995"/>
                    <a:pt x="1032" y="1007"/>
                    <a:pt x="1019" y="1020"/>
                  </a:cubicBezTo>
                  <a:cubicBezTo>
                    <a:pt x="1007" y="1032"/>
                    <a:pt x="994" y="1044"/>
                    <a:pt x="981" y="1055"/>
                  </a:cubicBezTo>
                  <a:cubicBezTo>
                    <a:pt x="968" y="1066"/>
                    <a:pt x="955" y="1076"/>
                    <a:pt x="941" y="1086"/>
                  </a:cubicBezTo>
                  <a:cubicBezTo>
                    <a:pt x="926" y="1096"/>
                    <a:pt x="911" y="1106"/>
                    <a:pt x="896" y="1115"/>
                  </a:cubicBezTo>
                  <a:cubicBezTo>
                    <a:pt x="881" y="1123"/>
                    <a:pt x="865" y="1131"/>
                    <a:pt x="850" y="1139"/>
                  </a:cubicBezTo>
                  <a:cubicBezTo>
                    <a:pt x="834" y="1146"/>
                    <a:pt x="818" y="1153"/>
                    <a:pt x="801" y="1159"/>
                  </a:cubicBezTo>
                  <a:cubicBezTo>
                    <a:pt x="785" y="1165"/>
                    <a:pt x="769" y="1170"/>
                    <a:pt x="753" y="1174"/>
                  </a:cubicBezTo>
                  <a:cubicBezTo>
                    <a:pt x="736" y="1179"/>
                    <a:pt x="718" y="1183"/>
                    <a:pt x="701" y="1186"/>
                  </a:cubicBezTo>
                  <a:cubicBezTo>
                    <a:pt x="684" y="1189"/>
                    <a:pt x="667" y="1191"/>
                    <a:pt x="650" y="1192"/>
                  </a:cubicBezTo>
                  <a:cubicBezTo>
                    <a:pt x="632" y="1194"/>
                    <a:pt x="615" y="1195"/>
                    <a:pt x="597" y="1195"/>
                  </a:cubicBezTo>
                  <a:cubicBezTo>
                    <a:pt x="579" y="1195"/>
                    <a:pt x="562" y="1194"/>
                    <a:pt x="545" y="1192"/>
                  </a:cubicBezTo>
                  <a:cubicBezTo>
                    <a:pt x="527" y="1191"/>
                    <a:pt x="510" y="1189"/>
                    <a:pt x="493" y="1186"/>
                  </a:cubicBezTo>
                  <a:cubicBezTo>
                    <a:pt x="476" y="1183"/>
                    <a:pt x="459" y="1179"/>
                    <a:pt x="442" y="1174"/>
                  </a:cubicBezTo>
                  <a:cubicBezTo>
                    <a:pt x="425" y="1170"/>
                    <a:pt x="409" y="1165"/>
                    <a:pt x="393" y="1159"/>
                  </a:cubicBezTo>
                  <a:cubicBezTo>
                    <a:pt x="376" y="1153"/>
                    <a:pt x="360" y="1146"/>
                    <a:pt x="345" y="1139"/>
                  </a:cubicBezTo>
                  <a:cubicBezTo>
                    <a:pt x="329" y="1131"/>
                    <a:pt x="313" y="1123"/>
                    <a:pt x="298" y="1115"/>
                  </a:cubicBezTo>
                  <a:cubicBezTo>
                    <a:pt x="283" y="1106"/>
                    <a:pt x="269" y="1097"/>
                    <a:pt x="254" y="1087"/>
                  </a:cubicBezTo>
                  <a:cubicBezTo>
                    <a:pt x="240" y="1077"/>
                    <a:pt x="226" y="1066"/>
                    <a:pt x="213" y="1055"/>
                  </a:cubicBezTo>
                  <a:cubicBezTo>
                    <a:pt x="200" y="1044"/>
                    <a:pt x="187" y="1032"/>
                    <a:pt x="175" y="1020"/>
                  </a:cubicBezTo>
                  <a:cubicBezTo>
                    <a:pt x="162" y="1007"/>
                    <a:pt x="151" y="995"/>
                    <a:pt x="139" y="981"/>
                  </a:cubicBezTo>
                  <a:cubicBezTo>
                    <a:pt x="128" y="968"/>
                    <a:pt x="118" y="955"/>
                    <a:pt x="108" y="941"/>
                  </a:cubicBezTo>
                  <a:cubicBezTo>
                    <a:pt x="98" y="926"/>
                    <a:pt x="89" y="911"/>
                    <a:pt x="80" y="896"/>
                  </a:cubicBezTo>
                  <a:cubicBezTo>
                    <a:pt x="71" y="881"/>
                    <a:pt x="63" y="866"/>
                    <a:pt x="55" y="850"/>
                  </a:cubicBezTo>
                  <a:cubicBezTo>
                    <a:pt x="48" y="834"/>
                    <a:pt x="42" y="818"/>
                    <a:pt x="36" y="802"/>
                  </a:cubicBezTo>
                  <a:cubicBezTo>
                    <a:pt x="30" y="786"/>
                    <a:pt x="25" y="770"/>
                    <a:pt x="20" y="753"/>
                  </a:cubicBezTo>
                  <a:cubicBezTo>
                    <a:pt x="16" y="736"/>
                    <a:pt x="12" y="719"/>
                    <a:pt x="9" y="701"/>
                  </a:cubicBezTo>
                  <a:cubicBezTo>
                    <a:pt x="6" y="684"/>
                    <a:pt x="3" y="667"/>
                    <a:pt x="2" y="649"/>
                  </a:cubicBezTo>
                  <a:cubicBezTo>
                    <a:pt x="0" y="632"/>
                    <a:pt x="0" y="615"/>
                    <a:pt x="0" y="597"/>
                  </a:cubicBezTo>
                  <a:cubicBezTo>
                    <a:pt x="0" y="580"/>
                    <a:pt x="0" y="562"/>
                    <a:pt x="2" y="545"/>
                  </a:cubicBezTo>
                  <a:cubicBezTo>
                    <a:pt x="3" y="528"/>
                    <a:pt x="6" y="511"/>
                    <a:pt x="9" y="494"/>
                  </a:cubicBezTo>
                  <a:cubicBezTo>
                    <a:pt x="12" y="476"/>
                    <a:pt x="15" y="459"/>
                    <a:pt x="20" y="443"/>
                  </a:cubicBezTo>
                  <a:cubicBezTo>
                    <a:pt x="24" y="426"/>
                    <a:pt x="30" y="409"/>
                    <a:pt x="36" y="393"/>
                  </a:cubicBezTo>
                  <a:cubicBezTo>
                    <a:pt x="42" y="377"/>
                    <a:pt x="48" y="361"/>
                    <a:pt x="56" y="345"/>
                  </a:cubicBezTo>
                  <a:cubicBezTo>
                    <a:pt x="63" y="329"/>
                    <a:pt x="71" y="314"/>
                    <a:pt x="80" y="299"/>
                  </a:cubicBezTo>
                  <a:cubicBezTo>
                    <a:pt x="88" y="284"/>
                    <a:pt x="98" y="269"/>
                    <a:pt x="108" y="255"/>
                  </a:cubicBezTo>
                  <a:cubicBezTo>
                    <a:pt x="118" y="240"/>
                    <a:pt x="128" y="227"/>
                    <a:pt x="139" y="213"/>
                  </a:cubicBezTo>
                  <a:cubicBezTo>
                    <a:pt x="151" y="200"/>
                    <a:pt x="162" y="187"/>
                    <a:pt x="175" y="175"/>
                  </a:cubicBezTo>
                  <a:cubicBezTo>
                    <a:pt x="187" y="163"/>
                    <a:pt x="200" y="151"/>
                    <a:pt x="213" y="140"/>
                  </a:cubicBezTo>
                  <a:cubicBezTo>
                    <a:pt x="226" y="129"/>
                    <a:pt x="239" y="118"/>
                    <a:pt x="253" y="109"/>
                  </a:cubicBezTo>
                  <a:cubicBezTo>
                    <a:pt x="268" y="98"/>
                    <a:pt x="283" y="89"/>
                    <a:pt x="298" y="80"/>
                  </a:cubicBezTo>
                  <a:cubicBezTo>
                    <a:pt x="313" y="71"/>
                    <a:pt x="329" y="63"/>
                    <a:pt x="344" y="56"/>
                  </a:cubicBezTo>
                  <a:cubicBezTo>
                    <a:pt x="360" y="49"/>
                    <a:pt x="376" y="42"/>
                    <a:pt x="393" y="36"/>
                  </a:cubicBezTo>
                  <a:cubicBezTo>
                    <a:pt x="409" y="30"/>
                    <a:pt x="425" y="25"/>
                    <a:pt x="441" y="20"/>
                  </a:cubicBezTo>
                  <a:cubicBezTo>
                    <a:pt x="458" y="16"/>
                    <a:pt x="476" y="12"/>
                    <a:pt x="493" y="9"/>
                  </a:cubicBezTo>
                  <a:cubicBezTo>
                    <a:pt x="510" y="6"/>
                    <a:pt x="527" y="4"/>
                    <a:pt x="544" y="2"/>
                  </a:cubicBezTo>
                  <a:cubicBezTo>
                    <a:pt x="562" y="1"/>
                    <a:pt x="579" y="0"/>
                    <a:pt x="597" y="0"/>
                  </a:cubicBezTo>
                  <a:cubicBezTo>
                    <a:pt x="615" y="0"/>
                    <a:pt x="632" y="1"/>
                    <a:pt x="649" y="2"/>
                  </a:cubicBezTo>
                  <a:cubicBezTo>
                    <a:pt x="667" y="4"/>
                    <a:pt x="684" y="6"/>
                    <a:pt x="701" y="9"/>
                  </a:cubicBezTo>
                  <a:cubicBezTo>
                    <a:pt x="718" y="12"/>
                    <a:pt x="735" y="16"/>
                    <a:pt x="752" y="20"/>
                  </a:cubicBezTo>
                  <a:cubicBezTo>
                    <a:pt x="768" y="25"/>
                    <a:pt x="785" y="30"/>
                    <a:pt x="801" y="36"/>
                  </a:cubicBezTo>
                  <a:cubicBezTo>
                    <a:pt x="818" y="42"/>
                    <a:pt x="834" y="49"/>
                    <a:pt x="849" y="56"/>
                  </a:cubicBezTo>
                  <a:cubicBezTo>
                    <a:pt x="865" y="63"/>
                    <a:pt x="881" y="71"/>
                    <a:pt x="896" y="80"/>
                  </a:cubicBezTo>
                  <a:cubicBezTo>
                    <a:pt x="911" y="89"/>
                    <a:pt x="925" y="98"/>
                    <a:pt x="940" y="108"/>
                  </a:cubicBezTo>
                  <a:cubicBezTo>
                    <a:pt x="954" y="118"/>
                    <a:pt x="968" y="129"/>
                    <a:pt x="981" y="140"/>
                  </a:cubicBezTo>
                  <a:cubicBezTo>
                    <a:pt x="994" y="151"/>
                    <a:pt x="1007" y="163"/>
                    <a:pt x="1019" y="175"/>
                  </a:cubicBezTo>
                  <a:cubicBezTo>
                    <a:pt x="1032" y="187"/>
                    <a:pt x="1043" y="200"/>
                    <a:pt x="1055" y="213"/>
                  </a:cubicBezTo>
                  <a:cubicBezTo>
                    <a:pt x="1066" y="226"/>
                    <a:pt x="1076" y="240"/>
                    <a:pt x="1086" y="254"/>
                  </a:cubicBezTo>
                  <a:cubicBezTo>
                    <a:pt x="1096" y="268"/>
                    <a:pt x="1105" y="283"/>
                    <a:pt x="1114" y="299"/>
                  </a:cubicBezTo>
                  <a:cubicBezTo>
                    <a:pt x="1123" y="314"/>
                    <a:pt x="1131" y="329"/>
                    <a:pt x="1139" y="345"/>
                  </a:cubicBezTo>
                  <a:cubicBezTo>
                    <a:pt x="1146" y="361"/>
                    <a:pt x="1152" y="377"/>
                    <a:pt x="1158" y="393"/>
                  </a:cubicBezTo>
                  <a:cubicBezTo>
                    <a:pt x="1164" y="409"/>
                    <a:pt x="1169" y="425"/>
                    <a:pt x="1174" y="442"/>
                  </a:cubicBezTo>
                  <a:cubicBezTo>
                    <a:pt x="1178" y="459"/>
                    <a:pt x="1182" y="476"/>
                    <a:pt x="1185" y="494"/>
                  </a:cubicBezTo>
                  <a:cubicBezTo>
                    <a:pt x="1188" y="510"/>
                    <a:pt x="1191" y="528"/>
                    <a:pt x="1192" y="545"/>
                  </a:cubicBezTo>
                  <a:cubicBezTo>
                    <a:pt x="1194" y="562"/>
                    <a:pt x="1194" y="580"/>
                    <a:pt x="1194" y="597"/>
                  </a:cubicBezTo>
                  <a:close/>
                </a:path>
              </a:pathLst>
            </a:custGeom>
            <a:solidFill>
              <a:schemeClr val="bg2"/>
            </a:solidFill>
            <a:ln w="14288" cap="flat">
              <a:noFill/>
              <a:prstDash val="solid"/>
              <a:miter lim="800000"/>
              <a:headEnd/>
              <a:tailEnd/>
            </a:ln>
          </p:spPr>
          <p:txBody>
            <a:bodyPr vert="horz" wrap="square" lIns="91413" tIns="45707" rIns="91413" bIns="45707" numCol="1" anchor="ctr" anchorCtr="0" compatLnSpc="1">
              <a:prstTxWarp prst="textNoShape">
                <a:avLst/>
              </a:prstTxWarp>
            </a:bodyPr>
            <a:lstStyle/>
            <a:p>
              <a:pPr algn="ctr"/>
              <a:endParaRPr lang="de-DE" sz="2700">
                <a:solidFill>
                  <a:schemeClr val="bg1"/>
                </a:solidFill>
              </a:endParaRPr>
            </a:p>
          </p:txBody>
        </p:sp>
        <p:pic>
          <p:nvPicPr>
            <p:cNvPr id="41" name="Grafik 40">
              <a:extLst>
                <a:ext uri="{FF2B5EF4-FFF2-40B4-BE49-F238E27FC236}">
                  <a16:creationId xmlns:a16="http://schemas.microsoft.com/office/drawing/2014/main" id="{132F7FE3-A529-40C1-B721-FA54A387169F}"/>
                </a:ext>
              </a:extLst>
            </p:cNvPr>
            <p:cNvPicPr>
              <a:picLocks noChangeAspect="1"/>
            </p:cNvPicPr>
            <p:nvPr>
              <p:custDataLst>
                <p:tags r:id="rId30"/>
              </p:custDataLst>
            </p:nvPr>
          </p:nvPicPr>
          <p:blipFill>
            <a:blip r:embed="rId39">
              <a:extLst>
                <a:ext uri="{96DAC541-7B7A-43D3-8B79-37D633B846F1}">
                  <asvg:svgBlip xmlns:asvg="http://schemas.microsoft.com/office/drawing/2016/SVG/main" r:embed="rId40"/>
                </a:ext>
              </a:extLst>
            </a:blip>
            <a:stretch>
              <a:fillRect/>
            </a:stretch>
          </p:blipFill>
          <p:spPr bwMode="gray">
            <a:xfrm>
              <a:off x="3686312" y="2024371"/>
              <a:ext cx="648000" cy="648000"/>
            </a:xfrm>
            <a:prstGeom prst="rect">
              <a:avLst/>
            </a:prstGeom>
          </p:spPr>
        </p:pic>
      </p:grpSp>
      <p:grpSp>
        <p:nvGrpSpPr>
          <p:cNvPr id="42" name="Gruppieren 41">
            <a:extLst>
              <a:ext uri="{FF2B5EF4-FFF2-40B4-BE49-F238E27FC236}">
                <a16:creationId xmlns:a16="http://schemas.microsoft.com/office/drawing/2014/main" id="{788EE6EC-3F52-4484-B616-603BDA20ECD2}"/>
              </a:ext>
            </a:extLst>
          </p:cNvPr>
          <p:cNvGrpSpPr/>
          <p:nvPr>
            <p:custDataLst>
              <p:tags r:id="rId16"/>
            </p:custDataLst>
          </p:nvPr>
        </p:nvGrpSpPr>
        <p:grpSpPr bwMode="gray">
          <a:xfrm>
            <a:off x="7655665" y="3351534"/>
            <a:ext cx="575833" cy="575833"/>
            <a:chOff x="3794322" y="5373661"/>
            <a:chExt cx="576133" cy="576133"/>
          </a:xfrm>
        </p:grpSpPr>
        <p:sp>
          <p:nvSpPr>
            <p:cNvPr id="43" name="Freeform 16">
              <a:extLst>
                <a:ext uri="{FF2B5EF4-FFF2-40B4-BE49-F238E27FC236}">
                  <a16:creationId xmlns:a16="http://schemas.microsoft.com/office/drawing/2014/main" id="{4CEAAAAA-585D-4974-9CA7-FD76845A1468}"/>
                </a:ext>
              </a:extLst>
            </p:cNvPr>
            <p:cNvSpPr>
              <a:spLocks/>
            </p:cNvSpPr>
            <p:nvPr>
              <p:custDataLst>
                <p:tags r:id="rId27"/>
              </p:custDataLst>
            </p:nvPr>
          </p:nvSpPr>
          <p:spPr bwMode="gray">
            <a:xfrm>
              <a:off x="3794322" y="5373661"/>
              <a:ext cx="576133" cy="576133"/>
            </a:xfrm>
            <a:custGeom>
              <a:avLst/>
              <a:gdLst>
                <a:gd name="T0" fmla="*/ 1192 w 1194"/>
                <a:gd name="T1" fmla="*/ 649 h 1195"/>
                <a:gd name="T2" fmla="*/ 1174 w 1194"/>
                <a:gd name="T3" fmla="*/ 752 h 1195"/>
                <a:gd name="T4" fmla="*/ 1138 w 1194"/>
                <a:gd name="T5" fmla="*/ 850 h 1195"/>
                <a:gd name="T6" fmla="*/ 1086 w 1194"/>
                <a:gd name="T7" fmla="*/ 940 h 1195"/>
                <a:gd name="T8" fmla="*/ 1019 w 1194"/>
                <a:gd name="T9" fmla="*/ 1020 h 1195"/>
                <a:gd name="T10" fmla="*/ 941 w 1194"/>
                <a:gd name="T11" fmla="*/ 1086 h 1195"/>
                <a:gd name="T12" fmla="*/ 850 w 1194"/>
                <a:gd name="T13" fmla="*/ 1139 h 1195"/>
                <a:gd name="T14" fmla="*/ 753 w 1194"/>
                <a:gd name="T15" fmla="*/ 1174 h 1195"/>
                <a:gd name="T16" fmla="*/ 650 w 1194"/>
                <a:gd name="T17" fmla="*/ 1192 h 1195"/>
                <a:gd name="T18" fmla="*/ 545 w 1194"/>
                <a:gd name="T19" fmla="*/ 1192 h 1195"/>
                <a:gd name="T20" fmla="*/ 442 w 1194"/>
                <a:gd name="T21" fmla="*/ 1174 h 1195"/>
                <a:gd name="T22" fmla="*/ 345 w 1194"/>
                <a:gd name="T23" fmla="*/ 1139 h 1195"/>
                <a:gd name="T24" fmla="*/ 254 w 1194"/>
                <a:gd name="T25" fmla="*/ 1087 h 1195"/>
                <a:gd name="T26" fmla="*/ 175 w 1194"/>
                <a:gd name="T27" fmla="*/ 1020 h 1195"/>
                <a:gd name="T28" fmla="*/ 108 w 1194"/>
                <a:gd name="T29" fmla="*/ 941 h 1195"/>
                <a:gd name="T30" fmla="*/ 55 w 1194"/>
                <a:gd name="T31" fmla="*/ 850 h 1195"/>
                <a:gd name="T32" fmla="*/ 20 w 1194"/>
                <a:gd name="T33" fmla="*/ 753 h 1195"/>
                <a:gd name="T34" fmla="*/ 2 w 1194"/>
                <a:gd name="T35" fmla="*/ 649 h 1195"/>
                <a:gd name="T36" fmla="*/ 2 w 1194"/>
                <a:gd name="T37" fmla="*/ 545 h 1195"/>
                <a:gd name="T38" fmla="*/ 20 w 1194"/>
                <a:gd name="T39" fmla="*/ 443 h 1195"/>
                <a:gd name="T40" fmla="*/ 56 w 1194"/>
                <a:gd name="T41" fmla="*/ 345 h 1195"/>
                <a:gd name="T42" fmla="*/ 108 w 1194"/>
                <a:gd name="T43" fmla="*/ 255 h 1195"/>
                <a:gd name="T44" fmla="*/ 175 w 1194"/>
                <a:gd name="T45" fmla="*/ 175 h 1195"/>
                <a:gd name="T46" fmla="*/ 253 w 1194"/>
                <a:gd name="T47" fmla="*/ 109 h 1195"/>
                <a:gd name="T48" fmla="*/ 344 w 1194"/>
                <a:gd name="T49" fmla="*/ 56 h 1195"/>
                <a:gd name="T50" fmla="*/ 441 w 1194"/>
                <a:gd name="T51" fmla="*/ 20 h 1195"/>
                <a:gd name="T52" fmla="*/ 544 w 1194"/>
                <a:gd name="T53" fmla="*/ 2 h 1195"/>
                <a:gd name="T54" fmla="*/ 649 w 1194"/>
                <a:gd name="T55" fmla="*/ 2 h 1195"/>
                <a:gd name="T56" fmla="*/ 752 w 1194"/>
                <a:gd name="T57" fmla="*/ 20 h 1195"/>
                <a:gd name="T58" fmla="*/ 849 w 1194"/>
                <a:gd name="T59" fmla="*/ 56 h 1195"/>
                <a:gd name="T60" fmla="*/ 940 w 1194"/>
                <a:gd name="T61" fmla="*/ 108 h 1195"/>
                <a:gd name="T62" fmla="*/ 1019 w 1194"/>
                <a:gd name="T63" fmla="*/ 175 h 1195"/>
                <a:gd name="T64" fmla="*/ 1086 w 1194"/>
                <a:gd name="T65" fmla="*/ 254 h 1195"/>
                <a:gd name="T66" fmla="*/ 1139 w 1194"/>
                <a:gd name="T67" fmla="*/ 345 h 1195"/>
                <a:gd name="T68" fmla="*/ 1174 w 1194"/>
                <a:gd name="T69" fmla="*/ 442 h 1195"/>
                <a:gd name="T70" fmla="*/ 1192 w 1194"/>
                <a:gd name="T71" fmla="*/ 545 h 1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94" h="1195">
                  <a:moveTo>
                    <a:pt x="1194" y="597"/>
                  </a:moveTo>
                  <a:cubicBezTo>
                    <a:pt x="1194" y="615"/>
                    <a:pt x="1194" y="632"/>
                    <a:pt x="1192" y="649"/>
                  </a:cubicBezTo>
                  <a:cubicBezTo>
                    <a:pt x="1191" y="667"/>
                    <a:pt x="1188" y="684"/>
                    <a:pt x="1185" y="701"/>
                  </a:cubicBezTo>
                  <a:cubicBezTo>
                    <a:pt x="1182" y="718"/>
                    <a:pt x="1179" y="735"/>
                    <a:pt x="1174" y="752"/>
                  </a:cubicBezTo>
                  <a:cubicBezTo>
                    <a:pt x="1170" y="769"/>
                    <a:pt x="1164" y="785"/>
                    <a:pt x="1158" y="802"/>
                  </a:cubicBezTo>
                  <a:cubicBezTo>
                    <a:pt x="1152" y="818"/>
                    <a:pt x="1146" y="834"/>
                    <a:pt x="1138" y="850"/>
                  </a:cubicBezTo>
                  <a:cubicBezTo>
                    <a:pt x="1131" y="866"/>
                    <a:pt x="1123" y="881"/>
                    <a:pt x="1114" y="896"/>
                  </a:cubicBezTo>
                  <a:cubicBezTo>
                    <a:pt x="1106" y="911"/>
                    <a:pt x="1096" y="926"/>
                    <a:pt x="1086" y="940"/>
                  </a:cubicBezTo>
                  <a:cubicBezTo>
                    <a:pt x="1076" y="954"/>
                    <a:pt x="1066" y="968"/>
                    <a:pt x="1055" y="981"/>
                  </a:cubicBezTo>
                  <a:cubicBezTo>
                    <a:pt x="1043" y="995"/>
                    <a:pt x="1032" y="1007"/>
                    <a:pt x="1019" y="1020"/>
                  </a:cubicBezTo>
                  <a:cubicBezTo>
                    <a:pt x="1007" y="1032"/>
                    <a:pt x="994" y="1044"/>
                    <a:pt x="981" y="1055"/>
                  </a:cubicBezTo>
                  <a:cubicBezTo>
                    <a:pt x="968" y="1066"/>
                    <a:pt x="955" y="1076"/>
                    <a:pt x="941" y="1086"/>
                  </a:cubicBezTo>
                  <a:cubicBezTo>
                    <a:pt x="926" y="1096"/>
                    <a:pt x="911" y="1106"/>
                    <a:pt x="896" y="1115"/>
                  </a:cubicBezTo>
                  <a:cubicBezTo>
                    <a:pt x="881" y="1123"/>
                    <a:pt x="865" y="1131"/>
                    <a:pt x="850" y="1139"/>
                  </a:cubicBezTo>
                  <a:cubicBezTo>
                    <a:pt x="834" y="1146"/>
                    <a:pt x="818" y="1153"/>
                    <a:pt x="801" y="1159"/>
                  </a:cubicBezTo>
                  <a:cubicBezTo>
                    <a:pt x="785" y="1165"/>
                    <a:pt x="769" y="1170"/>
                    <a:pt x="753" y="1174"/>
                  </a:cubicBezTo>
                  <a:cubicBezTo>
                    <a:pt x="736" y="1179"/>
                    <a:pt x="718" y="1183"/>
                    <a:pt x="701" y="1186"/>
                  </a:cubicBezTo>
                  <a:cubicBezTo>
                    <a:pt x="684" y="1189"/>
                    <a:pt x="667" y="1191"/>
                    <a:pt x="650" y="1192"/>
                  </a:cubicBezTo>
                  <a:cubicBezTo>
                    <a:pt x="632" y="1194"/>
                    <a:pt x="615" y="1195"/>
                    <a:pt x="597" y="1195"/>
                  </a:cubicBezTo>
                  <a:cubicBezTo>
                    <a:pt x="579" y="1195"/>
                    <a:pt x="562" y="1194"/>
                    <a:pt x="545" y="1192"/>
                  </a:cubicBezTo>
                  <a:cubicBezTo>
                    <a:pt x="527" y="1191"/>
                    <a:pt x="510" y="1189"/>
                    <a:pt x="493" y="1186"/>
                  </a:cubicBezTo>
                  <a:cubicBezTo>
                    <a:pt x="476" y="1183"/>
                    <a:pt x="459" y="1179"/>
                    <a:pt x="442" y="1174"/>
                  </a:cubicBezTo>
                  <a:cubicBezTo>
                    <a:pt x="425" y="1170"/>
                    <a:pt x="409" y="1165"/>
                    <a:pt x="393" y="1159"/>
                  </a:cubicBezTo>
                  <a:cubicBezTo>
                    <a:pt x="376" y="1153"/>
                    <a:pt x="360" y="1146"/>
                    <a:pt x="345" y="1139"/>
                  </a:cubicBezTo>
                  <a:cubicBezTo>
                    <a:pt x="329" y="1131"/>
                    <a:pt x="313" y="1123"/>
                    <a:pt x="298" y="1115"/>
                  </a:cubicBezTo>
                  <a:cubicBezTo>
                    <a:pt x="283" y="1106"/>
                    <a:pt x="269" y="1097"/>
                    <a:pt x="254" y="1087"/>
                  </a:cubicBezTo>
                  <a:cubicBezTo>
                    <a:pt x="240" y="1077"/>
                    <a:pt x="226" y="1066"/>
                    <a:pt x="213" y="1055"/>
                  </a:cubicBezTo>
                  <a:cubicBezTo>
                    <a:pt x="200" y="1044"/>
                    <a:pt x="187" y="1032"/>
                    <a:pt x="175" y="1020"/>
                  </a:cubicBezTo>
                  <a:cubicBezTo>
                    <a:pt x="162" y="1007"/>
                    <a:pt x="151" y="995"/>
                    <a:pt x="139" y="981"/>
                  </a:cubicBezTo>
                  <a:cubicBezTo>
                    <a:pt x="128" y="968"/>
                    <a:pt x="118" y="955"/>
                    <a:pt x="108" y="941"/>
                  </a:cubicBezTo>
                  <a:cubicBezTo>
                    <a:pt x="98" y="926"/>
                    <a:pt x="89" y="911"/>
                    <a:pt x="80" y="896"/>
                  </a:cubicBezTo>
                  <a:cubicBezTo>
                    <a:pt x="71" y="881"/>
                    <a:pt x="63" y="866"/>
                    <a:pt x="55" y="850"/>
                  </a:cubicBezTo>
                  <a:cubicBezTo>
                    <a:pt x="48" y="834"/>
                    <a:pt x="42" y="818"/>
                    <a:pt x="36" y="802"/>
                  </a:cubicBezTo>
                  <a:cubicBezTo>
                    <a:pt x="30" y="786"/>
                    <a:pt x="25" y="770"/>
                    <a:pt x="20" y="753"/>
                  </a:cubicBezTo>
                  <a:cubicBezTo>
                    <a:pt x="16" y="736"/>
                    <a:pt x="12" y="719"/>
                    <a:pt x="9" y="701"/>
                  </a:cubicBezTo>
                  <a:cubicBezTo>
                    <a:pt x="6" y="684"/>
                    <a:pt x="3" y="667"/>
                    <a:pt x="2" y="649"/>
                  </a:cubicBezTo>
                  <a:cubicBezTo>
                    <a:pt x="0" y="632"/>
                    <a:pt x="0" y="615"/>
                    <a:pt x="0" y="597"/>
                  </a:cubicBezTo>
                  <a:cubicBezTo>
                    <a:pt x="0" y="580"/>
                    <a:pt x="0" y="562"/>
                    <a:pt x="2" y="545"/>
                  </a:cubicBezTo>
                  <a:cubicBezTo>
                    <a:pt x="3" y="528"/>
                    <a:pt x="6" y="511"/>
                    <a:pt x="9" y="494"/>
                  </a:cubicBezTo>
                  <a:cubicBezTo>
                    <a:pt x="12" y="476"/>
                    <a:pt x="15" y="459"/>
                    <a:pt x="20" y="443"/>
                  </a:cubicBezTo>
                  <a:cubicBezTo>
                    <a:pt x="24" y="426"/>
                    <a:pt x="30" y="409"/>
                    <a:pt x="36" y="393"/>
                  </a:cubicBezTo>
                  <a:cubicBezTo>
                    <a:pt x="42" y="377"/>
                    <a:pt x="48" y="361"/>
                    <a:pt x="56" y="345"/>
                  </a:cubicBezTo>
                  <a:cubicBezTo>
                    <a:pt x="63" y="329"/>
                    <a:pt x="71" y="314"/>
                    <a:pt x="80" y="299"/>
                  </a:cubicBezTo>
                  <a:cubicBezTo>
                    <a:pt x="88" y="284"/>
                    <a:pt x="98" y="269"/>
                    <a:pt x="108" y="255"/>
                  </a:cubicBezTo>
                  <a:cubicBezTo>
                    <a:pt x="118" y="240"/>
                    <a:pt x="128" y="227"/>
                    <a:pt x="139" y="213"/>
                  </a:cubicBezTo>
                  <a:cubicBezTo>
                    <a:pt x="151" y="200"/>
                    <a:pt x="162" y="187"/>
                    <a:pt x="175" y="175"/>
                  </a:cubicBezTo>
                  <a:cubicBezTo>
                    <a:pt x="187" y="163"/>
                    <a:pt x="200" y="151"/>
                    <a:pt x="213" y="140"/>
                  </a:cubicBezTo>
                  <a:cubicBezTo>
                    <a:pt x="226" y="129"/>
                    <a:pt x="239" y="118"/>
                    <a:pt x="253" y="109"/>
                  </a:cubicBezTo>
                  <a:cubicBezTo>
                    <a:pt x="268" y="98"/>
                    <a:pt x="283" y="89"/>
                    <a:pt x="298" y="80"/>
                  </a:cubicBezTo>
                  <a:cubicBezTo>
                    <a:pt x="313" y="71"/>
                    <a:pt x="329" y="63"/>
                    <a:pt x="344" y="56"/>
                  </a:cubicBezTo>
                  <a:cubicBezTo>
                    <a:pt x="360" y="49"/>
                    <a:pt x="376" y="42"/>
                    <a:pt x="393" y="36"/>
                  </a:cubicBezTo>
                  <a:cubicBezTo>
                    <a:pt x="409" y="30"/>
                    <a:pt x="425" y="25"/>
                    <a:pt x="441" y="20"/>
                  </a:cubicBezTo>
                  <a:cubicBezTo>
                    <a:pt x="458" y="16"/>
                    <a:pt x="476" y="12"/>
                    <a:pt x="493" y="9"/>
                  </a:cubicBezTo>
                  <a:cubicBezTo>
                    <a:pt x="510" y="6"/>
                    <a:pt x="527" y="4"/>
                    <a:pt x="544" y="2"/>
                  </a:cubicBezTo>
                  <a:cubicBezTo>
                    <a:pt x="562" y="1"/>
                    <a:pt x="579" y="0"/>
                    <a:pt x="597" y="0"/>
                  </a:cubicBezTo>
                  <a:cubicBezTo>
                    <a:pt x="615" y="0"/>
                    <a:pt x="632" y="1"/>
                    <a:pt x="649" y="2"/>
                  </a:cubicBezTo>
                  <a:cubicBezTo>
                    <a:pt x="667" y="4"/>
                    <a:pt x="684" y="6"/>
                    <a:pt x="701" y="9"/>
                  </a:cubicBezTo>
                  <a:cubicBezTo>
                    <a:pt x="718" y="12"/>
                    <a:pt x="735" y="16"/>
                    <a:pt x="752" y="20"/>
                  </a:cubicBezTo>
                  <a:cubicBezTo>
                    <a:pt x="768" y="25"/>
                    <a:pt x="785" y="30"/>
                    <a:pt x="801" y="36"/>
                  </a:cubicBezTo>
                  <a:cubicBezTo>
                    <a:pt x="818" y="42"/>
                    <a:pt x="834" y="49"/>
                    <a:pt x="849" y="56"/>
                  </a:cubicBezTo>
                  <a:cubicBezTo>
                    <a:pt x="865" y="63"/>
                    <a:pt x="881" y="71"/>
                    <a:pt x="896" y="80"/>
                  </a:cubicBezTo>
                  <a:cubicBezTo>
                    <a:pt x="911" y="89"/>
                    <a:pt x="925" y="98"/>
                    <a:pt x="940" y="108"/>
                  </a:cubicBezTo>
                  <a:cubicBezTo>
                    <a:pt x="954" y="118"/>
                    <a:pt x="968" y="129"/>
                    <a:pt x="981" y="140"/>
                  </a:cubicBezTo>
                  <a:cubicBezTo>
                    <a:pt x="994" y="151"/>
                    <a:pt x="1007" y="163"/>
                    <a:pt x="1019" y="175"/>
                  </a:cubicBezTo>
                  <a:cubicBezTo>
                    <a:pt x="1032" y="187"/>
                    <a:pt x="1043" y="200"/>
                    <a:pt x="1055" y="213"/>
                  </a:cubicBezTo>
                  <a:cubicBezTo>
                    <a:pt x="1066" y="226"/>
                    <a:pt x="1076" y="240"/>
                    <a:pt x="1086" y="254"/>
                  </a:cubicBezTo>
                  <a:cubicBezTo>
                    <a:pt x="1096" y="268"/>
                    <a:pt x="1105" y="283"/>
                    <a:pt x="1114" y="299"/>
                  </a:cubicBezTo>
                  <a:cubicBezTo>
                    <a:pt x="1123" y="314"/>
                    <a:pt x="1131" y="329"/>
                    <a:pt x="1139" y="345"/>
                  </a:cubicBezTo>
                  <a:cubicBezTo>
                    <a:pt x="1146" y="361"/>
                    <a:pt x="1152" y="377"/>
                    <a:pt x="1158" y="393"/>
                  </a:cubicBezTo>
                  <a:cubicBezTo>
                    <a:pt x="1164" y="409"/>
                    <a:pt x="1169" y="425"/>
                    <a:pt x="1174" y="442"/>
                  </a:cubicBezTo>
                  <a:cubicBezTo>
                    <a:pt x="1178" y="459"/>
                    <a:pt x="1182" y="476"/>
                    <a:pt x="1185" y="494"/>
                  </a:cubicBezTo>
                  <a:cubicBezTo>
                    <a:pt x="1188" y="510"/>
                    <a:pt x="1191" y="528"/>
                    <a:pt x="1192" y="545"/>
                  </a:cubicBezTo>
                  <a:cubicBezTo>
                    <a:pt x="1194" y="562"/>
                    <a:pt x="1194" y="580"/>
                    <a:pt x="1194" y="597"/>
                  </a:cubicBezTo>
                  <a:close/>
                </a:path>
              </a:pathLst>
            </a:custGeom>
            <a:solidFill>
              <a:schemeClr val="bg2"/>
            </a:solidFill>
            <a:ln w="14288" cap="flat">
              <a:noFill/>
              <a:prstDash val="solid"/>
              <a:miter lim="800000"/>
              <a:headEnd/>
              <a:tailEnd/>
            </a:ln>
          </p:spPr>
          <p:txBody>
            <a:bodyPr vert="horz" wrap="square" lIns="91413" tIns="45707" rIns="91413" bIns="45707" numCol="1" anchor="ctr" anchorCtr="0" compatLnSpc="1">
              <a:prstTxWarp prst="textNoShape">
                <a:avLst/>
              </a:prstTxWarp>
            </a:bodyPr>
            <a:lstStyle/>
            <a:p>
              <a:pPr algn="ctr"/>
              <a:endParaRPr lang="de-DE" sz="2700">
                <a:solidFill>
                  <a:schemeClr val="bg1"/>
                </a:solidFill>
              </a:endParaRPr>
            </a:p>
          </p:txBody>
        </p:sp>
        <p:pic>
          <p:nvPicPr>
            <p:cNvPr id="44" name="Grafik 43">
              <a:extLst>
                <a:ext uri="{FF2B5EF4-FFF2-40B4-BE49-F238E27FC236}">
                  <a16:creationId xmlns:a16="http://schemas.microsoft.com/office/drawing/2014/main" id="{B2EF8797-05CB-40E4-9951-C01EF167E480}"/>
                </a:ext>
              </a:extLst>
            </p:cNvPr>
            <p:cNvPicPr>
              <a:picLocks noChangeAspect="1"/>
            </p:cNvPicPr>
            <p:nvPr>
              <p:custDataLst>
                <p:tags r:id="rId28"/>
              </p:custDataLst>
            </p:nvPr>
          </p:nvPicPr>
          <p:blipFill>
            <a:blip r:embed="rId41">
              <a:extLst>
                <a:ext uri="{96DAC541-7B7A-43D3-8B79-37D633B846F1}">
                  <asvg:svgBlip xmlns:asvg="http://schemas.microsoft.com/office/drawing/2016/SVG/main" r:embed="rId42"/>
                </a:ext>
              </a:extLst>
            </a:blip>
            <a:stretch>
              <a:fillRect/>
            </a:stretch>
          </p:blipFill>
          <p:spPr bwMode="gray">
            <a:xfrm>
              <a:off x="3920388" y="5499727"/>
              <a:ext cx="324000" cy="324000"/>
            </a:xfrm>
            <a:prstGeom prst="rect">
              <a:avLst/>
            </a:prstGeom>
          </p:spPr>
        </p:pic>
      </p:grpSp>
      <p:sp>
        <p:nvSpPr>
          <p:cNvPr id="46" name="Freeform 16">
            <a:extLst>
              <a:ext uri="{FF2B5EF4-FFF2-40B4-BE49-F238E27FC236}">
                <a16:creationId xmlns:a16="http://schemas.microsoft.com/office/drawing/2014/main" id="{13A50770-3AEF-4A25-BF84-476735D8FCA5}"/>
              </a:ext>
            </a:extLst>
          </p:cNvPr>
          <p:cNvSpPr>
            <a:spLocks/>
          </p:cNvSpPr>
          <p:nvPr>
            <p:custDataLst>
              <p:tags r:id="rId17"/>
            </p:custDataLst>
          </p:nvPr>
        </p:nvSpPr>
        <p:spPr bwMode="gray">
          <a:xfrm>
            <a:off x="8152956" y="4861304"/>
            <a:ext cx="935730" cy="935730"/>
          </a:xfrm>
          <a:custGeom>
            <a:avLst/>
            <a:gdLst>
              <a:gd name="T0" fmla="*/ 1192 w 1194"/>
              <a:gd name="T1" fmla="*/ 649 h 1195"/>
              <a:gd name="T2" fmla="*/ 1174 w 1194"/>
              <a:gd name="T3" fmla="*/ 752 h 1195"/>
              <a:gd name="T4" fmla="*/ 1138 w 1194"/>
              <a:gd name="T5" fmla="*/ 850 h 1195"/>
              <a:gd name="T6" fmla="*/ 1086 w 1194"/>
              <a:gd name="T7" fmla="*/ 940 h 1195"/>
              <a:gd name="T8" fmla="*/ 1019 w 1194"/>
              <a:gd name="T9" fmla="*/ 1020 h 1195"/>
              <a:gd name="T10" fmla="*/ 941 w 1194"/>
              <a:gd name="T11" fmla="*/ 1086 h 1195"/>
              <a:gd name="T12" fmla="*/ 850 w 1194"/>
              <a:gd name="T13" fmla="*/ 1139 h 1195"/>
              <a:gd name="T14" fmla="*/ 753 w 1194"/>
              <a:gd name="T15" fmla="*/ 1174 h 1195"/>
              <a:gd name="T16" fmla="*/ 650 w 1194"/>
              <a:gd name="T17" fmla="*/ 1192 h 1195"/>
              <a:gd name="T18" fmla="*/ 545 w 1194"/>
              <a:gd name="T19" fmla="*/ 1192 h 1195"/>
              <a:gd name="T20" fmla="*/ 442 w 1194"/>
              <a:gd name="T21" fmla="*/ 1174 h 1195"/>
              <a:gd name="T22" fmla="*/ 345 w 1194"/>
              <a:gd name="T23" fmla="*/ 1139 h 1195"/>
              <a:gd name="T24" fmla="*/ 254 w 1194"/>
              <a:gd name="T25" fmla="*/ 1087 h 1195"/>
              <a:gd name="T26" fmla="*/ 175 w 1194"/>
              <a:gd name="T27" fmla="*/ 1020 h 1195"/>
              <a:gd name="T28" fmla="*/ 108 w 1194"/>
              <a:gd name="T29" fmla="*/ 941 h 1195"/>
              <a:gd name="T30" fmla="*/ 55 w 1194"/>
              <a:gd name="T31" fmla="*/ 850 h 1195"/>
              <a:gd name="T32" fmla="*/ 20 w 1194"/>
              <a:gd name="T33" fmla="*/ 753 h 1195"/>
              <a:gd name="T34" fmla="*/ 2 w 1194"/>
              <a:gd name="T35" fmla="*/ 649 h 1195"/>
              <a:gd name="T36" fmla="*/ 2 w 1194"/>
              <a:gd name="T37" fmla="*/ 545 h 1195"/>
              <a:gd name="T38" fmla="*/ 20 w 1194"/>
              <a:gd name="T39" fmla="*/ 443 h 1195"/>
              <a:gd name="T40" fmla="*/ 56 w 1194"/>
              <a:gd name="T41" fmla="*/ 345 h 1195"/>
              <a:gd name="T42" fmla="*/ 108 w 1194"/>
              <a:gd name="T43" fmla="*/ 255 h 1195"/>
              <a:gd name="T44" fmla="*/ 175 w 1194"/>
              <a:gd name="T45" fmla="*/ 175 h 1195"/>
              <a:gd name="T46" fmla="*/ 253 w 1194"/>
              <a:gd name="T47" fmla="*/ 109 h 1195"/>
              <a:gd name="T48" fmla="*/ 344 w 1194"/>
              <a:gd name="T49" fmla="*/ 56 h 1195"/>
              <a:gd name="T50" fmla="*/ 441 w 1194"/>
              <a:gd name="T51" fmla="*/ 20 h 1195"/>
              <a:gd name="T52" fmla="*/ 544 w 1194"/>
              <a:gd name="T53" fmla="*/ 2 h 1195"/>
              <a:gd name="T54" fmla="*/ 649 w 1194"/>
              <a:gd name="T55" fmla="*/ 2 h 1195"/>
              <a:gd name="T56" fmla="*/ 752 w 1194"/>
              <a:gd name="T57" fmla="*/ 20 h 1195"/>
              <a:gd name="T58" fmla="*/ 849 w 1194"/>
              <a:gd name="T59" fmla="*/ 56 h 1195"/>
              <a:gd name="T60" fmla="*/ 940 w 1194"/>
              <a:gd name="T61" fmla="*/ 108 h 1195"/>
              <a:gd name="T62" fmla="*/ 1019 w 1194"/>
              <a:gd name="T63" fmla="*/ 175 h 1195"/>
              <a:gd name="T64" fmla="*/ 1086 w 1194"/>
              <a:gd name="T65" fmla="*/ 254 h 1195"/>
              <a:gd name="T66" fmla="*/ 1139 w 1194"/>
              <a:gd name="T67" fmla="*/ 345 h 1195"/>
              <a:gd name="T68" fmla="*/ 1174 w 1194"/>
              <a:gd name="T69" fmla="*/ 442 h 1195"/>
              <a:gd name="T70" fmla="*/ 1192 w 1194"/>
              <a:gd name="T71" fmla="*/ 545 h 1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94" h="1195">
                <a:moveTo>
                  <a:pt x="1194" y="597"/>
                </a:moveTo>
                <a:cubicBezTo>
                  <a:pt x="1194" y="615"/>
                  <a:pt x="1194" y="632"/>
                  <a:pt x="1192" y="649"/>
                </a:cubicBezTo>
                <a:cubicBezTo>
                  <a:pt x="1191" y="667"/>
                  <a:pt x="1188" y="684"/>
                  <a:pt x="1185" y="701"/>
                </a:cubicBezTo>
                <a:cubicBezTo>
                  <a:pt x="1182" y="718"/>
                  <a:pt x="1179" y="735"/>
                  <a:pt x="1174" y="752"/>
                </a:cubicBezTo>
                <a:cubicBezTo>
                  <a:pt x="1170" y="769"/>
                  <a:pt x="1164" y="785"/>
                  <a:pt x="1158" y="802"/>
                </a:cubicBezTo>
                <a:cubicBezTo>
                  <a:pt x="1152" y="818"/>
                  <a:pt x="1146" y="834"/>
                  <a:pt x="1138" y="850"/>
                </a:cubicBezTo>
                <a:cubicBezTo>
                  <a:pt x="1131" y="866"/>
                  <a:pt x="1123" y="881"/>
                  <a:pt x="1114" y="896"/>
                </a:cubicBezTo>
                <a:cubicBezTo>
                  <a:pt x="1106" y="911"/>
                  <a:pt x="1096" y="926"/>
                  <a:pt x="1086" y="940"/>
                </a:cubicBezTo>
                <a:cubicBezTo>
                  <a:pt x="1076" y="954"/>
                  <a:pt x="1066" y="968"/>
                  <a:pt x="1055" y="981"/>
                </a:cubicBezTo>
                <a:cubicBezTo>
                  <a:pt x="1043" y="995"/>
                  <a:pt x="1032" y="1007"/>
                  <a:pt x="1019" y="1020"/>
                </a:cubicBezTo>
                <a:cubicBezTo>
                  <a:pt x="1007" y="1032"/>
                  <a:pt x="994" y="1044"/>
                  <a:pt x="981" y="1055"/>
                </a:cubicBezTo>
                <a:cubicBezTo>
                  <a:pt x="968" y="1066"/>
                  <a:pt x="955" y="1076"/>
                  <a:pt x="941" y="1086"/>
                </a:cubicBezTo>
                <a:cubicBezTo>
                  <a:pt x="926" y="1096"/>
                  <a:pt x="911" y="1106"/>
                  <a:pt x="896" y="1115"/>
                </a:cubicBezTo>
                <a:cubicBezTo>
                  <a:pt x="881" y="1123"/>
                  <a:pt x="865" y="1131"/>
                  <a:pt x="850" y="1139"/>
                </a:cubicBezTo>
                <a:cubicBezTo>
                  <a:pt x="834" y="1146"/>
                  <a:pt x="818" y="1153"/>
                  <a:pt x="801" y="1159"/>
                </a:cubicBezTo>
                <a:cubicBezTo>
                  <a:pt x="785" y="1165"/>
                  <a:pt x="769" y="1170"/>
                  <a:pt x="753" y="1174"/>
                </a:cubicBezTo>
                <a:cubicBezTo>
                  <a:pt x="736" y="1179"/>
                  <a:pt x="718" y="1183"/>
                  <a:pt x="701" y="1186"/>
                </a:cubicBezTo>
                <a:cubicBezTo>
                  <a:pt x="684" y="1189"/>
                  <a:pt x="667" y="1191"/>
                  <a:pt x="650" y="1192"/>
                </a:cubicBezTo>
                <a:cubicBezTo>
                  <a:pt x="632" y="1194"/>
                  <a:pt x="615" y="1195"/>
                  <a:pt x="597" y="1195"/>
                </a:cubicBezTo>
                <a:cubicBezTo>
                  <a:pt x="579" y="1195"/>
                  <a:pt x="562" y="1194"/>
                  <a:pt x="545" y="1192"/>
                </a:cubicBezTo>
                <a:cubicBezTo>
                  <a:pt x="527" y="1191"/>
                  <a:pt x="510" y="1189"/>
                  <a:pt x="493" y="1186"/>
                </a:cubicBezTo>
                <a:cubicBezTo>
                  <a:pt x="476" y="1183"/>
                  <a:pt x="459" y="1179"/>
                  <a:pt x="442" y="1174"/>
                </a:cubicBezTo>
                <a:cubicBezTo>
                  <a:pt x="425" y="1170"/>
                  <a:pt x="409" y="1165"/>
                  <a:pt x="393" y="1159"/>
                </a:cubicBezTo>
                <a:cubicBezTo>
                  <a:pt x="376" y="1153"/>
                  <a:pt x="360" y="1146"/>
                  <a:pt x="345" y="1139"/>
                </a:cubicBezTo>
                <a:cubicBezTo>
                  <a:pt x="329" y="1131"/>
                  <a:pt x="313" y="1123"/>
                  <a:pt x="298" y="1115"/>
                </a:cubicBezTo>
                <a:cubicBezTo>
                  <a:pt x="283" y="1106"/>
                  <a:pt x="269" y="1097"/>
                  <a:pt x="254" y="1087"/>
                </a:cubicBezTo>
                <a:cubicBezTo>
                  <a:pt x="240" y="1077"/>
                  <a:pt x="226" y="1066"/>
                  <a:pt x="213" y="1055"/>
                </a:cubicBezTo>
                <a:cubicBezTo>
                  <a:pt x="200" y="1044"/>
                  <a:pt x="187" y="1032"/>
                  <a:pt x="175" y="1020"/>
                </a:cubicBezTo>
                <a:cubicBezTo>
                  <a:pt x="162" y="1007"/>
                  <a:pt x="151" y="995"/>
                  <a:pt x="139" y="981"/>
                </a:cubicBezTo>
                <a:cubicBezTo>
                  <a:pt x="128" y="968"/>
                  <a:pt x="118" y="955"/>
                  <a:pt x="108" y="941"/>
                </a:cubicBezTo>
                <a:cubicBezTo>
                  <a:pt x="98" y="926"/>
                  <a:pt x="89" y="911"/>
                  <a:pt x="80" y="896"/>
                </a:cubicBezTo>
                <a:cubicBezTo>
                  <a:pt x="71" y="881"/>
                  <a:pt x="63" y="866"/>
                  <a:pt x="55" y="850"/>
                </a:cubicBezTo>
                <a:cubicBezTo>
                  <a:pt x="48" y="834"/>
                  <a:pt x="42" y="818"/>
                  <a:pt x="36" y="802"/>
                </a:cubicBezTo>
                <a:cubicBezTo>
                  <a:pt x="30" y="786"/>
                  <a:pt x="25" y="770"/>
                  <a:pt x="20" y="753"/>
                </a:cubicBezTo>
                <a:cubicBezTo>
                  <a:pt x="16" y="736"/>
                  <a:pt x="12" y="719"/>
                  <a:pt x="9" y="701"/>
                </a:cubicBezTo>
                <a:cubicBezTo>
                  <a:pt x="6" y="684"/>
                  <a:pt x="3" y="667"/>
                  <a:pt x="2" y="649"/>
                </a:cubicBezTo>
                <a:cubicBezTo>
                  <a:pt x="0" y="632"/>
                  <a:pt x="0" y="615"/>
                  <a:pt x="0" y="597"/>
                </a:cubicBezTo>
                <a:cubicBezTo>
                  <a:pt x="0" y="580"/>
                  <a:pt x="0" y="562"/>
                  <a:pt x="2" y="545"/>
                </a:cubicBezTo>
                <a:cubicBezTo>
                  <a:pt x="3" y="528"/>
                  <a:pt x="6" y="511"/>
                  <a:pt x="9" y="494"/>
                </a:cubicBezTo>
                <a:cubicBezTo>
                  <a:pt x="12" y="476"/>
                  <a:pt x="15" y="459"/>
                  <a:pt x="20" y="443"/>
                </a:cubicBezTo>
                <a:cubicBezTo>
                  <a:pt x="24" y="426"/>
                  <a:pt x="30" y="409"/>
                  <a:pt x="36" y="393"/>
                </a:cubicBezTo>
                <a:cubicBezTo>
                  <a:pt x="42" y="377"/>
                  <a:pt x="48" y="361"/>
                  <a:pt x="56" y="345"/>
                </a:cubicBezTo>
                <a:cubicBezTo>
                  <a:pt x="63" y="329"/>
                  <a:pt x="71" y="314"/>
                  <a:pt x="80" y="299"/>
                </a:cubicBezTo>
                <a:cubicBezTo>
                  <a:pt x="88" y="284"/>
                  <a:pt x="98" y="269"/>
                  <a:pt x="108" y="255"/>
                </a:cubicBezTo>
                <a:cubicBezTo>
                  <a:pt x="118" y="240"/>
                  <a:pt x="128" y="227"/>
                  <a:pt x="139" y="213"/>
                </a:cubicBezTo>
                <a:cubicBezTo>
                  <a:pt x="151" y="200"/>
                  <a:pt x="162" y="187"/>
                  <a:pt x="175" y="175"/>
                </a:cubicBezTo>
                <a:cubicBezTo>
                  <a:pt x="187" y="163"/>
                  <a:pt x="200" y="151"/>
                  <a:pt x="213" y="140"/>
                </a:cubicBezTo>
                <a:cubicBezTo>
                  <a:pt x="226" y="129"/>
                  <a:pt x="239" y="118"/>
                  <a:pt x="253" y="109"/>
                </a:cubicBezTo>
                <a:cubicBezTo>
                  <a:pt x="268" y="98"/>
                  <a:pt x="283" y="89"/>
                  <a:pt x="298" y="80"/>
                </a:cubicBezTo>
                <a:cubicBezTo>
                  <a:pt x="313" y="71"/>
                  <a:pt x="329" y="63"/>
                  <a:pt x="344" y="56"/>
                </a:cubicBezTo>
                <a:cubicBezTo>
                  <a:pt x="360" y="49"/>
                  <a:pt x="376" y="42"/>
                  <a:pt x="393" y="36"/>
                </a:cubicBezTo>
                <a:cubicBezTo>
                  <a:pt x="409" y="30"/>
                  <a:pt x="425" y="25"/>
                  <a:pt x="441" y="20"/>
                </a:cubicBezTo>
                <a:cubicBezTo>
                  <a:pt x="458" y="16"/>
                  <a:pt x="476" y="12"/>
                  <a:pt x="493" y="9"/>
                </a:cubicBezTo>
                <a:cubicBezTo>
                  <a:pt x="510" y="6"/>
                  <a:pt x="527" y="4"/>
                  <a:pt x="544" y="2"/>
                </a:cubicBezTo>
                <a:cubicBezTo>
                  <a:pt x="562" y="1"/>
                  <a:pt x="579" y="0"/>
                  <a:pt x="597" y="0"/>
                </a:cubicBezTo>
                <a:cubicBezTo>
                  <a:pt x="615" y="0"/>
                  <a:pt x="632" y="1"/>
                  <a:pt x="649" y="2"/>
                </a:cubicBezTo>
                <a:cubicBezTo>
                  <a:pt x="667" y="4"/>
                  <a:pt x="684" y="6"/>
                  <a:pt x="701" y="9"/>
                </a:cubicBezTo>
                <a:cubicBezTo>
                  <a:pt x="718" y="12"/>
                  <a:pt x="735" y="16"/>
                  <a:pt x="752" y="20"/>
                </a:cubicBezTo>
                <a:cubicBezTo>
                  <a:pt x="768" y="25"/>
                  <a:pt x="785" y="30"/>
                  <a:pt x="801" y="36"/>
                </a:cubicBezTo>
                <a:cubicBezTo>
                  <a:pt x="818" y="42"/>
                  <a:pt x="834" y="49"/>
                  <a:pt x="849" y="56"/>
                </a:cubicBezTo>
                <a:cubicBezTo>
                  <a:pt x="865" y="63"/>
                  <a:pt x="881" y="71"/>
                  <a:pt x="896" y="80"/>
                </a:cubicBezTo>
                <a:cubicBezTo>
                  <a:pt x="911" y="89"/>
                  <a:pt x="925" y="98"/>
                  <a:pt x="940" y="108"/>
                </a:cubicBezTo>
                <a:cubicBezTo>
                  <a:pt x="954" y="118"/>
                  <a:pt x="968" y="129"/>
                  <a:pt x="981" y="140"/>
                </a:cubicBezTo>
                <a:cubicBezTo>
                  <a:pt x="994" y="151"/>
                  <a:pt x="1007" y="163"/>
                  <a:pt x="1019" y="175"/>
                </a:cubicBezTo>
                <a:cubicBezTo>
                  <a:pt x="1032" y="187"/>
                  <a:pt x="1043" y="200"/>
                  <a:pt x="1055" y="213"/>
                </a:cubicBezTo>
                <a:cubicBezTo>
                  <a:pt x="1066" y="226"/>
                  <a:pt x="1076" y="240"/>
                  <a:pt x="1086" y="254"/>
                </a:cubicBezTo>
                <a:cubicBezTo>
                  <a:pt x="1096" y="268"/>
                  <a:pt x="1105" y="283"/>
                  <a:pt x="1114" y="299"/>
                </a:cubicBezTo>
                <a:cubicBezTo>
                  <a:pt x="1123" y="314"/>
                  <a:pt x="1131" y="329"/>
                  <a:pt x="1139" y="345"/>
                </a:cubicBezTo>
                <a:cubicBezTo>
                  <a:pt x="1146" y="361"/>
                  <a:pt x="1152" y="377"/>
                  <a:pt x="1158" y="393"/>
                </a:cubicBezTo>
                <a:cubicBezTo>
                  <a:pt x="1164" y="409"/>
                  <a:pt x="1169" y="425"/>
                  <a:pt x="1174" y="442"/>
                </a:cubicBezTo>
                <a:cubicBezTo>
                  <a:pt x="1178" y="459"/>
                  <a:pt x="1182" y="476"/>
                  <a:pt x="1185" y="494"/>
                </a:cubicBezTo>
                <a:cubicBezTo>
                  <a:pt x="1188" y="510"/>
                  <a:pt x="1191" y="528"/>
                  <a:pt x="1192" y="545"/>
                </a:cubicBezTo>
                <a:cubicBezTo>
                  <a:pt x="1194" y="562"/>
                  <a:pt x="1194" y="580"/>
                  <a:pt x="1194" y="597"/>
                </a:cubicBezTo>
                <a:close/>
              </a:path>
            </a:pathLst>
          </a:custGeom>
          <a:solidFill>
            <a:schemeClr val="bg2"/>
          </a:solidFill>
          <a:ln w="14288" cap="flat">
            <a:noFill/>
            <a:prstDash val="solid"/>
            <a:miter lim="800000"/>
            <a:headEnd/>
            <a:tailEnd/>
          </a:ln>
        </p:spPr>
        <p:txBody>
          <a:bodyPr vert="horz" wrap="square" lIns="91413" tIns="45707" rIns="91413" bIns="45707" numCol="1" anchor="ctr" anchorCtr="0" compatLnSpc="1">
            <a:prstTxWarp prst="textNoShape">
              <a:avLst/>
            </a:prstTxWarp>
          </a:bodyPr>
          <a:lstStyle/>
          <a:p>
            <a:pPr algn="ctr"/>
            <a:endParaRPr lang="de-DE" sz="2700">
              <a:solidFill>
                <a:schemeClr val="bg1"/>
              </a:solidFill>
            </a:endParaRPr>
          </a:p>
        </p:txBody>
      </p:sp>
      <p:grpSp>
        <p:nvGrpSpPr>
          <p:cNvPr id="48" name="Gruppieren 47">
            <a:extLst>
              <a:ext uri="{FF2B5EF4-FFF2-40B4-BE49-F238E27FC236}">
                <a16:creationId xmlns:a16="http://schemas.microsoft.com/office/drawing/2014/main" id="{B2C327E3-F046-4411-A53C-686175A53AB5}"/>
              </a:ext>
            </a:extLst>
          </p:cNvPr>
          <p:cNvGrpSpPr/>
          <p:nvPr>
            <p:custDataLst>
              <p:tags r:id="rId18"/>
            </p:custDataLst>
          </p:nvPr>
        </p:nvGrpSpPr>
        <p:grpSpPr bwMode="gray">
          <a:xfrm>
            <a:off x="6764213" y="5119461"/>
            <a:ext cx="359896" cy="359896"/>
            <a:chOff x="6819442" y="5517685"/>
            <a:chExt cx="360083" cy="360083"/>
          </a:xfrm>
        </p:grpSpPr>
        <p:sp>
          <p:nvSpPr>
            <p:cNvPr id="49" name="Freeform 16">
              <a:extLst>
                <a:ext uri="{FF2B5EF4-FFF2-40B4-BE49-F238E27FC236}">
                  <a16:creationId xmlns:a16="http://schemas.microsoft.com/office/drawing/2014/main" id="{83348AED-EC78-4EA5-9C1F-A60A3E7B796B}"/>
                </a:ext>
              </a:extLst>
            </p:cNvPr>
            <p:cNvSpPr>
              <a:spLocks/>
            </p:cNvSpPr>
            <p:nvPr>
              <p:custDataLst>
                <p:tags r:id="rId25"/>
              </p:custDataLst>
            </p:nvPr>
          </p:nvSpPr>
          <p:spPr bwMode="gray">
            <a:xfrm>
              <a:off x="6819442" y="5517685"/>
              <a:ext cx="360083" cy="360083"/>
            </a:xfrm>
            <a:custGeom>
              <a:avLst/>
              <a:gdLst>
                <a:gd name="T0" fmla="*/ 1192 w 1194"/>
                <a:gd name="T1" fmla="*/ 649 h 1195"/>
                <a:gd name="T2" fmla="*/ 1174 w 1194"/>
                <a:gd name="T3" fmla="*/ 752 h 1195"/>
                <a:gd name="T4" fmla="*/ 1138 w 1194"/>
                <a:gd name="T5" fmla="*/ 850 h 1195"/>
                <a:gd name="T6" fmla="*/ 1086 w 1194"/>
                <a:gd name="T7" fmla="*/ 940 h 1195"/>
                <a:gd name="T8" fmla="*/ 1019 w 1194"/>
                <a:gd name="T9" fmla="*/ 1020 h 1195"/>
                <a:gd name="T10" fmla="*/ 941 w 1194"/>
                <a:gd name="T11" fmla="*/ 1086 h 1195"/>
                <a:gd name="T12" fmla="*/ 850 w 1194"/>
                <a:gd name="T13" fmla="*/ 1139 h 1195"/>
                <a:gd name="T14" fmla="*/ 753 w 1194"/>
                <a:gd name="T15" fmla="*/ 1174 h 1195"/>
                <a:gd name="T16" fmla="*/ 650 w 1194"/>
                <a:gd name="T17" fmla="*/ 1192 h 1195"/>
                <a:gd name="T18" fmla="*/ 545 w 1194"/>
                <a:gd name="T19" fmla="*/ 1192 h 1195"/>
                <a:gd name="T20" fmla="*/ 442 w 1194"/>
                <a:gd name="T21" fmla="*/ 1174 h 1195"/>
                <a:gd name="T22" fmla="*/ 345 w 1194"/>
                <a:gd name="T23" fmla="*/ 1139 h 1195"/>
                <a:gd name="T24" fmla="*/ 254 w 1194"/>
                <a:gd name="T25" fmla="*/ 1087 h 1195"/>
                <a:gd name="T26" fmla="*/ 175 w 1194"/>
                <a:gd name="T27" fmla="*/ 1020 h 1195"/>
                <a:gd name="T28" fmla="*/ 108 w 1194"/>
                <a:gd name="T29" fmla="*/ 941 h 1195"/>
                <a:gd name="T30" fmla="*/ 55 w 1194"/>
                <a:gd name="T31" fmla="*/ 850 h 1195"/>
                <a:gd name="T32" fmla="*/ 20 w 1194"/>
                <a:gd name="T33" fmla="*/ 753 h 1195"/>
                <a:gd name="T34" fmla="*/ 2 w 1194"/>
                <a:gd name="T35" fmla="*/ 649 h 1195"/>
                <a:gd name="T36" fmla="*/ 2 w 1194"/>
                <a:gd name="T37" fmla="*/ 545 h 1195"/>
                <a:gd name="T38" fmla="*/ 20 w 1194"/>
                <a:gd name="T39" fmla="*/ 443 h 1195"/>
                <a:gd name="T40" fmla="*/ 56 w 1194"/>
                <a:gd name="T41" fmla="*/ 345 h 1195"/>
                <a:gd name="T42" fmla="*/ 108 w 1194"/>
                <a:gd name="T43" fmla="*/ 255 h 1195"/>
                <a:gd name="T44" fmla="*/ 175 w 1194"/>
                <a:gd name="T45" fmla="*/ 175 h 1195"/>
                <a:gd name="T46" fmla="*/ 253 w 1194"/>
                <a:gd name="T47" fmla="*/ 109 h 1195"/>
                <a:gd name="T48" fmla="*/ 344 w 1194"/>
                <a:gd name="T49" fmla="*/ 56 h 1195"/>
                <a:gd name="T50" fmla="*/ 441 w 1194"/>
                <a:gd name="T51" fmla="*/ 20 h 1195"/>
                <a:gd name="T52" fmla="*/ 544 w 1194"/>
                <a:gd name="T53" fmla="*/ 2 h 1195"/>
                <a:gd name="T54" fmla="*/ 649 w 1194"/>
                <a:gd name="T55" fmla="*/ 2 h 1195"/>
                <a:gd name="T56" fmla="*/ 752 w 1194"/>
                <a:gd name="T57" fmla="*/ 20 h 1195"/>
                <a:gd name="T58" fmla="*/ 849 w 1194"/>
                <a:gd name="T59" fmla="*/ 56 h 1195"/>
                <a:gd name="T60" fmla="*/ 940 w 1194"/>
                <a:gd name="T61" fmla="*/ 108 h 1195"/>
                <a:gd name="T62" fmla="*/ 1019 w 1194"/>
                <a:gd name="T63" fmla="*/ 175 h 1195"/>
                <a:gd name="T64" fmla="*/ 1086 w 1194"/>
                <a:gd name="T65" fmla="*/ 254 h 1195"/>
                <a:gd name="T66" fmla="*/ 1139 w 1194"/>
                <a:gd name="T67" fmla="*/ 345 h 1195"/>
                <a:gd name="T68" fmla="*/ 1174 w 1194"/>
                <a:gd name="T69" fmla="*/ 442 h 1195"/>
                <a:gd name="T70" fmla="*/ 1192 w 1194"/>
                <a:gd name="T71" fmla="*/ 545 h 1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94" h="1195">
                  <a:moveTo>
                    <a:pt x="1194" y="597"/>
                  </a:moveTo>
                  <a:cubicBezTo>
                    <a:pt x="1194" y="615"/>
                    <a:pt x="1194" y="632"/>
                    <a:pt x="1192" y="649"/>
                  </a:cubicBezTo>
                  <a:cubicBezTo>
                    <a:pt x="1191" y="667"/>
                    <a:pt x="1188" y="684"/>
                    <a:pt x="1185" y="701"/>
                  </a:cubicBezTo>
                  <a:cubicBezTo>
                    <a:pt x="1182" y="718"/>
                    <a:pt x="1179" y="735"/>
                    <a:pt x="1174" y="752"/>
                  </a:cubicBezTo>
                  <a:cubicBezTo>
                    <a:pt x="1170" y="769"/>
                    <a:pt x="1164" y="785"/>
                    <a:pt x="1158" y="802"/>
                  </a:cubicBezTo>
                  <a:cubicBezTo>
                    <a:pt x="1152" y="818"/>
                    <a:pt x="1146" y="834"/>
                    <a:pt x="1138" y="850"/>
                  </a:cubicBezTo>
                  <a:cubicBezTo>
                    <a:pt x="1131" y="866"/>
                    <a:pt x="1123" y="881"/>
                    <a:pt x="1114" y="896"/>
                  </a:cubicBezTo>
                  <a:cubicBezTo>
                    <a:pt x="1106" y="911"/>
                    <a:pt x="1096" y="926"/>
                    <a:pt x="1086" y="940"/>
                  </a:cubicBezTo>
                  <a:cubicBezTo>
                    <a:pt x="1076" y="954"/>
                    <a:pt x="1066" y="968"/>
                    <a:pt x="1055" y="981"/>
                  </a:cubicBezTo>
                  <a:cubicBezTo>
                    <a:pt x="1043" y="995"/>
                    <a:pt x="1032" y="1007"/>
                    <a:pt x="1019" y="1020"/>
                  </a:cubicBezTo>
                  <a:cubicBezTo>
                    <a:pt x="1007" y="1032"/>
                    <a:pt x="994" y="1044"/>
                    <a:pt x="981" y="1055"/>
                  </a:cubicBezTo>
                  <a:cubicBezTo>
                    <a:pt x="968" y="1066"/>
                    <a:pt x="955" y="1076"/>
                    <a:pt x="941" y="1086"/>
                  </a:cubicBezTo>
                  <a:cubicBezTo>
                    <a:pt x="926" y="1096"/>
                    <a:pt x="911" y="1106"/>
                    <a:pt x="896" y="1115"/>
                  </a:cubicBezTo>
                  <a:cubicBezTo>
                    <a:pt x="881" y="1123"/>
                    <a:pt x="865" y="1131"/>
                    <a:pt x="850" y="1139"/>
                  </a:cubicBezTo>
                  <a:cubicBezTo>
                    <a:pt x="834" y="1146"/>
                    <a:pt x="818" y="1153"/>
                    <a:pt x="801" y="1159"/>
                  </a:cubicBezTo>
                  <a:cubicBezTo>
                    <a:pt x="785" y="1165"/>
                    <a:pt x="769" y="1170"/>
                    <a:pt x="753" y="1174"/>
                  </a:cubicBezTo>
                  <a:cubicBezTo>
                    <a:pt x="736" y="1179"/>
                    <a:pt x="718" y="1183"/>
                    <a:pt x="701" y="1186"/>
                  </a:cubicBezTo>
                  <a:cubicBezTo>
                    <a:pt x="684" y="1189"/>
                    <a:pt x="667" y="1191"/>
                    <a:pt x="650" y="1192"/>
                  </a:cubicBezTo>
                  <a:cubicBezTo>
                    <a:pt x="632" y="1194"/>
                    <a:pt x="615" y="1195"/>
                    <a:pt x="597" y="1195"/>
                  </a:cubicBezTo>
                  <a:cubicBezTo>
                    <a:pt x="579" y="1195"/>
                    <a:pt x="562" y="1194"/>
                    <a:pt x="545" y="1192"/>
                  </a:cubicBezTo>
                  <a:cubicBezTo>
                    <a:pt x="527" y="1191"/>
                    <a:pt x="510" y="1189"/>
                    <a:pt x="493" y="1186"/>
                  </a:cubicBezTo>
                  <a:cubicBezTo>
                    <a:pt x="476" y="1183"/>
                    <a:pt x="459" y="1179"/>
                    <a:pt x="442" y="1174"/>
                  </a:cubicBezTo>
                  <a:cubicBezTo>
                    <a:pt x="425" y="1170"/>
                    <a:pt x="409" y="1165"/>
                    <a:pt x="393" y="1159"/>
                  </a:cubicBezTo>
                  <a:cubicBezTo>
                    <a:pt x="376" y="1153"/>
                    <a:pt x="360" y="1146"/>
                    <a:pt x="345" y="1139"/>
                  </a:cubicBezTo>
                  <a:cubicBezTo>
                    <a:pt x="329" y="1131"/>
                    <a:pt x="313" y="1123"/>
                    <a:pt x="298" y="1115"/>
                  </a:cubicBezTo>
                  <a:cubicBezTo>
                    <a:pt x="283" y="1106"/>
                    <a:pt x="269" y="1097"/>
                    <a:pt x="254" y="1087"/>
                  </a:cubicBezTo>
                  <a:cubicBezTo>
                    <a:pt x="240" y="1077"/>
                    <a:pt x="226" y="1066"/>
                    <a:pt x="213" y="1055"/>
                  </a:cubicBezTo>
                  <a:cubicBezTo>
                    <a:pt x="200" y="1044"/>
                    <a:pt x="187" y="1032"/>
                    <a:pt x="175" y="1020"/>
                  </a:cubicBezTo>
                  <a:cubicBezTo>
                    <a:pt x="162" y="1007"/>
                    <a:pt x="151" y="995"/>
                    <a:pt x="139" y="981"/>
                  </a:cubicBezTo>
                  <a:cubicBezTo>
                    <a:pt x="128" y="968"/>
                    <a:pt x="118" y="955"/>
                    <a:pt x="108" y="941"/>
                  </a:cubicBezTo>
                  <a:cubicBezTo>
                    <a:pt x="98" y="926"/>
                    <a:pt x="89" y="911"/>
                    <a:pt x="80" y="896"/>
                  </a:cubicBezTo>
                  <a:cubicBezTo>
                    <a:pt x="71" y="881"/>
                    <a:pt x="63" y="866"/>
                    <a:pt x="55" y="850"/>
                  </a:cubicBezTo>
                  <a:cubicBezTo>
                    <a:pt x="48" y="834"/>
                    <a:pt x="42" y="818"/>
                    <a:pt x="36" y="802"/>
                  </a:cubicBezTo>
                  <a:cubicBezTo>
                    <a:pt x="30" y="786"/>
                    <a:pt x="25" y="770"/>
                    <a:pt x="20" y="753"/>
                  </a:cubicBezTo>
                  <a:cubicBezTo>
                    <a:pt x="16" y="736"/>
                    <a:pt x="12" y="719"/>
                    <a:pt x="9" y="701"/>
                  </a:cubicBezTo>
                  <a:cubicBezTo>
                    <a:pt x="6" y="684"/>
                    <a:pt x="3" y="667"/>
                    <a:pt x="2" y="649"/>
                  </a:cubicBezTo>
                  <a:cubicBezTo>
                    <a:pt x="0" y="632"/>
                    <a:pt x="0" y="615"/>
                    <a:pt x="0" y="597"/>
                  </a:cubicBezTo>
                  <a:cubicBezTo>
                    <a:pt x="0" y="580"/>
                    <a:pt x="0" y="562"/>
                    <a:pt x="2" y="545"/>
                  </a:cubicBezTo>
                  <a:cubicBezTo>
                    <a:pt x="3" y="528"/>
                    <a:pt x="6" y="511"/>
                    <a:pt x="9" y="494"/>
                  </a:cubicBezTo>
                  <a:cubicBezTo>
                    <a:pt x="12" y="476"/>
                    <a:pt x="15" y="459"/>
                    <a:pt x="20" y="443"/>
                  </a:cubicBezTo>
                  <a:cubicBezTo>
                    <a:pt x="24" y="426"/>
                    <a:pt x="30" y="409"/>
                    <a:pt x="36" y="393"/>
                  </a:cubicBezTo>
                  <a:cubicBezTo>
                    <a:pt x="42" y="377"/>
                    <a:pt x="48" y="361"/>
                    <a:pt x="56" y="345"/>
                  </a:cubicBezTo>
                  <a:cubicBezTo>
                    <a:pt x="63" y="329"/>
                    <a:pt x="71" y="314"/>
                    <a:pt x="80" y="299"/>
                  </a:cubicBezTo>
                  <a:cubicBezTo>
                    <a:pt x="88" y="284"/>
                    <a:pt x="98" y="269"/>
                    <a:pt x="108" y="255"/>
                  </a:cubicBezTo>
                  <a:cubicBezTo>
                    <a:pt x="118" y="240"/>
                    <a:pt x="128" y="227"/>
                    <a:pt x="139" y="213"/>
                  </a:cubicBezTo>
                  <a:cubicBezTo>
                    <a:pt x="151" y="200"/>
                    <a:pt x="162" y="187"/>
                    <a:pt x="175" y="175"/>
                  </a:cubicBezTo>
                  <a:cubicBezTo>
                    <a:pt x="187" y="163"/>
                    <a:pt x="200" y="151"/>
                    <a:pt x="213" y="140"/>
                  </a:cubicBezTo>
                  <a:cubicBezTo>
                    <a:pt x="226" y="129"/>
                    <a:pt x="239" y="118"/>
                    <a:pt x="253" y="109"/>
                  </a:cubicBezTo>
                  <a:cubicBezTo>
                    <a:pt x="268" y="98"/>
                    <a:pt x="283" y="89"/>
                    <a:pt x="298" y="80"/>
                  </a:cubicBezTo>
                  <a:cubicBezTo>
                    <a:pt x="313" y="71"/>
                    <a:pt x="329" y="63"/>
                    <a:pt x="344" y="56"/>
                  </a:cubicBezTo>
                  <a:cubicBezTo>
                    <a:pt x="360" y="49"/>
                    <a:pt x="376" y="42"/>
                    <a:pt x="393" y="36"/>
                  </a:cubicBezTo>
                  <a:cubicBezTo>
                    <a:pt x="409" y="30"/>
                    <a:pt x="425" y="25"/>
                    <a:pt x="441" y="20"/>
                  </a:cubicBezTo>
                  <a:cubicBezTo>
                    <a:pt x="458" y="16"/>
                    <a:pt x="476" y="12"/>
                    <a:pt x="493" y="9"/>
                  </a:cubicBezTo>
                  <a:cubicBezTo>
                    <a:pt x="510" y="6"/>
                    <a:pt x="527" y="4"/>
                    <a:pt x="544" y="2"/>
                  </a:cubicBezTo>
                  <a:cubicBezTo>
                    <a:pt x="562" y="1"/>
                    <a:pt x="579" y="0"/>
                    <a:pt x="597" y="0"/>
                  </a:cubicBezTo>
                  <a:cubicBezTo>
                    <a:pt x="615" y="0"/>
                    <a:pt x="632" y="1"/>
                    <a:pt x="649" y="2"/>
                  </a:cubicBezTo>
                  <a:cubicBezTo>
                    <a:pt x="667" y="4"/>
                    <a:pt x="684" y="6"/>
                    <a:pt x="701" y="9"/>
                  </a:cubicBezTo>
                  <a:cubicBezTo>
                    <a:pt x="718" y="12"/>
                    <a:pt x="735" y="16"/>
                    <a:pt x="752" y="20"/>
                  </a:cubicBezTo>
                  <a:cubicBezTo>
                    <a:pt x="768" y="25"/>
                    <a:pt x="785" y="30"/>
                    <a:pt x="801" y="36"/>
                  </a:cubicBezTo>
                  <a:cubicBezTo>
                    <a:pt x="818" y="42"/>
                    <a:pt x="834" y="49"/>
                    <a:pt x="849" y="56"/>
                  </a:cubicBezTo>
                  <a:cubicBezTo>
                    <a:pt x="865" y="63"/>
                    <a:pt x="881" y="71"/>
                    <a:pt x="896" y="80"/>
                  </a:cubicBezTo>
                  <a:cubicBezTo>
                    <a:pt x="911" y="89"/>
                    <a:pt x="925" y="98"/>
                    <a:pt x="940" y="108"/>
                  </a:cubicBezTo>
                  <a:cubicBezTo>
                    <a:pt x="954" y="118"/>
                    <a:pt x="968" y="129"/>
                    <a:pt x="981" y="140"/>
                  </a:cubicBezTo>
                  <a:cubicBezTo>
                    <a:pt x="994" y="151"/>
                    <a:pt x="1007" y="163"/>
                    <a:pt x="1019" y="175"/>
                  </a:cubicBezTo>
                  <a:cubicBezTo>
                    <a:pt x="1032" y="187"/>
                    <a:pt x="1043" y="200"/>
                    <a:pt x="1055" y="213"/>
                  </a:cubicBezTo>
                  <a:cubicBezTo>
                    <a:pt x="1066" y="226"/>
                    <a:pt x="1076" y="240"/>
                    <a:pt x="1086" y="254"/>
                  </a:cubicBezTo>
                  <a:cubicBezTo>
                    <a:pt x="1096" y="268"/>
                    <a:pt x="1105" y="283"/>
                    <a:pt x="1114" y="299"/>
                  </a:cubicBezTo>
                  <a:cubicBezTo>
                    <a:pt x="1123" y="314"/>
                    <a:pt x="1131" y="329"/>
                    <a:pt x="1139" y="345"/>
                  </a:cubicBezTo>
                  <a:cubicBezTo>
                    <a:pt x="1146" y="361"/>
                    <a:pt x="1152" y="377"/>
                    <a:pt x="1158" y="393"/>
                  </a:cubicBezTo>
                  <a:cubicBezTo>
                    <a:pt x="1164" y="409"/>
                    <a:pt x="1169" y="425"/>
                    <a:pt x="1174" y="442"/>
                  </a:cubicBezTo>
                  <a:cubicBezTo>
                    <a:pt x="1178" y="459"/>
                    <a:pt x="1182" y="476"/>
                    <a:pt x="1185" y="494"/>
                  </a:cubicBezTo>
                  <a:cubicBezTo>
                    <a:pt x="1188" y="510"/>
                    <a:pt x="1191" y="528"/>
                    <a:pt x="1192" y="545"/>
                  </a:cubicBezTo>
                  <a:cubicBezTo>
                    <a:pt x="1194" y="562"/>
                    <a:pt x="1194" y="580"/>
                    <a:pt x="1194" y="597"/>
                  </a:cubicBezTo>
                  <a:close/>
                </a:path>
              </a:pathLst>
            </a:custGeom>
            <a:solidFill>
              <a:schemeClr val="bg2"/>
            </a:solidFill>
            <a:ln w="14288" cap="flat">
              <a:noFill/>
              <a:prstDash val="solid"/>
              <a:miter lim="800000"/>
              <a:headEnd/>
              <a:tailEnd/>
            </a:ln>
          </p:spPr>
          <p:txBody>
            <a:bodyPr vert="horz" wrap="square" lIns="91413" tIns="45707" rIns="91413" bIns="45707" numCol="1" anchor="ctr" anchorCtr="0" compatLnSpc="1">
              <a:prstTxWarp prst="textNoShape">
                <a:avLst/>
              </a:prstTxWarp>
            </a:bodyPr>
            <a:lstStyle/>
            <a:p>
              <a:pPr algn="ctr"/>
              <a:endParaRPr lang="de-DE" sz="2700">
                <a:solidFill>
                  <a:schemeClr val="bg1"/>
                </a:solidFill>
              </a:endParaRPr>
            </a:p>
          </p:txBody>
        </p:sp>
        <p:pic>
          <p:nvPicPr>
            <p:cNvPr id="50" name="Grafik 49">
              <a:extLst>
                <a:ext uri="{FF2B5EF4-FFF2-40B4-BE49-F238E27FC236}">
                  <a16:creationId xmlns:a16="http://schemas.microsoft.com/office/drawing/2014/main" id="{3172C086-55FE-48E8-9CF0-15C091DA7CF1}"/>
                </a:ext>
              </a:extLst>
            </p:cNvPr>
            <p:cNvPicPr>
              <a:picLocks noChangeAspect="1"/>
            </p:cNvPicPr>
            <p:nvPr>
              <p:custDataLst>
                <p:tags r:id="rId26"/>
              </p:custDataLst>
            </p:nvPr>
          </p:nvPicPr>
          <p:blipFill>
            <a:blip r:embed="rId39">
              <a:extLst>
                <a:ext uri="{96DAC541-7B7A-43D3-8B79-37D633B846F1}">
                  <asvg:svgBlip xmlns:asvg="http://schemas.microsoft.com/office/drawing/2016/SVG/main" r:embed="rId40"/>
                </a:ext>
              </a:extLst>
            </a:blip>
            <a:stretch>
              <a:fillRect/>
            </a:stretch>
          </p:blipFill>
          <p:spPr bwMode="gray">
            <a:xfrm>
              <a:off x="6891483" y="5589726"/>
              <a:ext cx="216000" cy="216000"/>
            </a:xfrm>
            <a:prstGeom prst="rect">
              <a:avLst/>
            </a:prstGeom>
          </p:spPr>
        </p:pic>
      </p:grpSp>
      <p:grpSp>
        <p:nvGrpSpPr>
          <p:cNvPr id="51" name="Gruppieren 50">
            <a:extLst>
              <a:ext uri="{FF2B5EF4-FFF2-40B4-BE49-F238E27FC236}">
                <a16:creationId xmlns:a16="http://schemas.microsoft.com/office/drawing/2014/main" id="{942569DC-F58C-4423-BDA3-605BBCB38949}"/>
              </a:ext>
            </a:extLst>
          </p:cNvPr>
          <p:cNvGrpSpPr/>
          <p:nvPr>
            <p:custDataLst>
              <p:tags r:id="rId19"/>
            </p:custDataLst>
          </p:nvPr>
        </p:nvGrpSpPr>
        <p:grpSpPr bwMode="gray">
          <a:xfrm>
            <a:off x="8938270" y="2356695"/>
            <a:ext cx="719792" cy="719792"/>
            <a:chOff x="7683862" y="1988427"/>
            <a:chExt cx="720167" cy="720167"/>
          </a:xfrm>
        </p:grpSpPr>
        <p:sp>
          <p:nvSpPr>
            <p:cNvPr id="52" name="Freeform 16">
              <a:extLst>
                <a:ext uri="{FF2B5EF4-FFF2-40B4-BE49-F238E27FC236}">
                  <a16:creationId xmlns:a16="http://schemas.microsoft.com/office/drawing/2014/main" id="{4E9B7E55-8D0D-4592-881D-4981649496AC}"/>
                </a:ext>
              </a:extLst>
            </p:cNvPr>
            <p:cNvSpPr>
              <a:spLocks/>
            </p:cNvSpPr>
            <p:nvPr>
              <p:custDataLst>
                <p:tags r:id="rId23"/>
              </p:custDataLst>
            </p:nvPr>
          </p:nvSpPr>
          <p:spPr bwMode="gray">
            <a:xfrm>
              <a:off x="7683862" y="1988427"/>
              <a:ext cx="720167" cy="720167"/>
            </a:xfrm>
            <a:custGeom>
              <a:avLst/>
              <a:gdLst>
                <a:gd name="T0" fmla="*/ 1192 w 1194"/>
                <a:gd name="T1" fmla="*/ 649 h 1195"/>
                <a:gd name="T2" fmla="*/ 1174 w 1194"/>
                <a:gd name="T3" fmla="*/ 752 h 1195"/>
                <a:gd name="T4" fmla="*/ 1138 w 1194"/>
                <a:gd name="T5" fmla="*/ 850 h 1195"/>
                <a:gd name="T6" fmla="*/ 1086 w 1194"/>
                <a:gd name="T7" fmla="*/ 940 h 1195"/>
                <a:gd name="T8" fmla="*/ 1019 w 1194"/>
                <a:gd name="T9" fmla="*/ 1020 h 1195"/>
                <a:gd name="T10" fmla="*/ 941 w 1194"/>
                <a:gd name="T11" fmla="*/ 1086 h 1195"/>
                <a:gd name="T12" fmla="*/ 850 w 1194"/>
                <a:gd name="T13" fmla="*/ 1139 h 1195"/>
                <a:gd name="T14" fmla="*/ 753 w 1194"/>
                <a:gd name="T15" fmla="*/ 1174 h 1195"/>
                <a:gd name="T16" fmla="*/ 650 w 1194"/>
                <a:gd name="T17" fmla="*/ 1192 h 1195"/>
                <a:gd name="T18" fmla="*/ 545 w 1194"/>
                <a:gd name="T19" fmla="*/ 1192 h 1195"/>
                <a:gd name="T20" fmla="*/ 442 w 1194"/>
                <a:gd name="T21" fmla="*/ 1174 h 1195"/>
                <a:gd name="T22" fmla="*/ 345 w 1194"/>
                <a:gd name="T23" fmla="*/ 1139 h 1195"/>
                <a:gd name="T24" fmla="*/ 254 w 1194"/>
                <a:gd name="T25" fmla="*/ 1087 h 1195"/>
                <a:gd name="T26" fmla="*/ 175 w 1194"/>
                <a:gd name="T27" fmla="*/ 1020 h 1195"/>
                <a:gd name="T28" fmla="*/ 108 w 1194"/>
                <a:gd name="T29" fmla="*/ 941 h 1195"/>
                <a:gd name="T30" fmla="*/ 55 w 1194"/>
                <a:gd name="T31" fmla="*/ 850 h 1195"/>
                <a:gd name="T32" fmla="*/ 20 w 1194"/>
                <a:gd name="T33" fmla="*/ 753 h 1195"/>
                <a:gd name="T34" fmla="*/ 2 w 1194"/>
                <a:gd name="T35" fmla="*/ 649 h 1195"/>
                <a:gd name="T36" fmla="*/ 2 w 1194"/>
                <a:gd name="T37" fmla="*/ 545 h 1195"/>
                <a:gd name="T38" fmla="*/ 20 w 1194"/>
                <a:gd name="T39" fmla="*/ 443 h 1195"/>
                <a:gd name="T40" fmla="*/ 56 w 1194"/>
                <a:gd name="T41" fmla="*/ 345 h 1195"/>
                <a:gd name="T42" fmla="*/ 108 w 1194"/>
                <a:gd name="T43" fmla="*/ 255 h 1195"/>
                <a:gd name="T44" fmla="*/ 175 w 1194"/>
                <a:gd name="T45" fmla="*/ 175 h 1195"/>
                <a:gd name="T46" fmla="*/ 253 w 1194"/>
                <a:gd name="T47" fmla="*/ 109 h 1195"/>
                <a:gd name="T48" fmla="*/ 344 w 1194"/>
                <a:gd name="T49" fmla="*/ 56 h 1195"/>
                <a:gd name="T50" fmla="*/ 441 w 1194"/>
                <a:gd name="T51" fmla="*/ 20 h 1195"/>
                <a:gd name="T52" fmla="*/ 544 w 1194"/>
                <a:gd name="T53" fmla="*/ 2 h 1195"/>
                <a:gd name="T54" fmla="*/ 649 w 1194"/>
                <a:gd name="T55" fmla="*/ 2 h 1195"/>
                <a:gd name="T56" fmla="*/ 752 w 1194"/>
                <a:gd name="T57" fmla="*/ 20 h 1195"/>
                <a:gd name="T58" fmla="*/ 849 w 1194"/>
                <a:gd name="T59" fmla="*/ 56 h 1195"/>
                <a:gd name="T60" fmla="*/ 940 w 1194"/>
                <a:gd name="T61" fmla="*/ 108 h 1195"/>
                <a:gd name="T62" fmla="*/ 1019 w 1194"/>
                <a:gd name="T63" fmla="*/ 175 h 1195"/>
                <a:gd name="T64" fmla="*/ 1086 w 1194"/>
                <a:gd name="T65" fmla="*/ 254 h 1195"/>
                <a:gd name="T66" fmla="*/ 1139 w 1194"/>
                <a:gd name="T67" fmla="*/ 345 h 1195"/>
                <a:gd name="T68" fmla="*/ 1174 w 1194"/>
                <a:gd name="T69" fmla="*/ 442 h 1195"/>
                <a:gd name="T70" fmla="*/ 1192 w 1194"/>
                <a:gd name="T71" fmla="*/ 545 h 1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94" h="1195">
                  <a:moveTo>
                    <a:pt x="1194" y="597"/>
                  </a:moveTo>
                  <a:cubicBezTo>
                    <a:pt x="1194" y="615"/>
                    <a:pt x="1194" y="632"/>
                    <a:pt x="1192" y="649"/>
                  </a:cubicBezTo>
                  <a:cubicBezTo>
                    <a:pt x="1191" y="667"/>
                    <a:pt x="1188" y="684"/>
                    <a:pt x="1185" y="701"/>
                  </a:cubicBezTo>
                  <a:cubicBezTo>
                    <a:pt x="1182" y="718"/>
                    <a:pt x="1179" y="735"/>
                    <a:pt x="1174" y="752"/>
                  </a:cubicBezTo>
                  <a:cubicBezTo>
                    <a:pt x="1170" y="769"/>
                    <a:pt x="1164" y="785"/>
                    <a:pt x="1158" y="802"/>
                  </a:cubicBezTo>
                  <a:cubicBezTo>
                    <a:pt x="1152" y="818"/>
                    <a:pt x="1146" y="834"/>
                    <a:pt x="1138" y="850"/>
                  </a:cubicBezTo>
                  <a:cubicBezTo>
                    <a:pt x="1131" y="866"/>
                    <a:pt x="1123" y="881"/>
                    <a:pt x="1114" y="896"/>
                  </a:cubicBezTo>
                  <a:cubicBezTo>
                    <a:pt x="1106" y="911"/>
                    <a:pt x="1096" y="926"/>
                    <a:pt x="1086" y="940"/>
                  </a:cubicBezTo>
                  <a:cubicBezTo>
                    <a:pt x="1076" y="954"/>
                    <a:pt x="1066" y="968"/>
                    <a:pt x="1055" y="981"/>
                  </a:cubicBezTo>
                  <a:cubicBezTo>
                    <a:pt x="1043" y="995"/>
                    <a:pt x="1032" y="1007"/>
                    <a:pt x="1019" y="1020"/>
                  </a:cubicBezTo>
                  <a:cubicBezTo>
                    <a:pt x="1007" y="1032"/>
                    <a:pt x="994" y="1044"/>
                    <a:pt x="981" y="1055"/>
                  </a:cubicBezTo>
                  <a:cubicBezTo>
                    <a:pt x="968" y="1066"/>
                    <a:pt x="955" y="1076"/>
                    <a:pt x="941" y="1086"/>
                  </a:cubicBezTo>
                  <a:cubicBezTo>
                    <a:pt x="926" y="1096"/>
                    <a:pt x="911" y="1106"/>
                    <a:pt x="896" y="1115"/>
                  </a:cubicBezTo>
                  <a:cubicBezTo>
                    <a:pt x="881" y="1123"/>
                    <a:pt x="865" y="1131"/>
                    <a:pt x="850" y="1139"/>
                  </a:cubicBezTo>
                  <a:cubicBezTo>
                    <a:pt x="834" y="1146"/>
                    <a:pt x="818" y="1153"/>
                    <a:pt x="801" y="1159"/>
                  </a:cubicBezTo>
                  <a:cubicBezTo>
                    <a:pt x="785" y="1165"/>
                    <a:pt x="769" y="1170"/>
                    <a:pt x="753" y="1174"/>
                  </a:cubicBezTo>
                  <a:cubicBezTo>
                    <a:pt x="736" y="1179"/>
                    <a:pt x="718" y="1183"/>
                    <a:pt x="701" y="1186"/>
                  </a:cubicBezTo>
                  <a:cubicBezTo>
                    <a:pt x="684" y="1189"/>
                    <a:pt x="667" y="1191"/>
                    <a:pt x="650" y="1192"/>
                  </a:cubicBezTo>
                  <a:cubicBezTo>
                    <a:pt x="632" y="1194"/>
                    <a:pt x="615" y="1195"/>
                    <a:pt x="597" y="1195"/>
                  </a:cubicBezTo>
                  <a:cubicBezTo>
                    <a:pt x="579" y="1195"/>
                    <a:pt x="562" y="1194"/>
                    <a:pt x="545" y="1192"/>
                  </a:cubicBezTo>
                  <a:cubicBezTo>
                    <a:pt x="527" y="1191"/>
                    <a:pt x="510" y="1189"/>
                    <a:pt x="493" y="1186"/>
                  </a:cubicBezTo>
                  <a:cubicBezTo>
                    <a:pt x="476" y="1183"/>
                    <a:pt x="459" y="1179"/>
                    <a:pt x="442" y="1174"/>
                  </a:cubicBezTo>
                  <a:cubicBezTo>
                    <a:pt x="425" y="1170"/>
                    <a:pt x="409" y="1165"/>
                    <a:pt x="393" y="1159"/>
                  </a:cubicBezTo>
                  <a:cubicBezTo>
                    <a:pt x="376" y="1153"/>
                    <a:pt x="360" y="1146"/>
                    <a:pt x="345" y="1139"/>
                  </a:cubicBezTo>
                  <a:cubicBezTo>
                    <a:pt x="329" y="1131"/>
                    <a:pt x="313" y="1123"/>
                    <a:pt x="298" y="1115"/>
                  </a:cubicBezTo>
                  <a:cubicBezTo>
                    <a:pt x="283" y="1106"/>
                    <a:pt x="269" y="1097"/>
                    <a:pt x="254" y="1087"/>
                  </a:cubicBezTo>
                  <a:cubicBezTo>
                    <a:pt x="240" y="1077"/>
                    <a:pt x="226" y="1066"/>
                    <a:pt x="213" y="1055"/>
                  </a:cubicBezTo>
                  <a:cubicBezTo>
                    <a:pt x="200" y="1044"/>
                    <a:pt x="187" y="1032"/>
                    <a:pt x="175" y="1020"/>
                  </a:cubicBezTo>
                  <a:cubicBezTo>
                    <a:pt x="162" y="1007"/>
                    <a:pt x="151" y="995"/>
                    <a:pt x="139" y="981"/>
                  </a:cubicBezTo>
                  <a:cubicBezTo>
                    <a:pt x="128" y="968"/>
                    <a:pt x="118" y="955"/>
                    <a:pt x="108" y="941"/>
                  </a:cubicBezTo>
                  <a:cubicBezTo>
                    <a:pt x="98" y="926"/>
                    <a:pt x="89" y="911"/>
                    <a:pt x="80" y="896"/>
                  </a:cubicBezTo>
                  <a:cubicBezTo>
                    <a:pt x="71" y="881"/>
                    <a:pt x="63" y="866"/>
                    <a:pt x="55" y="850"/>
                  </a:cubicBezTo>
                  <a:cubicBezTo>
                    <a:pt x="48" y="834"/>
                    <a:pt x="42" y="818"/>
                    <a:pt x="36" y="802"/>
                  </a:cubicBezTo>
                  <a:cubicBezTo>
                    <a:pt x="30" y="786"/>
                    <a:pt x="25" y="770"/>
                    <a:pt x="20" y="753"/>
                  </a:cubicBezTo>
                  <a:cubicBezTo>
                    <a:pt x="16" y="736"/>
                    <a:pt x="12" y="719"/>
                    <a:pt x="9" y="701"/>
                  </a:cubicBezTo>
                  <a:cubicBezTo>
                    <a:pt x="6" y="684"/>
                    <a:pt x="3" y="667"/>
                    <a:pt x="2" y="649"/>
                  </a:cubicBezTo>
                  <a:cubicBezTo>
                    <a:pt x="0" y="632"/>
                    <a:pt x="0" y="615"/>
                    <a:pt x="0" y="597"/>
                  </a:cubicBezTo>
                  <a:cubicBezTo>
                    <a:pt x="0" y="580"/>
                    <a:pt x="0" y="562"/>
                    <a:pt x="2" y="545"/>
                  </a:cubicBezTo>
                  <a:cubicBezTo>
                    <a:pt x="3" y="528"/>
                    <a:pt x="6" y="511"/>
                    <a:pt x="9" y="494"/>
                  </a:cubicBezTo>
                  <a:cubicBezTo>
                    <a:pt x="12" y="476"/>
                    <a:pt x="15" y="459"/>
                    <a:pt x="20" y="443"/>
                  </a:cubicBezTo>
                  <a:cubicBezTo>
                    <a:pt x="24" y="426"/>
                    <a:pt x="30" y="409"/>
                    <a:pt x="36" y="393"/>
                  </a:cubicBezTo>
                  <a:cubicBezTo>
                    <a:pt x="42" y="377"/>
                    <a:pt x="48" y="361"/>
                    <a:pt x="56" y="345"/>
                  </a:cubicBezTo>
                  <a:cubicBezTo>
                    <a:pt x="63" y="329"/>
                    <a:pt x="71" y="314"/>
                    <a:pt x="80" y="299"/>
                  </a:cubicBezTo>
                  <a:cubicBezTo>
                    <a:pt x="88" y="284"/>
                    <a:pt x="98" y="269"/>
                    <a:pt x="108" y="255"/>
                  </a:cubicBezTo>
                  <a:cubicBezTo>
                    <a:pt x="118" y="240"/>
                    <a:pt x="128" y="227"/>
                    <a:pt x="139" y="213"/>
                  </a:cubicBezTo>
                  <a:cubicBezTo>
                    <a:pt x="151" y="200"/>
                    <a:pt x="162" y="187"/>
                    <a:pt x="175" y="175"/>
                  </a:cubicBezTo>
                  <a:cubicBezTo>
                    <a:pt x="187" y="163"/>
                    <a:pt x="200" y="151"/>
                    <a:pt x="213" y="140"/>
                  </a:cubicBezTo>
                  <a:cubicBezTo>
                    <a:pt x="226" y="129"/>
                    <a:pt x="239" y="118"/>
                    <a:pt x="253" y="109"/>
                  </a:cubicBezTo>
                  <a:cubicBezTo>
                    <a:pt x="268" y="98"/>
                    <a:pt x="283" y="89"/>
                    <a:pt x="298" y="80"/>
                  </a:cubicBezTo>
                  <a:cubicBezTo>
                    <a:pt x="313" y="71"/>
                    <a:pt x="329" y="63"/>
                    <a:pt x="344" y="56"/>
                  </a:cubicBezTo>
                  <a:cubicBezTo>
                    <a:pt x="360" y="49"/>
                    <a:pt x="376" y="42"/>
                    <a:pt x="393" y="36"/>
                  </a:cubicBezTo>
                  <a:cubicBezTo>
                    <a:pt x="409" y="30"/>
                    <a:pt x="425" y="25"/>
                    <a:pt x="441" y="20"/>
                  </a:cubicBezTo>
                  <a:cubicBezTo>
                    <a:pt x="458" y="16"/>
                    <a:pt x="476" y="12"/>
                    <a:pt x="493" y="9"/>
                  </a:cubicBezTo>
                  <a:cubicBezTo>
                    <a:pt x="510" y="6"/>
                    <a:pt x="527" y="4"/>
                    <a:pt x="544" y="2"/>
                  </a:cubicBezTo>
                  <a:cubicBezTo>
                    <a:pt x="562" y="1"/>
                    <a:pt x="579" y="0"/>
                    <a:pt x="597" y="0"/>
                  </a:cubicBezTo>
                  <a:cubicBezTo>
                    <a:pt x="615" y="0"/>
                    <a:pt x="632" y="1"/>
                    <a:pt x="649" y="2"/>
                  </a:cubicBezTo>
                  <a:cubicBezTo>
                    <a:pt x="667" y="4"/>
                    <a:pt x="684" y="6"/>
                    <a:pt x="701" y="9"/>
                  </a:cubicBezTo>
                  <a:cubicBezTo>
                    <a:pt x="718" y="12"/>
                    <a:pt x="735" y="16"/>
                    <a:pt x="752" y="20"/>
                  </a:cubicBezTo>
                  <a:cubicBezTo>
                    <a:pt x="768" y="25"/>
                    <a:pt x="785" y="30"/>
                    <a:pt x="801" y="36"/>
                  </a:cubicBezTo>
                  <a:cubicBezTo>
                    <a:pt x="818" y="42"/>
                    <a:pt x="834" y="49"/>
                    <a:pt x="849" y="56"/>
                  </a:cubicBezTo>
                  <a:cubicBezTo>
                    <a:pt x="865" y="63"/>
                    <a:pt x="881" y="71"/>
                    <a:pt x="896" y="80"/>
                  </a:cubicBezTo>
                  <a:cubicBezTo>
                    <a:pt x="911" y="89"/>
                    <a:pt x="925" y="98"/>
                    <a:pt x="940" y="108"/>
                  </a:cubicBezTo>
                  <a:cubicBezTo>
                    <a:pt x="954" y="118"/>
                    <a:pt x="968" y="129"/>
                    <a:pt x="981" y="140"/>
                  </a:cubicBezTo>
                  <a:cubicBezTo>
                    <a:pt x="994" y="151"/>
                    <a:pt x="1007" y="163"/>
                    <a:pt x="1019" y="175"/>
                  </a:cubicBezTo>
                  <a:cubicBezTo>
                    <a:pt x="1032" y="187"/>
                    <a:pt x="1043" y="200"/>
                    <a:pt x="1055" y="213"/>
                  </a:cubicBezTo>
                  <a:cubicBezTo>
                    <a:pt x="1066" y="226"/>
                    <a:pt x="1076" y="240"/>
                    <a:pt x="1086" y="254"/>
                  </a:cubicBezTo>
                  <a:cubicBezTo>
                    <a:pt x="1096" y="268"/>
                    <a:pt x="1105" y="283"/>
                    <a:pt x="1114" y="299"/>
                  </a:cubicBezTo>
                  <a:cubicBezTo>
                    <a:pt x="1123" y="314"/>
                    <a:pt x="1131" y="329"/>
                    <a:pt x="1139" y="345"/>
                  </a:cubicBezTo>
                  <a:cubicBezTo>
                    <a:pt x="1146" y="361"/>
                    <a:pt x="1152" y="377"/>
                    <a:pt x="1158" y="393"/>
                  </a:cubicBezTo>
                  <a:cubicBezTo>
                    <a:pt x="1164" y="409"/>
                    <a:pt x="1169" y="425"/>
                    <a:pt x="1174" y="442"/>
                  </a:cubicBezTo>
                  <a:cubicBezTo>
                    <a:pt x="1178" y="459"/>
                    <a:pt x="1182" y="476"/>
                    <a:pt x="1185" y="494"/>
                  </a:cubicBezTo>
                  <a:cubicBezTo>
                    <a:pt x="1188" y="510"/>
                    <a:pt x="1191" y="528"/>
                    <a:pt x="1192" y="545"/>
                  </a:cubicBezTo>
                  <a:cubicBezTo>
                    <a:pt x="1194" y="562"/>
                    <a:pt x="1194" y="580"/>
                    <a:pt x="1194" y="597"/>
                  </a:cubicBezTo>
                  <a:close/>
                </a:path>
              </a:pathLst>
            </a:custGeom>
            <a:solidFill>
              <a:schemeClr val="tx2"/>
            </a:solidFill>
            <a:ln w="14288" cap="flat">
              <a:noFill/>
              <a:prstDash val="solid"/>
              <a:miter lim="800000"/>
              <a:headEnd/>
              <a:tailEnd/>
            </a:ln>
          </p:spPr>
          <p:txBody>
            <a:bodyPr vert="horz" wrap="square" lIns="91413" tIns="45707" rIns="91413" bIns="45707" numCol="1" anchor="ctr" anchorCtr="0" compatLnSpc="1">
              <a:prstTxWarp prst="textNoShape">
                <a:avLst/>
              </a:prstTxWarp>
            </a:bodyPr>
            <a:lstStyle/>
            <a:p>
              <a:pPr algn="ctr"/>
              <a:endParaRPr lang="de-DE" sz="2700">
                <a:solidFill>
                  <a:schemeClr val="bg1"/>
                </a:solidFill>
              </a:endParaRPr>
            </a:p>
          </p:txBody>
        </p:sp>
        <p:pic>
          <p:nvPicPr>
            <p:cNvPr id="53" name="Grafik 52">
              <a:extLst>
                <a:ext uri="{FF2B5EF4-FFF2-40B4-BE49-F238E27FC236}">
                  <a16:creationId xmlns:a16="http://schemas.microsoft.com/office/drawing/2014/main" id="{5C18F22D-2596-46C5-98EC-F37C0FF7F886}"/>
                </a:ext>
              </a:extLst>
            </p:cNvPr>
            <p:cNvPicPr>
              <a:picLocks noChangeAspect="1"/>
            </p:cNvPicPr>
            <p:nvPr>
              <p:custDataLst>
                <p:tags r:id="rId24"/>
              </p:custDataLst>
            </p:nvPr>
          </p:nvPicPr>
          <p:blipFill>
            <a:blip r:embed="rId43">
              <a:extLst>
                <a:ext uri="{96DAC541-7B7A-43D3-8B79-37D633B846F1}">
                  <asvg:svgBlip xmlns:asvg="http://schemas.microsoft.com/office/drawing/2016/SVG/main" r:embed="rId44"/>
                </a:ext>
              </a:extLst>
            </a:blip>
            <a:stretch>
              <a:fillRect/>
            </a:stretch>
          </p:blipFill>
          <p:spPr bwMode="gray">
            <a:xfrm>
              <a:off x="7756322" y="2060887"/>
              <a:ext cx="575247" cy="575247"/>
            </a:xfrm>
            <a:prstGeom prst="rect">
              <a:avLst/>
            </a:prstGeom>
          </p:spPr>
        </p:pic>
      </p:grpSp>
      <p:sp>
        <p:nvSpPr>
          <p:cNvPr id="10" name="Textfeld 9">
            <a:extLst>
              <a:ext uri="{FF2B5EF4-FFF2-40B4-BE49-F238E27FC236}">
                <a16:creationId xmlns:a16="http://schemas.microsoft.com/office/drawing/2014/main" id="{125EBDF2-F3E7-472C-A1DF-6333E90B55ED}"/>
              </a:ext>
            </a:extLst>
          </p:cNvPr>
          <p:cNvSpPr txBox="1"/>
          <p:nvPr/>
        </p:nvSpPr>
        <p:spPr bwMode="gray">
          <a:xfrm>
            <a:off x="8274492" y="5211455"/>
            <a:ext cx="890165" cy="181381"/>
          </a:xfrm>
          <a:prstGeom prst="rect">
            <a:avLst/>
          </a:prstGeom>
        </p:spPr>
        <p:txBody>
          <a:bodyPr vert="horz" wrap="square" lIns="0" tIns="0" rIns="0" bIns="0" rtlCol="0" anchor="t" anchorCtr="0">
            <a:noAutofit/>
          </a:bodyPr>
          <a:lstStyle/>
          <a:p>
            <a:pPr algn="l">
              <a:lnSpc>
                <a:spcPct val="90000"/>
              </a:lnSpc>
              <a:spcAft>
                <a:spcPts val="600"/>
              </a:spcAft>
            </a:pPr>
            <a:r>
              <a:rPr lang="de-DE" dirty="0" err="1">
                <a:solidFill>
                  <a:srgbClr val="515349"/>
                </a:solidFill>
              </a:rPr>
              <a:t>I</a:t>
            </a:r>
            <a:r>
              <a:rPr lang="de-DE" sz="1800" dirty="0" err="1">
                <a:solidFill>
                  <a:srgbClr val="515349"/>
                </a:solidFill>
              </a:rPr>
              <a:t>ndeed</a:t>
            </a:r>
            <a:endParaRPr lang="de-DE" sz="1800" dirty="0">
              <a:solidFill>
                <a:srgbClr val="515349"/>
              </a:solidFill>
            </a:endParaRPr>
          </a:p>
        </p:txBody>
      </p:sp>
      <p:sp>
        <p:nvSpPr>
          <p:cNvPr id="54" name="Freeform 16">
            <a:extLst>
              <a:ext uri="{FF2B5EF4-FFF2-40B4-BE49-F238E27FC236}">
                <a16:creationId xmlns:a16="http://schemas.microsoft.com/office/drawing/2014/main" id="{BFDED087-1BE4-43E6-89D1-FB0B8D771A72}"/>
              </a:ext>
            </a:extLst>
          </p:cNvPr>
          <p:cNvSpPr>
            <a:spLocks/>
          </p:cNvSpPr>
          <p:nvPr>
            <p:custDataLst>
              <p:tags r:id="rId20"/>
            </p:custDataLst>
          </p:nvPr>
        </p:nvSpPr>
        <p:spPr bwMode="gray">
          <a:xfrm>
            <a:off x="3502231" y="4927044"/>
            <a:ext cx="1295625" cy="1295625"/>
          </a:xfrm>
          <a:custGeom>
            <a:avLst/>
            <a:gdLst>
              <a:gd name="T0" fmla="*/ 1192 w 1194"/>
              <a:gd name="T1" fmla="*/ 649 h 1195"/>
              <a:gd name="T2" fmla="*/ 1174 w 1194"/>
              <a:gd name="T3" fmla="*/ 752 h 1195"/>
              <a:gd name="T4" fmla="*/ 1138 w 1194"/>
              <a:gd name="T5" fmla="*/ 850 h 1195"/>
              <a:gd name="T6" fmla="*/ 1086 w 1194"/>
              <a:gd name="T7" fmla="*/ 940 h 1195"/>
              <a:gd name="T8" fmla="*/ 1019 w 1194"/>
              <a:gd name="T9" fmla="*/ 1020 h 1195"/>
              <a:gd name="T10" fmla="*/ 941 w 1194"/>
              <a:gd name="T11" fmla="*/ 1086 h 1195"/>
              <a:gd name="T12" fmla="*/ 850 w 1194"/>
              <a:gd name="T13" fmla="*/ 1139 h 1195"/>
              <a:gd name="T14" fmla="*/ 753 w 1194"/>
              <a:gd name="T15" fmla="*/ 1174 h 1195"/>
              <a:gd name="T16" fmla="*/ 650 w 1194"/>
              <a:gd name="T17" fmla="*/ 1192 h 1195"/>
              <a:gd name="T18" fmla="*/ 545 w 1194"/>
              <a:gd name="T19" fmla="*/ 1192 h 1195"/>
              <a:gd name="T20" fmla="*/ 442 w 1194"/>
              <a:gd name="T21" fmla="*/ 1174 h 1195"/>
              <a:gd name="T22" fmla="*/ 345 w 1194"/>
              <a:gd name="T23" fmla="*/ 1139 h 1195"/>
              <a:gd name="T24" fmla="*/ 254 w 1194"/>
              <a:gd name="T25" fmla="*/ 1087 h 1195"/>
              <a:gd name="T26" fmla="*/ 175 w 1194"/>
              <a:gd name="T27" fmla="*/ 1020 h 1195"/>
              <a:gd name="T28" fmla="*/ 108 w 1194"/>
              <a:gd name="T29" fmla="*/ 941 h 1195"/>
              <a:gd name="T30" fmla="*/ 55 w 1194"/>
              <a:gd name="T31" fmla="*/ 850 h 1195"/>
              <a:gd name="T32" fmla="*/ 20 w 1194"/>
              <a:gd name="T33" fmla="*/ 753 h 1195"/>
              <a:gd name="T34" fmla="*/ 2 w 1194"/>
              <a:gd name="T35" fmla="*/ 649 h 1195"/>
              <a:gd name="T36" fmla="*/ 2 w 1194"/>
              <a:gd name="T37" fmla="*/ 545 h 1195"/>
              <a:gd name="T38" fmla="*/ 20 w 1194"/>
              <a:gd name="T39" fmla="*/ 443 h 1195"/>
              <a:gd name="T40" fmla="*/ 56 w 1194"/>
              <a:gd name="T41" fmla="*/ 345 h 1195"/>
              <a:gd name="T42" fmla="*/ 108 w 1194"/>
              <a:gd name="T43" fmla="*/ 255 h 1195"/>
              <a:gd name="T44" fmla="*/ 175 w 1194"/>
              <a:gd name="T45" fmla="*/ 175 h 1195"/>
              <a:gd name="T46" fmla="*/ 253 w 1194"/>
              <a:gd name="T47" fmla="*/ 109 h 1195"/>
              <a:gd name="T48" fmla="*/ 344 w 1194"/>
              <a:gd name="T49" fmla="*/ 56 h 1195"/>
              <a:gd name="T50" fmla="*/ 441 w 1194"/>
              <a:gd name="T51" fmla="*/ 20 h 1195"/>
              <a:gd name="T52" fmla="*/ 544 w 1194"/>
              <a:gd name="T53" fmla="*/ 2 h 1195"/>
              <a:gd name="T54" fmla="*/ 649 w 1194"/>
              <a:gd name="T55" fmla="*/ 2 h 1195"/>
              <a:gd name="T56" fmla="*/ 752 w 1194"/>
              <a:gd name="T57" fmla="*/ 20 h 1195"/>
              <a:gd name="T58" fmla="*/ 849 w 1194"/>
              <a:gd name="T59" fmla="*/ 56 h 1195"/>
              <a:gd name="T60" fmla="*/ 940 w 1194"/>
              <a:gd name="T61" fmla="*/ 108 h 1195"/>
              <a:gd name="T62" fmla="*/ 1019 w 1194"/>
              <a:gd name="T63" fmla="*/ 175 h 1195"/>
              <a:gd name="T64" fmla="*/ 1086 w 1194"/>
              <a:gd name="T65" fmla="*/ 254 h 1195"/>
              <a:gd name="T66" fmla="*/ 1139 w 1194"/>
              <a:gd name="T67" fmla="*/ 345 h 1195"/>
              <a:gd name="T68" fmla="*/ 1174 w 1194"/>
              <a:gd name="T69" fmla="*/ 442 h 1195"/>
              <a:gd name="T70" fmla="*/ 1192 w 1194"/>
              <a:gd name="T71" fmla="*/ 545 h 1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94" h="1195">
                <a:moveTo>
                  <a:pt x="1194" y="597"/>
                </a:moveTo>
                <a:cubicBezTo>
                  <a:pt x="1194" y="615"/>
                  <a:pt x="1194" y="632"/>
                  <a:pt x="1192" y="649"/>
                </a:cubicBezTo>
                <a:cubicBezTo>
                  <a:pt x="1191" y="667"/>
                  <a:pt x="1188" y="684"/>
                  <a:pt x="1185" y="701"/>
                </a:cubicBezTo>
                <a:cubicBezTo>
                  <a:pt x="1182" y="718"/>
                  <a:pt x="1179" y="735"/>
                  <a:pt x="1174" y="752"/>
                </a:cubicBezTo>
                <a:cubicBezTo>
                  <a:pt x="1170" y="769"/>
                  <a:pt x="1164" y="785"/>
                  <a:pt x="1158" y="802"/>
                </a:cubicBezTo>
                <a:cubicBezTo>
                  <a:pt x="1152" y="818"/>
                  <a:pt x="1146" y="834"/>
                  <a:pt x="1138" y="850"/>
                </a:cubicBezTo>
                <a:cubicBezTo>
                  <a:pt x="1131" y="866"/>
                  <a:pt x="1123" y="881"/>
                  <a:pt x="1114" y="896"/>
                </a:cubicBezTo>
                <a:cubicBezTo>
                  <a:pt x="1106" y="911"/>
                  <a:pt x="1096" y="926"/>
                  <a:pt x="1086" y="940"/>
                </a:cubicBezTo>
                <a:cubicBezTo>
                  <a:pt x="1076" y="954"/>
                  <a:pt x="1066" y="968"/>
                  <a:pt x="1055" y="981"/>
                </a:cubicBezTo>
                <a:cubicBezTo>
                  <a:pt x="1043" y="995"/>
                  <a:pt x="1032" y="1007"/>
                  <a:pt x="1019" y="1020"/>
                </a:cubicBezTo>
                <a:cubicBezTo>
                  <a:pt x="1007" y="1032"/>
                  <a:pt x="994" y="1044"/>
                  <a:pt x="981" y="1055"/>
                </a:cubicBezTo>
                <a:cubicBezTo>
                  <a:pt x="968" y="1066"/>
                  <a:pt x="955" y="1076"/>
                  <a:pt x="941" y="1086"/>
                </a:cubicBezTo>
                <a:cubicBezTo>
                  <a:pt x="926" y="1096"/>
                  <a:pt x="911" y="1106"/>
                  <a:pt x="896" y="1115"/>
                </a:cubicBezTo>
                <a:cubicBezTo>
                  <a:pt x="881" y="1123"/>
                  <a:pt x="865" y="1131"/>
                  <a:pt x="850" y="1139"/>
                </a:cubicBezTo>
                <a:cubicBezTo>
                  <a:pt x="834" y="1146"/>
                  <a:pt x="818" y="1153"/>
                  <a:pt x="801" y="1159"/>
                </a:cubicBezTo>
                <a:cubicBezTo>
                  <a:pt x="785" y="1165"/>
                  <a:pt x="769" y="1170"/>
                  <a:pt x="753" y="1174"/>
                </a:cubicBezTo>
                <a:cubicBezTo>
                  <a:pt x="736" y="1179"/>
                  <a:pt x="718" y="1183"/>
                  <a:pt x="701" y="1186"/>
                </a:cubicBezTo>
                <a:cubicBezTo>
                  <a:pt x="684" y="1189"/>
                  <a:pt x="667" y="1191"/>
                  <a:pt x="650" y="1192"/>
                </a:cubicBezTo>
                <a:cubicBezTo>
                  <a:pt x="632" y="1194"/>
                  <a:pt x="615" y="1195"/>
                  <a:pt x="597" y="1195"/>
                </a:cubicBezTo>
                <a:cubicBezTo>
                  <a:pt x="579" y="1195"/>
                  <a:pt x="562" y="1194"/>
                  <a:pt x="545" y="1192"/>
                </a:cubicBezTo>
                <a:cubicBezTo>
                  <a:pt x="527" y="1191"/>
                  <a:pt x="510" y="1189"/>
                  <a:pt x="493" y="1186"/>
                </a:cubicBezTo>
                <a:cubicBezTo>
                  <a:pt x="476" y="1183"/>
                  <a:pt x="459" y="1179"/>
                  <a:pt x="442" y="1174"/>
                </a:cubicBezTo>
                <a:cubicBezTo>
                  <a:pt x="425" y="1170"/>
                  <a:pt x="409" y="1165"/>
                  <a:pt x="393" y="1159"/>
                </a:cubicBezTo>
                <a:cubicBezTo>
                  <a:pt x="376" y="1153"/>
                  <a:pt x="360" y="1146"/>
                  <a:pt x="345" y="1139"/>
                </a:cubicBezTo>
                <a:cubicBezTo>
                  <a:pt x="329" y="1131"/>
                  <a:pt x="313" y="1123"/>
                  <a:pt x="298" y="1115"/>
                </a:cubicBezTo>
                <a:cubicBezTo>
                  <a:pt x="283" y="1106"/>
                  <a:pt x="269" y="1097"/>
                  <a:pt x="254" y="1087"/>
                </a:cubicBezTo>
                <a:cubicBezTo>
                  <a:pt x="240" y="1077"/>
                  <a:pt x="226" y="1066"/>
                  <a:pt x="213" y="1055"/>
                </a:cubicBezTo>
                <a:cubicBezTo>
                  <a:pt x="200" y="1044"/>
                  <a:pt x="187" y="1032"/>
                  <a:pt x="175" y="1020"/>
                </a:cubicBezTo>
                <a:cubicBezTo>
                  <a:pt x="162" y="1007"/>
                  <a:pt x="151" y="995"/>
                  <a:pt x="139" y="981"/>
                </a:cubicBezTo>
                <a:cubicBezTo>
                  <a:pt x="128" y="968"/>
                  <a:pt x="118" y="955"/>
                  <a:pt x="108" y="941"/>
                </a:cubicBezTo>
                <a:cubicBezTo>
                  <a:pt x="98" y="926"/>
                  <a:pt x="89" y="911"/>
                  <a:pt x="80" y="896"/>
                </a:cubicBezTo>
                <a:cubicBezTo>
                  <a:pt x="71" y="881"/>
                  <a:pt x="63" y="866"/>
                  <a:pt x="55" y="850"/>
                </a:cubicBezTo>
                <a:cubicBezTo>
                  <a:pt x="48" y="834"/>
                  <a:pt x="42" y="818"/>
                  <a:pt x="36" y="802"/>
                </a:cubicBezTo>
                <a:cubicBezTo>
                  <a:pt x="30" y="786"/>
                  <a:pt x="25" y="770"/>
                  <a:pt x="20" y="753"/>
                </a:cubicBezTo>
                <a:cubicBezTo>
                  <a:pt x="16" y="736"/>
                  <a:pt x="12" y="719"/>
                  <a:pt x="9" y="701"/>
                </a:cubicBezTo>
                <a:cubicBezTo>
                  <a:pt x="6" y="684"/>
                  <a:pt x="3" y="667"/>
                  <a:pt x="2" y="649"/>
                </a:cubicBezTo>
                <a:cubicBezTo>
                  <a:pt x="0" y="632"/>
                  <a:pt x="0" y="615"/>
                  <a:pt x="0" y="597"/>
                </a:cubicBezTo>
                <a:cubicBezTo>
                  <a:pt x="0" y="580"/>
                  <a:pt x="0" y="562"/>
                  <a:pt x="2" y="545"/>
                </a:cubicBezTo>
                <a:cubicBezTo>
                  <a:pt x="3" y="528"/>
                  <a:pt x="6" y="511"/>
                  <a:pt x="9" y="494"/>
                </a:cubicBezTo>
                <a:cubicBezTo>
                  <a:pt x="12" y="476"/>
                  <a:pt x="15" y="459"/>
                  <a:pt x="20" y="443"/>
                </a:cubicBezTo>
                <a:cubicBezTo>
                  <a:pt x="24" y="426"/>
                  <a:pt x="30" y="409"/>
                  <a:pt x="36" y="393"/>
                </a:cubicBezTo>
                <a:cubicBezTo>
                  <a:pt x="42" y="377"/>
                  <a:pt x="48" y="361"/>
                  <a:pt x="56" y="345"/>
                </a:cubicBezTo>
                <a:cubicBezTo>
                  <a:pt x="63" y="329"/>
                  <a:pt x="71" y="314"/>
                  <a:pt x="80" y="299"/>
                </a:cubicBezTo>
                <a:cubicBezTo>
                  <a:pt x="88" y="284"/>
                  <a:pt x="98" y="269"/>
                  <a:pt x="108" y="255"/>
                </a:cubicBezTo>
                <a:cubicBezTo>
                  <a:pt x="118" y="240"/>
                  <a:pt x="128" y="227"/>
                  <a:pt x="139" y="213"/>
                </a:cubicBezTo>
                <a:cubicBezTo>
                  <a:pt x="151" y="200"/>
                  <a:pt x="162" y="187"/>
                  <a:pt x="175" y="175"/>
                </a:cubicBezTo>
                <a:cubicBezTo>
                  <a:pt x="187" y="163"/>
                  <a:pt x="200" y="151"/>
                  <a:pt x="213" y="140"/>
                </a:cubicBezTo>
                <a:cubicBezTo>
                  <a:pt x="226" y="129"/>
                  <a:pt x="239" y="118"/>
                  <a:pt x="253" y="109"/>
                </a:cubicBezTo>
                <a:cubicBezTo>
                  <a:pt x="268" y="98"/>
                  <a:pt x="283" y="89"/>
                  <a:pt x="298" y="80"/>
                </a:cubicBezTo>
                <a:cubicBezTo>
                  <a:pt x="313" y="71"/>
                  <a:pt x="329" y="63"/>
                  <a:pt x="344" y="56"/>
                </a:cubicBezTo>
                <a:cubicBezTo>
                  <a:pt x="360" y="49"/>
                  <a:pt x="376" y="42"/>
                  <a:pt x="393" y="36"/>
                </a:cubicBezTo>
                <a:cubicBezTo>
                  <a:pt x="409" y="30"/>
                  <a:pt x="425" y="25"/>
                  <a:pt x="441" y="20"/>
                </a:cubicBezTo>
                <a:cubicBezTo>
                  <a:pt x="458" y="16"/>
                  <a:pt x="476" y="12"/>
                  <a:pt x="493" y="9"/>
                </a:cubicBezTo>
                <a:cubicBezTo>
                  <a:pt x="510" y="6"/>
                  <a:pt x="527" y="4"/>
                  <a:pt x="544" y="2"/>
                </a:cubicBezTo>
                <a:cubicBezTo>
                  <a:pt x="562" y="1"/>
                  <a:pt x="579" y="0"/>
                  <a:pt x="597" y="0"/>
                </a:cubicBezTo>
                <a:cubicBezTo>
                  <a:pt x="615" y="0"/>
                  <a:pt x="632" y="1"/>
                  <a:pt x="649" y="2"/>
                </a:cubicBezTo>
                <a:cubicBezTo>
                  <a:pt x="667" y="4"/>
                  <a:pt x="684" y="6"/>
                  <a:pt x="701" y="9"/>
                </a:cubicBezTo>
                <a:cubicBezTo>
                  <a:pt x="718" y="12"/>
                  <a:pt x="735" y="16"/>
                  <a:pt x="752" y="20"/>
                </a:cubicBezTo>
                <a:cubicBezTo>
                  <a:pt x="768" y="25"/>
                  <a:pt x="785" y="30"/>
                  <a:pt x="801" y="36"/>
                </a:cubicBezTo>
                <a:cubicBezTo>
                  <a:pt x="818" y="42"/>
                  <a:pt x="834" y="49"/>
                  <a:pt x="849" y="56"/>
                </a:cubicBezTo>
                <a:cubicBezTo>
                  <a:pt x="865" y="63"/>
                  <a:pt x="881" y="71"/>
                  <a:pt x="896" y="80"/>
                </a:cubicBezTo>
                <a:cubicBezTo>
                  <a:pt x="911" y="89"/>
                  <a:pt x="925" y="98"/>
                  <a:pt x="940" y="108"/>
                </a:cubicBezTo>
                <a:cubicBezTo>
                  <a:pt x="954" y="118"/>
                  <a:pt x="968" y="129"/>
                  <a:pt x="981" y="140"/>
                </a:cubicBezTo>
                <a:cubicBezTo>
                  <a:pt x="994" y="151"/>
                  <a:pt x="1007" y="163"/>
                  <a:pt x="1019" y="175"/>
                </a:cubicBezTo>
                <a:cubicBezTo>
                  <a:pt x="1032" y="187"/>
                  <a:pt x="1043" y="200"/>
                  <a:pt x="1055" y="213"/>
                </a:cubicBezTo>
                <a:cubicBezTo>
                  <a:pt x="1066" y="226"/>
                  <a:pt x="1076" y="240"/>
                  <a:pt x="1086" y="254"/>
                </a:cubicBezTo>
                <a:cubicBezTo>
                  <a:pt x="1096" y="268"/>
                  <a:pt x="1105" y="283"/>
                  <a:pt x="1114" y="299"/>
                </a:cubicBezTo>
                <a:cubicBezTo>
                  <a:pt x="1123" y="314"/>
                  <a:pt x="1131" y="329"/>
                  <a:pt x="1139" y="345"/>
                </a:cubicBezTo>
                <a:cubicBezTo>
                  <a:pt x="1146" y="361"/>
                  <a:pt x="1152" y="377"/>
                  <a:pt x="1158" y="393"/>
                </a:cubicBezTo>
                <a:cubicBezTo>
                  <a:pt x="1164" y="409"/>
                  <a:pt x="1169" y="425"/>
                  <a:pt x="1174" y="442"/>
                </a:cubicBezTo>
                <a:cubicBezTo>
                  <a:pt x="1178" y="459"/>
                  <a:pt x="1182" y="476"/>
                  <a:pt x="1185" y="494"/>
                </a:cubicBezTo>
                <a:cubicBezTo>
                  <a:pt x="1188" y="510"/>
                  <a:pt x="1191" y="528"/>
                  <a:pt x="1192" y="545"/>
                </a:cubicBezTo>
                <a:cubicBezTo>
                  <a:pt x="1194" y="562"/>
                  <a:pt x="1194" y="580"/>
                  <a:pt x="1194" y="597"/>
                </a:cubicBezTo>
                <a:close/>
              </a:path>
            </a:pathLst>
          </a:custGeom>
          <a:solidFill>
            <a:schemeClr val="bg2"/>
          </a:solidFill>
          <a:ln w="14288" cap="flat">
            <a:noFill/>
            <a:prstDash val="solid"/>
            <a:miter lim="800000"/>
            <a:headEnd/>
            <a:tailEnd/>
          </a:ln>
        </p:spPr>
        <p:txBody>
          <a:bodyPr vert="horz" wrap="square" lIns="91413" tIns="45707" rIns="91413" bIns="45707" numCol="1" anchor="ctr" anchorCtr="0" compatLnSpc="1">
            <a:prstTxWarp prst="textNoShape">
              <a:avLst/>
            </a:prstTxWarp>
          </a:bodyPr>
          <a:lstStyle/>
          <a:p>
            <a:pPr algn="ctr"/>
            <a:endParaRPr lang="de-DE" sz="2700" dirty="0">
              <a:solidFill>
                <a:schemeClr val="bg1"/>
              </a:solidFill>
            </a:endParaRPr>
          </a:p>
        </p:txBody>
      </p:sp>
      <p:cxnSp>
        <p:nvCxnSpPr>
          <p:cNvPr id="55" name="Gerade Verbindung 96">
            <a:extLst>
              <a:ext uri="{FF2B5EF4-FFF2-40B4-BE49-F238E27FC236}">
                <a16:creationId xmlns:a16="http://schemas.microsoft.com/office/drawing/2014/main" id="{652CB415-B5FC-42A8-A9C7-40E13B3477B9}"/>
              </a:ext>
            </a:extLst>
          </p:cNvPr>
          <p:cNvCxnSpPr>
            <a:cxnSpLocks/>
            <a:endCxn id="43" idx="16"/>
          </p:cNvCxnSpPr>
          <p:nvPr>
            <p:custDataLst>
              <p:tags r:id="rId21"/>
            </p:custDataLst>
          </p:nvPr>
        </p:nvCxnSpPr>
        <p:spPr bwMode="gray">
          <a:xfrm flipV="1">
            <a:off x="7028115" y="3714381"/>
            <a:ext cx="637195" cy="136238"/>
          </a:xfrm>
          <a:prstGeom prst="line">
            <a:avLst/>
          </a:prstGeom>
          <a:ln w="19050">
            <a:solidFill>
              <a:schemeClr val="bg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4" name="Textfeld 13">
            <a:extLst>
              <a:ext uri="{FF2B5EF4-FFF2-40B4-BE49-F238E27FC236}">
                <a16:creationId xmlns:a16="http://schemas.microsoft.com/office/drawing/2014/main" id="{092AF775-E989-4950-ADB4-7E226A69EDBD}"/>
              </a:ext>
            </a:extLst>
          </p:cNvPr>
          <p:cNvSpPr txBox="1"/>
          <p:nvPr/>
        </p:nvSpPr>
        <p:spPr bwMode="gray">
          <a:xfrm>
            <a:off x="3574235" y="5405612"/>
            <a:ext cx="1295625" cy="338491"/>
          </a:xfrm>
          <a:prstGeom prst="rect">
            <a:avLst/>
          </a:prstGeom>
        </p:spPr>
        <p:txBody>
          <a:bodyPr vert="horz" wrap="square" lIns="0" tIns="0" rIns="0" bIns="0" rtlCol="0" anchor="t" anchorCtr="0">
            <a:noAutofit/>
          </a:bodyPr>
          <a:lstStyle/>
          <a:p>
            <a:pPr algn="l">
              <a:lnSpc>
                <a:spcPct val="90000"/>
              </a:lnSpc>
              <a:spcAft>
                <a:spcPts val="600"/>
              </a:spcAft>
            </a:pPr>
            <a:r>
              <a:rPr lang="de-DE" sz="1800" dirty="0">
                <a:solidFill>
                  <a:srgbClr val="515349"/>
                </a:solidFill>
              </a:rPr>
              <a:t>StepStone</a:t>
            </a:r>
          </a:p>
        </p:txBody>
      </p:sp>
      <p:sp>
        <p:nvSpPr>
          <p:cNvPr id="56" name="Freeform 16">
            <a:extLst>
              <a:ext uri="{FF2B5EF4-FFF2-40B4-BE49-F238E27FC236}">
                <a16:creationId xmlns:a16="http://schemas.microsoft.com/office/drawing/2014/main" id="{1DB6539D-A6F6-438B-81DB-402D386CC874}"/>
              </a:ext>
            </a:extLst>
          </p:cNvPr>
          <p:cNvSpPr>
            <a:spLocks/>
          </p:cNvSpPr>
          <p:nvPr>
            <p:custDataLst>
              <p:tags r:id="rId22"/>
            </p:custDataLst>
          </p:nvPr>
        </p:nvSpPr>
        <p:spPr bwMode="gray">
          <a:xfrm>
            <a:off x="7321774" y="1737735"/>
            <a:ext cx="935730" cy="935730"/>
          </a:xfrm>
          <a:custGeom>
            <a:avLst/>
            <a:gdLst>
              <a:gd name="T0" fmla="*/ 1192 w 1194"/>
              <a:gd name="T1" fmla="*/ 649 h 1195"/>
              <a:gd name="T2" fmla="*/ 1174 w 1194"/>
              <a:gd name="T3" fmla="*/ 752 h 1195"/>
              <a:gd name="T4" fmla="*/ 1138 w 1194"/>
              <a:gd name="T5" fmla="*/ 850 h 1195"/>
              <a:gd name="T6" fmla="*/ 1086 w 1194"/>
              <a:gd name="T7" fmla="*/ 940 h 1195"/>
              <a:gd name="T8" fmla="*/ 1019 w 1194"/>
              <a:gd name="T9" fmla="*/ 1020 h 1195"/>
              <a:gd name="T10" fmla="*/ 941 w 1194"/>
              <a:gd name="T11" fmla="*/ 1086 h 1195"/>
              <a:gd name="T12" fmla="*/ 850 w 1194"/>
              <a:gd name="T13" fmla="*/ 1139 h 1195"/>
              <a:gd name="T14" fmla="*/ 753 w 1194"/>
              <a:gd name="T15" fmla="*/ 1174 h 1195"/>
              <a:gd name="T16" fmla="*/ 650 w 1194"/>
              <a:gd name="T17" fmla="*/ 1192 h 1195"/>
              <a:gd name="T18" fmla="*/ 545 w 1194"/>
              <a:gd name="T19" fmla="*/ 1192 h 1195"/>
              <a:gd name="T20" fmla="*/ 442 w 1194"/>
              <a:gd name="T21" fmla="*/ 1174 h 1195"/>
              <a:gd name="T22" fmla="*/ 345 w 1194"/>
              <a:gd name="T23" fmla="*/ 1139 h 1195"/>
              <a:gd name="T24" fmla="*/ 254 w 1194"/>
              <a:gd name="T25" fmla="*/ 1087 h 1195"/>
              <a:gd name="T26" fmla="*/ 175 w 1194"/>
              <a:gd name="T27" fmla="*/ 1020 h 1195"/>
              <a:gd name="T28" fmla="*/ 108 w 1194"/>
              <a:gd name="T29" fmla="*/ 941 h 1195"/>
              <a:gd name="T30" fmla="*/ 55 w 1194"/>
              <a:gd name="T31" fmla="*/ 850 h 1195"/>
              <a:gd name="T32" fmla="*/ 20 w 1194"/>
              <a:gd name="T33" fmla="*/ 753 h 1195"/>
              <a:gd name="T34" fmla="*/ 2 w 1194"/>
              <a:gd name="T35" fmla="*/ 649 h 1195"/>
              <a:gd name="T36" fmla="*/ 2 w 1194"/>
              <a:gd name="T37" fmla="*/ 545 h 1195"/>
              <a:gd name="T38" fmla="*/ 20 w 1194"/>
              <a:gd name="T39" fmla="*/ 443 h 1195"/>
              <a:gd name="T40" fmla="*/ 56 w 1194"/>
              <a:gd name="T41" fmla="*/ 345 h 1195"/>
              <a:gd name="T42" fmla="*/ 108 w 1194"/>
              <a:gd name="T43" fmla="*/ 255 h 1195"/>
              <a:gd name="T44" fmla="*/ 175 w 1194"/>
              <a:gd name="T45" fmla="*/ 175 h 1195"/>
              <a:gd name="T46" fmla="*/ 253 w 1194"/>
              <a:gd name="T47" fmla="*/ 109 h 1195"/>
              <a:gd name="T48" fmla="*/ 344 w 1194"/>
              <a:gd name="T49" fmla="*/ 56 h 1195"/>
              <a:gd name="T50" fmla="*/ 441 w 1194"/>
              <a:gd name="T51" fmla="*/ 20 h 1195"/>
              <a:gd name="T52" fmla="*/ 544 w 1194"/>
              <a:gd name="T53" fmla="*/ 2 h 1195"/>
              <a:gd name="T54" fmla="*/ 649 w 1194"/>
              <a:gd name="T55" fmla="*/ 2 h 1195"/>
              <a:gd name="T56" fmla="*/ 752 w 1194"/>
              <a:gd name="T57" fmla="*/ 20 h 1195"/>
              <a:gd name="T58" fmla="*/ 849 w 1194"/>
              <a:gd name="T59" fmla="*/ 56 h 1195"/>
              <a:gd name="T60" fmla="*/ 940 w 1194"/>
              <a:gd name="T61" fmla="*/ 108 h 1195"/>
              <a:gd name="T62" fmla="*/ 1019 w 1194"/>
              <a:gd name="T63" fmla="*/ 175 h 1195"/>
              <a:gd name="T64" fmla="*/ 1086 w 1194"/>
              <a:gd name="T65" fmla="*/ 254 h 1195"/>
              <a:gd name="T66" fmla="*/ 1139 w 1194"/>
              <a:gd name="T67" fmla="*/ 345 h 1195"/>
              <a:gd name="T68" fmla="*/ 1174 w 1194"/>
              <a:gd name="T69" fmla="*/ 442 h 1195"/>
              <a:gd name="T70" fmla="*/ 1192 w 1194"/>
              <a:gd name="T71" fmla="*/ 545 h 1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94" h="1195">
                <a:moveTo>
                  <a:pt x="1194" y="597"/>
                </a:moveTo>
                <a:cubicBezTo>
                  <a:pt x="1194" y="615"/>
                  <a:pt x="1194" y="632"/>
                  <a:pt x="1192" y="649"/>
                </a:cubicBezTo>
                <a:cubicBezTo>
                  <a:pt x="1191" y="667"/>
                  <a:pt x="1188" y="684"/>
                  <a:pt x="1185" y="701"/>
                </a:cubicBezTo>
                <a:cubicBezTo>
                  <a:pt x="1182" y="718"/>
                  <a:pt x="1179" y="735"/>
                  <a:pt x="1174" y="752"/>
                </a:cubicBezTo>
                <a:cubicBezTo>
                  <a:pt x="1170" y="769"/>
                  <a:pt x="1164" y="785"/>
                  <a:pt x="1158" y="802"/>
                </a:cubicBezTo>
                <a:cubicBezTo>
                  <a:pt x="1152" y="818"/>
                  <a:pt x="1146" y="834"/>
                  <a:pt x="1138" y="850"/>
                </a:cubicBezTo>
                <a:cubicBezTo>
                  <a:pt x="1131" y="866"/>
                  <a:pt x="1123" y="881"/>
                  <a:pt x="1114" y="896"/>
                </a:cubicBezTo>
                <a:cubicBezTo>
                  <a:pt x="1106" y="911"/>
                  <a:pt x="1096" y="926"/>
                  <a:pt x="1086" y="940"/>
                </a:cubicBezTo>
                <a:cubicBezTo>
                  <a:pt x="1076" y="954"/>
                  <a:pt x="1066" y="968"/>
                  <a:pt x="1055" y="981"/>
                </a:cubicBezTo>
                <a:cubicBezTo>
                  <a:pt x="1043" y="995"/>
                  <a:pt x="1032" y="1007"/>
                  <a:pt x="1019" y="1020"/>
                </a:cubicBezTo>
                <a:cubicBezTo>
                  <a:pt x="1007" y="1032"/>
                  <a:pt x="994" y="1044"/>
                  <a:pt x="981" y="1055"/>
                </a:cubicBezTo>
                <a:cubicBezTo>
                  <a:pt x="968" y="1066"/>
                  <a:pt x="955" y="1076"/>
                  <a:pt x="941" y="1086"/>
                </a:cubicBezTo>
                <a:cubicBezTo>
                  <a:pt x="926" y="1096"/>
                  <a:pt x="911" y="1106"/>
                  <a:pt x="896" y="1115"/>
                </a:cubicBezTo>
                <a:cubicBezTo>
                  <a:pt x="881" y="1123"/>
                  <a:pt x="865" y="1131"/>
                  <a:pt x="850" y="1139"/>
                </a:cubicBezTo>
                <a:cubicBezTo>
                  <a:pt x="834" y="1146"/>
                  <a:pt x="818" y="1153"/>
                  <a:pt x="801" y="1159"/>
                </a:cubicBezTo>
                <a:cubicBezTo>
                  <a:pt x="785" y="1165"/>
                  <a:pt x="769" y="1170"/>
                  <a:pt x="753" y="1174"/>
                </a:cubicBezTo>
                <a:cubicBezTo>
                  <a:pt x="736" y="1179"/>
                  <a:pt x="718" y="1183"/>
                  <a:pt x="701" y="1186"/>
                </a:cubicBezTo>
                <a:cubicBezTo>
                  <a:pt x="684" y="1189"/>
                  <a:pt x="667" y="1191"/>
                  <a:pt x="650" y="1192"/>
                </a:cubicBezTo>
                <a:cubicBezTo>
                  <a:pt x="632" y="1194"/>
                  <a:pt x="615" y="1195"/>
                  <a:pt x="597" y="1195"/>
                </a:cubicBezTo>
                <a:cubicBezTo>
                  <a:pt x="579" y="1195"/>
                  <a:pt x="562" y="1194"/>
                  <a:pt x="545" y="1192"/>
                </a:cubicBezTo>
                <a:cubicBezTo>
                  <a:pt x="527" y="1191"/>
                  <a:pt x="510" y="1189"/>
                  <a:pt x="493" y="1186"/>
                </a:cubicBezTo>
                <a:cubicBezTo>
                  <a:pt x="476" y="1183"/>
                  <a:pt x="459" y="1179"/>
                  <a:pt x="442" y="1174"/>
                </a:cubicBezTo>
                <a:cubicBezTo>
                  <a:pt x="425" y="1170"/>
                  <a:pt x="409" y="1165"/>
                  <a:pt x="393" y="1159"/>
                </a:cubicBezTo>
                <a:cubicBezTo>
                  <a:pt x="376" y="1153"/>
                  <a:pt x="360" y="1146"/>
                  <a:pt x="345" y="1139"/>
                </a:cubicBezTo>
                <a:cubicBezTo>
                  <a:pt x="329" y="1131"/>
                  <a:pt x="313" y="1123"/>
                  <a:pt x="298" y="1115"/>
                </a:cubicBezTo>
                <a:cubicBezTo>
                  <a:pt x="283" y="1106"/>
                  <a:pt x="269" y="1097"/>
                  <a:pt x="254" y="1087"/>
                </a:cubicBezTo>
                <a:cubicBezTo>
                  <a:pt x="240" y="1077"/>
                  <a:pt x="226" y="1066"/>
                  <a:pt x="213" y="1055"/>
                </a:cubicBezTo>
                <a:cubicBezTo>
                  <a:pt x="200" y="1044"/>
                  <a:pt x="187" y="1032"/>
                  <a:pt x="175" y="1020"/>
                </a:cubicBezTo>
                <a:cubicBezTo>
                  <a:pt x="162" y="1007"/>
                  <a:pt x="151" y="995"/>
                  <a:pt x="139" y="981"/>
                </a:cubicBezTo>
                <a:cubicBezTo>
                  <a:pt x="128" y="968"/>
                  <a:pt x="118" y="955"/>
                  <a:pt x="108" y="941"/>
                </a:cubicBezTo>
                <a:cubicBezTo>
                  <a:pt x="98" y="926"/>
                  <a:pt x="89" y="911"/>
                  <a:pt x="80" y="896"/>
                </a:cubicBezTo>
                <a:cubicBezTo>
                  <a:pt x="71" y="881"/>
                  <a:pt x="63" y="866"/>
                  <a:pt x="55" y="850"/>
                </a:cubicBezTo>
                <a:cubicBezTo>
                  <a:pt x="48" y="834"/>
                  <a:pt x="42" y="818"/>
                  <a:pt x="36" y="802"/>
                </a:cubicBezTo>
                <a:cubicBezTo>
                  <a:pt x="30" y="786"/>
                  <a:pt x="25" y="770"/>
                  <a:pt x="20" y="753"/>
                </a:cubicBezTo>
                <a:cubicBezTo>
                  <a:pt x="16" y="736"/>
                  <a:pt x="12" y="719"/>
                  <a:pt x="9" y="701"/>
                </a:cubicBezTo>
                <a:cubicBezTo>
                  <a:pt x="6" y="684"/>
                  <a:pt x="3" y="667"/>
                  <a:pt x="2" y="649"/>
                </a:cubicBezTo>
                <a:cubicBezTo>
                  <a:pt x="0" y="632"/>
                  <a:pt x="0" y="615"/>
                  <a:pt x="0" y="597"/>
                </a:cubicBezTo>
                <a:cubicBezTo>
                  <a:pt x="0" y="580"/>
                  <a:pt x="0" y="562"/>
                  <a:pt x="2" y="545"/>
                </a:cubicBezTo>
                <a:cubicBezTo>
                  <a:pt x="3" y="528"/>
                  <a:pt x="6" y="511"/>
                  <a:pt x="9" y="494"/>
                </a:cubicBezTo>
                <a:cubicBezTo>
                  <a:pt x="12" y="476"/>
                  <a:pt x="15" y="459"/>
                  <a:pt x="20" y="443"/>
                </a:cubicBezTo>
                <a:cubicBezTo>
                  <a:pt x="24" y="426"/>
                  <a:pt x="30" y="409"/>
                  <a:pt x="36" y="393"/>
                </a:cubicBezTo>
                <a:cubicBezTo>
                  <a:pt x="42" y="377"/>
                  <a:pt x="48" y="361"/>
                  <a:pt x="56" y="345"/>
                </a:cubicBezTo>
                <a:cubicBezTo>
                  <a:pt x="63" y="329"/>
                  <a:pt x="71" y="314"/>
                  <a:pt x="80" y="299"/>
                </a:cubicBezTo>
                <a:cubicBezTo>
                  <a:pt x="88" y="284"/>
                  <a:pt x="98" y="269"/>
                  <a:pt x="108" y="255"/>
                </a:cubicBezTo>
                <a:cubicBezTo>
                  <a:pt x="118" y="240"/>
                  <a:pt x="128" y="227"/>
                  <a:pt x="139" y="213"/>
                </a:cubicBezTo>
                <a:cubicBezTo>
                  <a:pt x="151" y="200"/>
                  <a:pt x="162" y="187"/>
                  <a:pt x="175" y="175"/>
                </a:cubicBezTo>
                <a:cubicBezTo>
                  <a:pt x="187" y="163"/>
                  <a:pt x="200" y="151"/>
                  <a:pt x="213" y="140"/>
                </a:cubicBezTo>
                <a:cubicBezTo>
                  <a:pt x="226" y="129"/>
                  <a:pt x="239" y="118"/>
                  <a:pt x="253" y="109"/>
                </a:cubicBezTo>
                <a:cubicBezTo>
                  <a:pt x="268" y="98"/>
                  <a:pt x="283" y="89"/>
                  <a:pt x="298" y="80"/>
                </a:cubicBezTo>
                <a:cubicBezTo>
                  <a:pt x="313" y="71"/>
                  <a:pt x="329" y="63"/>
                  <a:pt x="344" y="56"/>
                </a:cubicBezTo>
                <a:cubicBezTo>
                  <a:pt x="360" y="49"/>
                  <a:pt x="376" y="42"/>
                  <a:pt x="393" y="36"/>
                </a:cubicBezTo>
                <a:cubicBezTo>
                  <a:pt x="409" y="30"/>
                  <a:pt x="425" y="25"/>
                  <a:pt x="441" y="20"/>
                </a:cubicBezTo>
                <a:cubicBezTo>
                  <a:pt x="458" y="16"/>
                  <a:pt x="476" y="12"/>
                  <a:pt x="493" y="9"/>
                </a:cubicBezTo>
                <a:cubicBezTo>
                  <a:pt x="510" y="6"/>
                  <a:pt x="527" y="4"/>
                  <a:pt x="544" y="2"/>
                </a:cubicBezTo>
                <a:cubicBezTo>
                  <a:pt x="562" y="1"/>
                  <a:pt x="579" y="0"/>
                  <a:pt x="597" y="0"/>
                </a:cubicBezTo>
                <a:cubicBezTo>
                  <a:pt x="615" y="0"/>
                  <a:pt x="632" y="1"/>
                  <a:pt x="649" y="2"/>
                </a:cubicBezTo>
                <a:cubicBezTo>
                  <a:pt x="667" y="4"/>
                  <a:pt x="684" y="6"/>
                  <a:pt x="701" y="9"/>
                </a:cubicBezTo>
                <a:cubicBezTo>
                  <a:pt x="718" y="12"/>
                  <a:pt x="735" y="16"/>
                  <a:pt x="752" y="20"/>
                </a:cubicBezTo>
                <a:cubicBezTo>
                  <a:pt x="768" y="25"/>
                  <a:pt x="785" y="30"/>
                  <a:pt x="801" y="36"/>
                </a:cubicBezTo>
                <a:cubicBezTo>
                  <a:pt x="818" y="42"/>
                  <a:pt x="834" y="49"/>
                  <a:pt x="849" y="56"/>
                </a:cubicBezTo>
                <a:cubicBezTo>
                  <a:pt x="865" y="63"/>
                  <a:pt x="881" y="71"/>
                  <a:pt x="896" y="80"/>
                </a:cubicBezTo>
                <a:cubicBezTo>
                  <a:pt x="911" y="89"/>
                  <a:pt x="925" y="98"/>
                  <a:pt x="940" y="108"/>
                </a:cubicBezTo>
                <a:cubicBezTo>
                  <a:pt x="954" y="118"/>
                  <a:pt x="968" y="129"/>
                  <a:pt x="981" y="140"/>
                </a:cubicBezTo>
                <a:cubicBezTo>
                  <a:pt x="994" y="151"/>
                  <a:pt x="1007" y="163"/>
                  <a:pt x="1019" y="175"/>
                </a:cubicBezTo>
                <a:cubicBezTo>
                  <a:pt x="1032" y="187"/>
                  <a:pt x="1043" y="200"/>
                  <a:pt x="1055" y="213"/>
                </a:cubicBezTo>
                <a:cubicBezTo>
                  <a:pt x="1066" y="226"/>
                  <a:pt x="1076" y="240"/>
                  <a:pt x="1086" y="254"/>
                </a:cubicBezTo>
                <a:cubicBezTo>
                  <a:pt x="1096" y="268"/>
                  <a:pt x="1105" y="283"/>
                  <a:pt x="1114" y="299"/>
                </a:cubicBezTo>
                <a:cubicBezTo>
                  <a:pt x="1123" y="314"/>
                  <a:pt x="1131" y="329"/>
                  <a:pt x="1139" y="345"/>
                </a:cubicBezTo>
                <a:cubicBezTo>
                  <a:pt x="1146" y="361"/>
                  <a:pt x="1152" y="377"/>
                  <a:pt x="1158" y="393"/>
                </a:cubicBezTo>
                <a:cubicBezTo>
                  <a:pt x="1164" y="409"/>
                  <a:pt x="1169" y="425"/>
                  <a:pt x="1174" y="442"/>
                </a:cubicBezTo>
                <a:cubicBezTo>
                  <a:pt x="1178" y="459"/>
                  <a:pt x="1182" y="476"/>
                  <a:pt x="1185" y="494"/>
                </a:cubicBezTo>
                <a:cubicBezTo>
                  <a:pt x="1188" y="510"/>
                  <a:pt x="1191" y="528"/>
                  <a:pt x="1192" y="545"/>
                </a:cubicBezTo>
                <a:cubicBezTo>
                  <a:pt x="1194" y="562"/>
                  <a:pt x="1194" y="580"/>
                  <a:pt x="1194" y="597"/>
                </a:cubicBezTo>
                <a:close/>
              </a:path>
            </a:pathLst>
          </a:custGeom>
          <a:solidFill>
            <a:schemeClr val="bg2"/>
          </a:solidFill>
          <a:ln w="14288" cap="flat">
            <a:noFill/>
            <a:prstDash val="solid"/>
            <a:miter lim="800000"/>
            <a:headEnd/>
            <a:tailEnd/>
          </a:ln>
        </p:spPr>
        <p:txBody>
          <a:bodyPr vert="horz" wrap="square" lIns="91413" tIns="45707" rIns="91413" bIns="45707" numCol="1" anchor="ctr" anchorCtr="0" compatLnSpc="1">
            <a:prstTxWarp prst="textNoShape">
              <a:avLst/>
            </a:prstTxWarp>
          </a:bodyPr>
          <a:lstStyle/>
          <a:p>
            <a:pPr algn="ctr"/>
            <a:endParaRPr lang="de-DE" sz="2700">
              <a:solidFill>
                <a:schemeClr val="bg1"/>
              </a:solidFill>
            </a:endParaRPr>
          </a:p>
        </p:txBody>
      </p:sp>
      <p:sp>
        <p:nvSpPr>
          <p:cNvPr id="57" name="Textfeld 56">
            <a:extLst>
              <a:ext uri="{FF2B5EF4-FFF2-40B4-BE49-F238E27FC236}">
                <a16:creationId xmlns:a16="http://schemas.microsoft.com/office/drawing/2014/main" id="{D0DC1EF3-E416-4AD4-99F7-0E86C00F10AE}"/>
              </a:ext>
            </a:extLst>
          </p:cNvPr>
          <p:cNvSpPr txBox="1"/>
          <p:nvPr/>
        </p:nvSpPr>
        <p:spPr bwMode="gray">
          <a:xfrm>
            <a:off x="7384327" y="2061087"/>
            <a:ext cx="890165" cy="181381"/>
          </a:xfrm>
          <a:prstGeom prst="rect">
            <a:avLst/>
          </a:prstGeom>
        </p:spPr>
        <p:txBody>
          <a:bodyPr vert="horz" wrap="square" lIns="0" tIns="0" rIns="0" bIns="0" rtlCol="0" anchor="t" anchorCtr="0">
            <a:noAutofit/>
          </a:bodyPr>
          <a:lstStyle/>
          <a:p>
            <a:pPr algn="l">
              <a:lnSpc>
                <a:spcPct val="90000"/>
              </a:lnSpc>
              <a:spcAft>
                <a:spcPts val="600"/>
              </a:spcAft>
            </a:pPr>
            <a:r>
              <a:rPr lang="de-DE" dirty="0" err="1">
                <a:solidFill>
                  <a:srgbClr val="515349"/>
                </a:solidFill>
              </a:rPr>
              <a:t>J</a:t>
            </a:r>
            <a:r>
              <a:rPr lang="de-DE" sz="1800" dirty="0" err="1">
                <a:solidFill>
                  <a:srgbClr val="515349"/>
                </a:solidFill>
              </a:rPr>
              <a:t>obware</a:t>
            </a:r>
            <a:endParaRPr lang="de-DE" sz="1800" dirty="0">
              <a:solidFill>
                <a:srgbClr val="515349"/>
              </a:solidFill>
            </a:endParaRPr>
          </a:p>
        </p:txBody>
      </p:sp>
      <p:sp>
        <p:nvSpPr>
          <p:cNvPr id="58" name="Freeform 16">
            <a:extLst>
              <a:ext uri="{FF2B5EF4-FFF2-40B4-BE49-F238E27FC236}">
                <a16:creationId xmlns:a16="http://schemas.microsoft.com/office/drawing/2014/main" id="{A39F3400-7332-48A7-B099-D71CCF008CCE}"/>
              </a:ext>
            </a:extLst>
          </p:cNvPr>
          <p:cNvSpPr>
            <a:spLocks noChangeAspect="1"/>
          </p:cNvSpPr>
          <p:nvPr/>
        </p:nvSpPr>
        <p:spPr bwMode="gray">
          <a:xfrm>
            <a:off x="6830710" y="2410493"/>
            <a:ext cx="144033" cy="144033"/>
          </a:xfrm>
          <a:custGeom>
            <a:avLst/>
            <a:gdLst>
              <a:gd name="T0" fmla="*/ 1192 w 1194"/>
              <a:gd name="T1" fmla="*/ 649 h 1195"/>
              <a:gd name="T2" fmla="*/ 1174 w 1194"/>
              <a:gd name="T3" fmla="*/ 752 h 1195"/>
              <a:gd name="T4" fmla="*/ 1138 w 1194"/>
              <a:gd name="T5" fmla="*/ 850 h 1195"/>
              <a:gd name="T6" fmla="*/ 1086 w 1194"/>
              <a:gd name="T7" fmla="*/ 940 h 1195"/>
              <a:gd name="T8" fmla="*/ 1019 w 1194"/>
              <a:gd name="T9" fmla="*/ 1020 h 1195"/>
              <a:gd name="T10" fmla="*/ 941 w 1194"/>
              <a:gd name="T11" fmla="*/ 1086 h 1195"/>
              <a:gd name="T12" fmla="*/ 850 w 1194"/>
              <a:gd name="T13" fmla="*/ 1139 h 1195"/>
              <a:gd name="T14" fmla="*/ 753 w 1194"/>
              <a:gd name="T15" fmla="*/ 1174 h 1195"/>
              <a:gd name="T16" fmla="*/ 650 w 1194"/>
              <a:gd name="T17" fmla="*/ 1192 h 1195"/>
              <a:gd name="T18" fmla="*/ 545 w 1194"/>
              <a:gd name="T19" fmla="*/ 1192 h 1195"/>
              <a:gd name="T20" fmla="*/ 442 w 1194"/>
              <a:gd name="T21" fmla="*/ 1174 h 1195"/>
              <a:gd name="T22" fmla="*/ 345 w 1194"/>
              <a:gd name="T23" fmla="*/ 1139 h 1195"/>
              <a:gd name="T24" fmla="*/ 254 w 1194"/>
              <a:gd name="T25" fmla="*/ 1087 h 1195"/>
              <a:gd name="T26" fmla="*/ 175 w 1194"/>
              <a:gd name="T27" fmla="*/ 1020 h 1195"/>
              <a:gd name="T28" fmla="*/ 108 w 1194"/>
              <a:gd name="T29" fmla="*/ 941 h 1195"/>
              <a:gd name="T30" fmla="*/ 55 w 1194"/>
              <a:gd name="T31" fmla="*/ 850 h 1195"/>
              <a:gd name="T32" fmla="*/ 20 w 1194"/>
              <a:gd name="T33" fmla="*/ 753 h 1195"/>
              <a:gd name="T34" fmla="*/ 2 w 1194"/>
              <a:gd name="T35" fmla="*/ 649 h 1195"/>
              <a:gd name="T36" fmla="*/ 2 w 1194"/>
              <a:gd name="T37" fmla="*/ 545 h 1195"/>
              <a:gd name="T38" fmla="*/ 20 w 1194"/>
              <a:gd name="T39" fmla="*/ 443 h 1195"/>
              <a:gd name="T40" fmla="*/ 56 w 1194"/>
              <a:gd name="T41" fmla="*/ 345 h 1195"/>
              <a:gd name="T42" fmla="*/ 108 w 1194"/>
              <a:gd name="T43" fmla="*/ 255 h 1195"/>
              <a:gd name="T44" fmla="*/ 175 w 1194"/>
              <a:gd name="T45" fmla="*/ 175 h 1195"/>
              <a:gd name="T46" fmla="*/ 253 w 1194"/>
              <a:gd name="T47" fmla="*/ 109 h 1195"/>
              <a:gd name="T48" fmla="*/ 344 w 1194"/>
              <a:gd name="T49" fmla="*/ 56 h 1195"/>
              <a:gd name="T50" fmla="*/ 441 w 1194"/>
              <a:gd name="T51" fmla="*/ 20 h 1195"/>
              <a:gd name="T52" fmla="*/ 544 w 1194"/>
              <a:gd name="T53" fmla="*/ 2 h 1195"/>
              <a:gd name="T54" fmla="*/ 649 w 1194"/>
              <a:gd name="T55" fmla="*/ 2 h 1195"/>
              <a:gd name="T56" fmla="*/ 752 w 1194"/>
              <a:gd name="T57" fmla="*/ 20 h 1195"/>
              <a:gd name="T58" fmla="*/ 849 w 1194"/>
              <a:gd name="T59" fmla="*/ 56 h 1195"/>
              <a:gd name="T60" fmla="*/ 940 w 1194"/>
              <a:gd name="T61" fmla="*/ 108 h 1195"/>
              <a:gd name="T62" fmla="*/ 1019 w 1194"/>
              <a:gd name="T63" fmla="*/ 175 h 1195"/>
              <a:gd name="T64" fmla="*/ 1086 w 1194"/>
              <a:gd name="T65" fmla="*/ 254 h 1195"/>
              <a:gd name="T66" fmla="*/ 1139 w 1194"/>
              <a:gd name="T67" fmla="*/ 345 h 1195"/>
              <a:gd name="T68" fmla="*/ 1174 w 1194"/>
              <a:gd name="T69" fmla="*/ 442 h 1195"/>
              <a:gd name="T70" fmla="*/ 1192 w 1194"/>
              <a:gd name="T71" fmla="*/ 545 h 1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94" h="1195">
                <a:moveTo>
                  <a:pt x="1194" y="597"/>
                </a:moveTo>
                <a:cubicBezTo>
                  <a:pt x="1194" y="615"/>
                  <a:pt x="1194" y="632"/>
                  <a:pt x="1192" y="649"/>
                </a:cubicBezTo>
                <a:cubicBezTo>
                  <a:pt x="1191" y="667"/>
                  <a:pt x="1188" y="684"/>
                  <a:pt x="1185" y="701"/>
                </a:cubicBezTo>
                <a:cubicBezTo>
                  <a:pt x="1182" y="718"/>
                  <a:pt x="1179" y="735"/>
                  <a:pt x="1174" y="752"/>
                </a:cubicBezTo>
                <a:cubicBezTo>
                  <a:pt x="1170" y="769"/>
                  <a:pt x="1164" y="785"/>
                  <a:pt x="1158" y="802"/>
                </a:cubicBezTo>
                <a:cubicBezTo>
                  <a:pt x="1152" y="818"/>
                  <a:pt x="1146" y="834"/>
                  <a:pt x="1138" y="850"/>
                </a:cubicBezTo>
                <a:cubicBezTo>
                  <a:pt x="1131" y="866"/>
                  <a:pt x="1123" y="881"/>
                  <a:pt x="1114" y="896"/>
                </a:cubicBezTo>
                <a:cubicBezTo>
                  <a:pt x="1106" y="911"/>
                  <a:pt x="1096" y="926"/>
                  <a:pt x="1086" y="940"/>
                </a:cubicBezTo>
                <a:cubicBezTo>
                  <a:pt x="1076" y="954"/>
                  <a:pt x="1066" y="968"/>
                  <a:pt x="1055" y="981"/>
                </a:cubicBezTo>
                <a:cubicBezTo>
                  <a:pt x="1043" y="995"/>
                  <a:pt x="1032" y="1007"/>
                  <a:pt x="1019" y="1020"/>
                </a:cubicBezTo>
                <a:cubicBezTo>
                  <a:pt x="1007" y="1032"/>
                  <a:pt x="994" y="1044"/>
                  <a:pt x="981" y="1055"/>
                </a:cubicBezTo>
                <a:cubicBezTo>
                  <a:pt x="968" y="1066"/>
                  <a:pt x="955" y="1076"/>
                  <a:pt x="941" y="1086"/>
                </a:cubicBezTo>
                <a:cubicBezTo>
                  <a:pt x="926" y="1096"/>
                  <a:pt x="911" y="1106"/>
                  <a:pt x="896" y="1115"/>
                </a:cubicBezTo>
                <a:cubicBezTo>
                  <a:pt x="881" y="1123"/>
                  <a:pt x="865" y="1131"/>
                  <a:pt x="850" y="1139"/>
                </a:cubicBezTo>
                <a:cubicBezTo>
                  <a:pt x="834" y="1146"/>
                  <a:pt x="818" y="1153"/>
                  <a:pt x="801" y="1159"/>
                </a:cubicBezTo>
                <a:cubicBezTo>
                  <a:pt x="785" y="1165"/>
                  <a:pt x="769" y="1170"/>
                  <a:pt x="753" y="1174"/>
                </a:cubicBezTo>
                <a:cubicBezTo>
                  <a:pt x="736" y="1179"/>
                  <a:pt x="718" y="1183"/>
                  <a:pt x="701" y="1186"/>
                </a:cubicBezTo>
                <a:cubicBezTo>
                  <a:pt x="684" y="1189"/>
                  <a:pt x="667" y="1191"/>
                  <a:pt x="650" y="1192"/>
                </a:cubicBezTo>
                <a:cubicBezTo>
                  <a:pt x="632" y="1194"/>
                  <a:pt x="615" y="1195"/>
                  <a:pt x="597" y="1195"/>
                </a:cubicBezTo>
                <a:cubicBezTo>
                  <a:pt x="579" y="1195"/>
                  <a:pt x="562" y="1194"/>
                  <a:pt x="545" y="1192"/>
                </a:cubicBezTo>
                <a:cubicBezTo>
                  <a:pt x="527" y="1191"/>
                  <a:pt x="510" y="1189"/>
                  <a:pt x="493" y="1186"/>
                </a:cubicBezTo>
                <a:cubicBezTo>
                  <a:pt x="476" y="1183"/>
                  <a:pt x="459" y="1179"/>
                  <a:pt x="442" y="1174"/>
                </a:cubicBezTo>
                <a:cubicBezTo>
                  <a:pt x="425" y="1170"/>
                  <a:pt x="409" y="1165"/>
                  <a:pt x="393" y="1159"/>
                </a:cubicBezTo>
                <a:cubicBezTo>
                  <a:pt x="376" y="1153"/>
                  <a:pt x="360" y="1146"/>
                  <a:pt x="345" y="1139"/>
                </a:cubicBezTo>
                <a:cubicBezTo>
                  <a:pt x="329" y="1131"/>
                  <a:pt x="313" y="1123"/>
                  <a:pt x="298" y="1115"/>
                </a:cubicBezTo>
                <a:cubicBezTo>
                  <a:pt x="283" y="1106"/>
                  <a:pt x="269" y="1097"/>
                  <a:pt x="254" y="1087"/>
                </a:cubicBezTo>
                <a:cubicBezTo>
                  <a:pt x="240" y="1077"/>
                  <a:pt x="226" y="1066"/>
                  <a:pt x="213" y="1055"/>
                </a:cubicBezTo>
                <a:cubicBezTo>
                  <a:pt x="200" y="1044"/>
                  <a:pt x="187" y="1032"/>
                  <a:pt x="175" y="1020"/>
                </a:cubicBezTo>
                <a:cubicBezTo>
                  <a:pt x="162" y="1007"/>
                  <a:pt x="151" y="995"/>
                  <a:pt x="139" y="981"/>
                </a:cubicBezTo>
                <a:cubicBezTo>
                  <a:pt x="128" y="968"/>
                  <a:pt x="118" y="955"/>
                  <a:pt x="108" y="941"/>
                </a:cubicBezTo>
                <a:cubicBezTo>
                  <a:pt x="98" y="926"/>
                  <a:pt x="89" y="911"/>
                  <a:pt x="80" y="896"/>
                </a:cubicBezTo>
                <a:cubicBezTo>
                  <a:pt x="71" y="881"/>
                  <a:pt x="63" y="866"/>
                  <a:pt x="55" y="850"/>
                </a:cubicBezTo>
                <a:cubicBezTo>
                  <a:pt x="48" y="834"/>
                  <a:pt x="42" y="818"/>
                  <a:pt x="36" y="802"/>
                </a:cubicBezTo>
                <a:cubicBezTo>
                  <a:pt x="30" y="786"/>
                  <a:pt x="25" y="770"/>
                  <a:pt x="20" y="753"/>
                </a:cubicBezTo>
                <a:cubicBezTo>
                  <a:pt x="16" y="736"/>
                  <a:pt x="12" y="719"/>
                  <a:pt x="9" y="701"/>
                </a:cubicBezTo>
                <a:cubicBezTo>
                  <a:pt x="6" y="684"/>
                  <a:pt x="3" y="667"/>
                  <a:pt x="2" y="649"/>
                </a:cubicBezTo>
                <a:cubicBezTo>
                  <a:pt x="0" y="632"/>
                  <a:pt x="0" y="615"/>
                  <a:pt x="0" y="597"/>
                </a:cubicBezTo>
                <a:cubicBezTo>
                  <a:pt x="0" y="580"/>
                  <a:pt x="0" y="562"/>
                  <a:pt x="2" y="545"/>
                </a:cubicBezTo>
                <a:cubicBezTo>
                  <a:pt x="3" y="528"/>
                  <a:pt x="6" y="511"/>
                  <a:pt x="9" y="494"/>
                </a:cubicBezTo>
                <a:cubicBezTo>
                  <a:pt x="12" y="476"/>
                  <a:pt x="15" y="459"/>
                  <a:pt x="20" y="443"/>
                </a:cubicBezTo>
                <a:cubicBezTo>
                  <a:pt x="24" y="426"/>
                  <a:pt x="30" y="409"/>
                  <a:pt x="36" y="393"/>
                </a:cubicBezTo>
                <a:cubicBezTo>
                  <a:pt x="42" y="377"/>
                  <a:pt x="48" y="361"/>
                  <a:pt x="56" y="345"/>
                </a:cubicBezTo>
                <a:cubicBezTo>
                  <a:pt x="63" y="329"/>
                  <a:pt x="71" y="314"/>
                  <a:pt x="80" y="299"/>
                </a:cubicBezTo>
                <a:cubicBezTo>
                  <a:pt x="88" y="284"/>
                  <a:pt x="98" y="269"/>
                  <a:pt x="108" y="255"/>
                </a:cubicBezTo>
                <a:cubicBezTo>
                  <a:pt x="118" y="240"/>
                  <a:pt x="128" y="227"/>
                  <a:pt x="139" y="213"/>
                </a:cubicBezTo>
                <a:cubicBezTo>
                  <a:pt x="151" y="200"/>
                  <a:pt x="162" y="187"/>
                  <a:pt x="175" y="175"/>
                </a:cubicBezTo>
                <a:cubicBezTo>
                  <a:pt x="187" y="163"/>
                  <a:pt x="200" y="151"/>
                  <a:pt x="213" y="140"/>
                </a:cubicBezTo>
                <a:cubicBezTo>
                  <a:pt x="226" y="129"/>
                  <a:pt x="239" y="118"/>
                  <a:pt x="253" y="109"/>
                </a:cubicBezTo>
                <a:cubicBezTo>
                  <a:pt x="268" y="98"/>
                  <a:pt x="283" y="89"/>
                  <a:pt x="298" y="80"/>
                </a:cubicBezTo>
                <a:cubicBezTo>
                  <a:pt x="313" y="71"/>
                  <a:pt x="329" y="63"/>
                  <a:pt x="344" y="56"/>
                </a:cubicBezTo>
                <a:cubicBezTo>
                  <a:pt x="360" y="49"/>
                  <a:pt x="376" y="42"/>
                  <a:pt x="393" y="36"/>
                </a:cubicBezTo>
                <a:cubicBezTo>
                  <a:pt x="409" y="30"/>
                  <a:pt x="425" y="25"/>
                  <a:pt x="441" y="20"/>
                </a:cubicBezTo>
                <a:cubicBezTo>
                  <a:pt x="458" y="16"/>
                  <a:pt x="476" y="12"/>
                  <a:pt x="493" y="9"/>
                </a:cubicBezTo>
                <a:cubicBezTo>
                  <a:pt x="510" y="6"/>
                  <a:pt x="527" y="4"/>
                  <a:pt x="544" y="2"/>
                </a:cubicBezTo>
                <a:cubicBezTo>
                  <a:pt x="562" y="1"/>
                  <a:pt x="579" y="0"/>
                  <a:pt x="597" y="0"/>
                </a:cubicBezTo>
                <a:cubicBezTo>
                  <a:pt x="615" y="0"/>
                  <a:pt x="632" y="1"/>
                  <a:pt x="649" y="2"/>
                </a:cubicBezTo>
                <a:cubicBezTo>
                  <a:pt x="667" y="4"/>
                  <a:pt x="684" y="6"/>
                  <a:pt x="701" y="9"/>
                </a:cubicBezTo>
                <a:cubicBezTo>
                  <a:pt x="718" y="12"/>
                  <a:pt x="735" y="16"/>
                  <a:pt x="752" y="20"/>
                </a:cubicBezTo>
                <a:cubicBezTo>
                  <a:pt x="768" y="25"/>
                  <a:pt x="785" y="30"/>
                  <a:pt x="801" y="36"/>
                </a:cubicBezTo>
                <a:cubicBezTo>
                  <a:pt x="818" y="42"/>
                  <a:pt x="834" y="49"/>
                  <a:pt x="849" y="56"/>
                </a:cubicBezTo>
                <a:cubicBezTo>
                  <a:pt x="865" y="63"/>
                  <a:pt x="881" y="71"/>
                  <a:pt x="896" y="80"/>
                </a:cubicBezTo>
                <a:cubicBezTo>
                  <a:pt x="911" y="89"/>
                  <a:pt x="925" y="98"/>
                  <a:pt x="940" y="108"/>
                </a:cubicBezTo>
                <a:cubicBezTo>
                  <a:pt x="954" y="118"/>
                  <a:pt x="968" y="129"/>
                  <a:pt x="981" y="140"/>
                </a:cubicBezTo>
                <a:cubicBezTo>
                  <a:pt x="994" y="151"/>
                  <a:pt x="1007" y="163"/>
                  <a:pt x="1019" y="175"/>
                </a:cubicBezTo>
                <a:cubicBezTo>
                  <a:pt x="1032" y="187"/>
                  <a:pt x="1043" y="200"/>
                  <a:pt x="1055" y="213"/>
                </a:cubicBezTo>
                <a:cubicBezTo>
                  <a:pt x="1066" y="226"/>
                  <a:pt x="1076" y="240"/>
                  <a:pt x="1086" y="254"/>
                </a:cubicBezTo>
                <a:cubicBezTo>
                  <a:pt x="1096" y="268"/>
                  <a:pt x="1105" y="283"/>
                  <a:pt x="1114" y="299"/>
                </a:cubicBezTo>
                <a:cubicBezTo>
                  <a:pt x="1123" y="314"/>
                  <a:pt x="1131" y="329"/>
                  <a:pt x="1139" y="345"/>
                </a:cubicBezTo>
                <a:cubicBezTo>
                  <a:pt x="1146" y="361"/>
                  <a:pt x="1152" y="377"/>
                  <a:pt x="1158" y="393"/>
                </a:cubicBezTo>
                <a:cubicBezTo>
                  <a:pt x="1164" y="409"/>
                  <a:pt x="1169" y="425"/>
                  <a:pt x="1174" y="442"/>
                </a:cubicBezTo>
                <a:cubicBezTo>
                  <a:pt x="1178" y="459"/>
                  <a:pt x="1182" y="476"/>
                  <a:pt x="1185" y="494"/>
                </a:cubicBezTo>
                <a:cubicBezTo>
                  <a:pt x="1188" y="510"/>
                  <a:pt x="1191" y="528"/>
                  <a:pt x="1192" y="545"/>
                </a:cubicBezTo>
                <a:cubicBezTo>
                  <a:pt x="1194" y="562"/>
                  <a:pt x="1194" y="580"/>
                  <a:pt x="1194" y="597"/>
                </a:cubicBezTo>
                <a:close/>
              </a:path>
            </a:pathLst>
          </a:custGeom>
          <a:solidFill>
            <a:schemeClr val="bg2"/>
          </a:solidFill>
          <a:ln w="14288" cap="flat">
            <a:noFill/>
            <a:prstDash val="solid"/>
            <a:miter lim="800000"/>
            <a:headEnd/>
            <a:tailEnd/>
          </a:ln>
        </p:spPr>
        <p:txBody>
          <a:bodyPr vert="horz" wrap="square" lIns="91461" tIns="45731" rIns="91461" bIns="45731" numCol="1" anchor="ctr" anchorCtr="0" compatLnSpc="1">
            <a:prstTxWarp prst="textNoShape">
              <a:avLst/>
            </a:prstTxWarp>
          </a:bodyPr>
          <a:lstStyle/>
          <a:p>
            <a:pPr algn="ctr"/>
            <a:endParaRPr lang="de-DE" sz="2701">
              <a:solidFill>
                <a:schemeClr val="bg1"/>
              </a:solidFill>
            </a:endParaRPr>
          </a:p>
        </p:txBody>
      </p:sp>
    </p:spTree>
    <p:extLst>
      <p:ext uri="{BB962C8B-B14F-4D97-AF65-F5344CB8AC3E}">
        <p14:creationId xmlns:p14="http://schemas.microsoft.com/office/powerpoint/2010/main" val="4035931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7">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descr="C:\Users\bandelow\Desktop\Monitore_Computer.png">
            <a:extLst>
              <a:ext uri="{FF2B5EF4-FFF2-40B4-BE49-F238E27FC236}">
                <a16:creationId xmlns:a16="http://schemas.microsoft.com/office/drawing/2014/main" id="{C61234BD-0274-4173-939D-FFBA44FEEF78}"/>
              </a:ext>
            </a:extLst>
          </p:cNvPr>
          <p:cNvPicPr>
            <a:picLocks noChangeAspect="1" noChangeArrowheads="1"/>
          </p:cNvPicPr>
          <p:nvPr>
            <p:custDataLst>
              <p:tags r:id="rId1"/>
            </p:custDataLst>
          </p:nvPr>
        </p:nvPicPr>
        <p:blipFill>
          <a:blip r:embed="rId6" cstate="print">
            <a:extLst>
              <a:ext uri="{28A0092B-C50C-407E-A947-70E740481C1C}">
                <a14:useLocalDpi xmlns:a14="http://schemas.microsoft.com/office/drawing/2010/main" val="0"/>
              </a:ext>
            </a:extLst>
          </a:blip>
          <a:srcRect/>
          <a:stretch>
            <a:fillRect/>
          </a:stretch>
        </p:blipFill>
        <p:spPr bwMode="gray">
          <a:xfrm>
            <a:off x="1286614" y="1414049"/>
            <a:ext cx="4904390" cy="3926436"/>
          </a:xfrm>
          <a:prstGeom prst="rect">
            <a:avLst/>
          </a:prstGeom>
          <a:noFill/>
          <a:extLst>
            <a:ext uri="{909E8E84-426E-40DD-AFC4-6F175D3DCCD1}">
              <a14:hiddenFill xmlns:a14="http://schemas.microsoft.com/office/drawing/2010/main">
                <a:solidFill>
                  <a:srgbClr val="FFFFFF"/>
                </a:solidFill>
              </a14:hiddenFill>
            </a:ext>
          </a:extLst>
        </p:spPr>
      </p:pic>
      <p:pic>
        <p:nvPicPr>
          <p:cNvPr id="2" name="Grafik 1">
            <a:extLst>
              <a:ext uri="{FF2B5EF4-FFF2-40B4-BE49-F238E27FC236}">
                <a16:creationId xmlns:a16="http://schemas.microsoft.com/office/drawing/2014/main" id="{69644250-1C41-33E1-BAF8-DF7403C26DC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034686" y="1666176"/>
            <a:ext cx="3426799" cy="2475171"/>
          </a:xfrm>
          <a:prstGeom prst="rect">
            <a:avLst/>
          </a:prstGeom>
        </p:spPr>
      </p:pic>
      <p:graphicFrame>
        <p:nvGraphicFramePr>
          <p:cNvPr id="10" name="Objekt 9" hidden="1">
            <a:extLst>
              <a:ext uri="{FF2B5EF4-FFF2-40B4-BE49-F238E27FC236}">
                <a16:creationId xmlns:a16="http://schemas.microsoft.com/office/drawing/2014/main" id="{E8C4C81D-D693-404B-8CC7-118833B9E5A8}"/>
              </a:ext>
            </a:extLst>
          </p:cNvPr>
          <p:cNvGraphicFramePr>
            <a:graphicFrameLocks noChangeAspect="1"/>
          </p:cNvGraphicFramePr>
          <p:nvPr>
            <p:custDataLst>
              <p:tags r:id="rId2"/>
            </p:custDataLst>
          </p:nvPr>
        </p:nvGraphicFramePr>
        <p:xfrm>
          <a:off x="1587" y="2579"/>
          <a:ext cx="1587" cy="1587"/>
        </p:xfrm>
        <a:graphic>
          <a:graphicData uri="http://schemas.openxmlformats.org/presentationml/2006/ole">
            <mc:AlternateContent xmlns:mc="http://schemas.openxmlformats.org/markup-compatibility/2006">
              <mc:Choice xmlns:v="urn:schemas-microsoft-com:vml" Requires="v">
                <p:oleObj name="think-cell Folie" r:id="rId8" imgW="270" imgH="270" progId="TCLayout.ActiveDocument.1">
                  <p:embed/>
                </p:oleObj>
              </mc:Choice>
              <mc:Fallback>
                <p:oleObj name="think-cell Folie" r:id="rId8" imgW="270" imgH="270" progId="TCLayout.ActiveDocument.1">
                  <p:embed/>
                  <p:pic>
                    <p:nvPicPr>
                      <p:cNvPr id="10" name="Objekt 9" hidden="1">
                        <a:extLst>
                          <a:ext uri="{FF2B5EF4-FFF2-40B4-BE49-F238E27FC236}">
                            <a16:creationId xmlns:a16="http://schemas.microsoft.com/office/drawing/2014/main" id="{E8C4C81D-D693-404B-8CC7-118833B9E5A8}"/>
                          </a:ext>
                        </a:extLst>
                      </p:cNvPr>
                      <p:cNvPicPr/>
                      <p:nvPr/>
                    </p:nvPicPr>
                    <p:blipFill>
                      <a:blip r:embed="rId9"/>
                      <a:stretch>
                        <a:fillRect/>
                      </a:stretch>
                    </p:blipFill>
                    <p:spPr>
                      <a:xfrm>
                        <a:off x="1587" y="2579"/>
                        <a:ext cx="1587" cy="1587"/>
                      </a:xfrm>
                      <a:prstGeom prst="rect">
                        <a:avLst/>
                      </a:prstGeom>
                    </p:spPr>
                  </p:pic>
                </p:oleObj>
              </mc:Fallback>
            </mc:AlternateContent>
          </a:graphicData>
        </a:graphic>
      </p:graphicFrame>
      <p:sp>
        <p:nvSpPr>
          <p:cNvPr id="9" name="Textplatzhalter 8">
            <a:extLst>
              <a:ext uri="{FF2B5EF4-FFF2-40B4-BE49-F238E27FC236}">
                <a16:creationId xmlns:a16="http://schemas.microsoft.com/office/drawing/2014/main" id="{D37D488A-C0F0-4CF2-8F22-04F6B6BFEA09}"/>
              </a:ext>
            </a:extLst>
          </p:cNvPr>
          <p:cNvSpPr>
            <a:spLocks noGrp="1"/>
          </p:cNvSpPr>
          <p:nvPr>
            <p:ph type="body" sz="quarter" idx="14"/>
          </p:nvPr>
        </p:nvSpPr>
        <p:spPr bwMode="gray"/>
        <p:txBody>
          <a:bodyPr/>
          <a:lstStyle/>
          <a:p>
            <a:r>
              <a:rPr lang="de-DE" err="1"/>
              <a:t>bAV</a:t>
            </a:r>
            <a:r>
              <a:rPr lang="de-DE"/>
              <a:t> als Kriterium bei der Unternehmensauswahl </a:t>
            </a:r>
          </a:p>
        </p:txBody>
      </p:sp>
      <p:sp>
        <p:nvSpPr>
          <p:cNvPr id="12" name="Textplatzhalter 11">
            <a:extLst>
              <a:ext uri="{FF2B5EF4-FFF2-40B4-BE49-F238E27FC236}">
                <a16:creationId xmlns:a16="http://schemas.microsoft.com/office/drawing/2014/main" id="{4138699A-B1EC-4770-8A06-E0C1451AC2E9}"/>
              </a:ext>
            </a:extLst>
          </p:cNvPr>
          <p:cNvSpPr>
            <a:spLocks noGrp="1"/>
          </p:cNvSpPr>
          <p:nvPr>
            <p:ph type="body" sz="quarter" idx="13"/>
          </p:nvPr>
        </p:nvSpPr>
        <p:spPr bwMode="gray"/>
        <p:txBody>
          <a:bodyPr/>
          <a:lstStyle/>
          <a:p>
            <a:r>
              <a:rPr lang="de-DE" dirty="0"/>
              <a:t>Quelle der Daten: Website von Indeed (Stand 13.01.2025)</a:t>
            </a:r>
          </a:p>
        </p:txBody>
      </p:sp>
      <p:sp>
        <p:nvSpPr>
          <p:cNvPr id="19" name="Textplatzhalter 40">
            <a:extLst>
              <a:ext uri="{FF2B5EF4-FFF2-40B4-BE49-F238E27FC236}">
                <a16:creationId xmlns:a16="http://schemas.microsoft.com/office/drawing/2014/main" id="{F6F2AA74-BB1D-4E22-95FE-7C26F7F3A771}"/>
              </a:ext>
            </a:extLst>
          </p:cNvPr>
          <p:cNvSpPr txBox="1">
            <a:spLocks/>
          </p:cNvSpPr>
          <p:nvPr>
            <p:custDataLst>
              <p:tags r:id="rId3"/>
            </p:custDataLst>
          </p:nvPr>
        </p:nvSpPr>
        <p:spPr bwMode="gray">
          <a:xfrm>
            <a:off x="6923996" y="1414049"/>
            <a:ext cx="4750704" cy="4029901"/>
          </a:xfrm>
          <a:prstGeom prst="rect">
            <a:avLst/>
          </a:prstGeom>
        </p:spPr>
        <p:txBody>
          <a:bodyPr vert="horz" lIns="0" tIns="23996" rIns="0" bIns="0" rtlCol="0" anchor="b">
            <a:noAutofit/>
          </a:bodyPr>
          <a:lstStyle>
            <a:lvl1pPr marL="0" indent="0" algn="l" defTabSz="682884" rtl="0" eaLnBrk="1" latinLnBrk="0" hangingPunct="1">
              <a:lnSpc>
                <a:spcPct val="90000"/>
              </a:lnSpc>
              <a:spcBef>
                <a:spcPts val="800"/>
              </a:spcBef>
              <a:buFont typeface="Arial"/>
              <a:buNone/>
              <a:defRPr sz="1800" kern="1200" spc="45" baseline="0">
                <a:solidFill>
                  <a:schemeClr val="tx1"/>
                </a:solidFill>
                <a:latin typeface="+mn-lt"/>
                <a:ea typeface="+mn-ea"/>
                <a:cs typeface="Arial"/>
              </a:defRPr>
            </a:lvl1pPr>
            <a:lvl2pPr marL="216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2pPr>
            <a:lvl3pPr marL="432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3pPr>
            <a:lvl4pPr marL="648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4pPr>
            <a:lvl5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5pPr>
            <a:lvl6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6pPr>
            <a:lvl7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7pPr>
            <a:lvl8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8pPr>
            <a:lvl9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9pPr>
          </a:lstStyle>
          <a:p>
            <a:pPr lvl="1"/>
            <a:endParaRPr lang="de-DE" sz="1799"/>
          </a:p>
        </p:txBody>
      </p:sp>
      <p:sp>
        <p:nvSpPr>
          <p:cNvPr id="6" name="Foliennummernplatzhalter 5">
            <a:extLst>
              <a:ext uri="{FF2B5EF4-FFF2-40B4-BE49-F238E27FC236}">
                <a16:creationId xmlns:a16="http://schemas.microsoft.com/office/drawing/2014/main" id="{85A40A2A-5DAE-4846-A691-8D92E1BBA410}"/>
              </a:ext>
            </a:extLst>
          </p:cNvPr>
          <p:cNvSpPr>
            <a:spLocks noGrp="1"/>
          </p:cNvSpPr>
          <p:nvPr>
            <p:ph type="sldNum" sz="quarter" idx="11"/>
          </p:nvPr>
        </p:nvSpPr>
        <p:spPr bwMode="gray"/>
        <p:txBody>
          <a:bodyPr/>
          <a:lstStyle/>
          <a:p>
            <a:fld id="{F54F1103-55D5-406B-994D-438AB4391C46}" type="slidenum">
              <a:rPr lang="de-DE" smtClean="0"/>
              <a:pPr/>
              <a:t>22</a:t>
            </a:fld>
            <a:endParaRPr lang="de-DE"/>
          </a:p>
        </p:txBody>
      </p:sp>
      <p:sp>
        <p:nvSpPr>
          <p:cNvPr id="3" name="Rechteck 2">
            <a:extLst>
              <a:ext uri="{FF2B5EF4-FFF2-40B4-BE49-F238E27FC236}">
                <a16:creationId xmlns:a16="http://schemas.microsoft.com/office/drawing/2014/main" id="{AD8AE526-745F-4056-9EDA-79474A2DF47E}"/>
              </a:ext>
            </a:extLst>
          </p:cNvPr>
          <p:cNvSpPr/>
          <p:nvPr/>
        </p:nvSpPr>
        <p:spPr>
          <a:xfrm>
            <a:off x="6923996" y="4648298"/>
            <a:ext cx="5522666" cy="341632"/>
          </a:xfrm>
          <a:prstGeom prst="rect">
            <a:avLst/>
          </a:prstGeom>
        </p:spPr>
        <p:txBody>
          <a:bodyPr wrap="none">
            <a:spAutoFit/>
          </a:bodyPr>
          <a:lstStyle/>
          <a:p>
            <a:pPr defTabSz="682884">
              <a:lnSpc>
                <a:spcPct val="90000"/>
              </a:lnSpc>
              <a:spcBef>
                <a:spcPts val="800"/>
              </a:spcBef>
              <a:buClr>
                <a:srgbClr val="838271"/>
              </a:buClr>
            </a:pPr>
            <a:r>
              <a:rPr lang="de-DE" b="1" spc="45" dirty="0">
                <a:solidFill>
                  <a:schemeClr val="tx2"/>
                </a:solidFill>
                <a:cs typeface="Arial"/>
              </a:rPr>
              <a:t>deutschlandweit mehr als 3.000 offene Jobs  </a:t>
            </a:r>
          </a:p>
        </p:txBody>
      </p:sp>
      <p:sp>
        <p:nvSpPr>
          <p:cNvPr id="17" name="Titel 2">
            <a:extLst>
              <a:ext uri="{FF2B5EF4-FFF2-40B4-BE49-F238E27FC236}">
                <a16:creationId xmlns:a16="http://schemas.microsoft.com/office/drawing/2014/main" id="{EBC3528A-EBBD-4C8A-ADBA-9D07943B2A02}"/>
              </a:ext>
            </a:extLst>
          </p:cNvPr>
          <p:cNvSpPr>
            <a:spLocks noGrp="1"/>
          </p:cNvSpPr>
          <p:nvPr>
            <p:ph type="title"/>
          </p:nvPr>
        </p:nvSpPr>
        <p:spPr>
          <a:xfrm>
            <a:off x="339310" y="549348"/>
            <a:ext cx="10010920" cy="575931"/>
          </a:xfrm>
        </p:spPr>
        <p:txBody>
          <a:bodyPr/>
          <a:lstStyle/>
          <a:p>
            <a:r>
              <a:rPr lang="de-DE" dirty="0"/>
              <a:t>Suche </a:t>
            </a:r>
            <a:r>
              <a:rPr lang="de-DE" dirty="0">
                <a:solidFill>
                  <a:srgbClr val="C00000"/>
                </a:solidFill>
              </a:rPr>
              <a:t>bei </a:t>
            </a:r>
            <a:r>
              <a:rPr lang="de-DE" dirty="0" err="1">
                <a:solidFill>
                  <a:srgbClr val="C00000"/>
                </a:solidFill>
              </a:rPr>
              <a:t>Indeed</a:t>
            </a:r>
            <a:r>
              <a:rPr lang="de-DE" dirty="0">
                <a:solidFill>
                  <a:srgbClr val="C00000"/>
                </a:solidFill>
              </a:rPr>
              <a:t>: </a:t>
            </a:r>
            <a:r>
              <a:rPr lang="de-DE" dirty="0"/>
              <a:t>„Softwareentwickler“ </a:t>
            </a:r>
          </a:p>
        </p:txBody>
      </p:sp>
      <p:cxnSp>
        <p:nvCxnSpPr>
          <p:cNvPr id="18" name="Gerader Verbinder 17">
            <a:extLst>
              <a:ext uri="{FF2B5EF4-FFF2-40B4-BE49-F238E27FC236}">
                <a16:creationId xmlns:a16="http://schemas.microsoft.com/office/drawing/2014/main" id="{EF63DD9F-CC83-44ED-924B-A2D4A0459BB3}"/>
              </a:ext>
            </a:extLst>
          </p:cNvPr>
          <p:cNvCxnSpPr>
            <a:cxnSpLocks/>
          </p:cNvCxnSpPr>
          <p:nvPr>
            <p:custDataLst>
              <p:tags r:id="rId4"/>
            </p:custDataLst>
          </p:nvPr>
        </p:nvCxnSpPr>
        <p:spPr bwMode="gray">
          <a:xfrm>
            <a:off x="7063328" y="4490349"/>
            <a:ext cx="4430535" cy="31149"/>
          </a:xfrm>
          <a:prstGeom prst="line">
            <a:avLst/>
          </a:prstGeom>
          <a:ln w="9525">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4" name="Rechteck 13">
            <a:extLst>
              <a:ext uri="{FF2B5EF4-FFF2-40B4-BE49-F238E27FC236}">
                <a16:creationId xmlns:a16="http://schemas.microsoft.com/office/drawing/2014/main" id="{C5EBCB05-2104-443E-A772-391E52FC9704}"/>
              </a:ext>
            </a:extLst>
          </p:cNvPr>
          <p:cNvSpPr/>
          <p:nvPr/>
        </p:nvSpPr>
        <p:spPr bwMode="gray">
          <a:xfrm>
            <a:off x="2316835" y="1908670"/>
            <a:ext cx="635240" cy="153303"/>
          </a:xfrm>
          <a:prstGeom prst="rect">
            <a:avLst/>
          </a:prstGeom>
          <a:noFill/>
          <a:ln w="28575">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800">
              <a:solidFill>
                <a:schemeClr val="bg1"/>
              </a:solidFill>
            </a:endParaRPr>
          </a:p>
        </p:txBody>
      </p:sp>
      <p:sp>
        <p:nvSpPr>
          <p:cNvPr id="16" name="Rechteck 15">
            <a:extLst>
              <a:ext uri="{FF2B5EF4-FFF2-40B4-BE49-F238E27FC236}">
                <a16:creationId xmlns:a16="http://schemas.microsoft.com/office/drawing/2014/main" id="{997481AC-D8CF-4427-92E2-E5F15C2354CA}"/>
              </a:ext>
            </a:extLst>
          </p:cNvPr>
          <p:cNvSpPr/>
          <p:nvPr/>
        </p:nvSpPr>
        <p:spPr bwMode="gray">
          <a:xfrm>
            <a:off x="3060750" y="2961757"/>
            <a:ext cx="678059" cy="142531"/>
          </a:xfrm>
          <a:prstGeom prst="rect">
            <a:avLst/>
          </a:prstGeom>
          <a:noFill/>
          <a:ln w="28575">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800">
              <a:solidFill>
                <a:schemeClr val="bg1"/>
              </a:solidFill>
            </a:endParaRPr>
          </a:p>
        </p:txBody>
      </p:sp>
    </p:spTree>
    <p:extLst>
      <p:ext uri="{BB962C8B-B14F-4D97-AF65-F5344CB8AC3E}">
        <p14:creationId xmlns:p14="http://schemas.microsoft.com/office/powerpoint/2010/main" val="1628221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animBg="1"/>
      <p:bldP spid="1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kt 9" hidden="1">
            <a:extLst>
              <a:ext uri="{FF2B5EF4-FFF2-40B4-BE49-F238E27FC236}">
                <a16:creationId xmlns:a16="http://schemas.microsoft.com/office/drawing/2014/main" id="{E8C4C81D-D693-404B-8CC7-118833B9E5A8}"/>
              </a:ext>
            </a:extLst>
          </p:cNvPr>
          <p:cNvGraphicFramePr>
            <a:graphicFrameLocks noChangeAspect="1"/>
          </p:cNvGraphicFramePr>
          <p:nvPr>
            <p:custDataLst>
              <p:tags r:id="rId1"/>
            </p:custDataLst>
          </p:nvPr>
        </p:nvGraphicFramePr>
        <p:xfrm>
          <a:off x="1587" y="2579"/>
          <a:ext cx="1587" cy="1587"/>
        </p:xfrm>
        <a:graphic>
          <a:graphicData uri="http://schemas.openxmlformats.org/presentationml/2006/ole">
            <mc:AlternateContent xmlns:mc="http://schemas.openxmlformats.org/markup-compatibility/2006">
              <mc:Choice xmlns:v="urn:schemas-microsoft-com:vml" Requires="v">
                <p:oleObj name="think-cell Folie" r:id="rId6" imgW="270" imgH="270" progId="TCLayout.ActiveDocument.1">
                  <p:embed/>
                </p:oleObj>
              </mc:Choice>
              <mc:Fallback>
                <p:oleObj name="think-cell Folie" r:id="rId6" imgW="270" imgH="270" progId="TCLayout.ActiveDocument.1">
                  <p:embed/>
                  <p:pic>
                    <p:nvPicPr>
                      <p:cNvPr id="10" name="Objekt 9" hidden="1">
                        <a:extLst>
                          <a:ext uri="{FF2B5EF4-FFF2-40B4-BE49-F238E27FC236}">
                            <a16:creationId xmlns:a16="http://schemas.microsoft.com/office/drawing/2014/main" id="{E8C4C81D-D693-404B-8CC7-118833B9E5A8}"/>
                          </a:ext>
                        </a:extLst>
                      </p:cNvPr>
                      <p:cNvPicPr/>
                      <p:nvPr/>
                    </p:nvPicPr>
                    <p:blipFill>
                      <a:blip r:embed="rId7"/>
                      <a:stretch>
                        <a:fillRect/>
                      </a:stretch>
                    </p:blipFill>
                    <p:spPr>
                      <a:xfrm>
                        <a:off x="1587" y="2579"/>
                        <a:ext cx="1587" cy="1587"/>
                      </a:xfrm>
                      <a:prstGeom prst="rect">
                        <a:avLst/>
                      </a:prstGeom>
                    </p:spPr>
                  </p:pic>
                </p:oleObj>
              </mc:Fallback>
            </mc:AlternateContent>
          </a:graphicData>
        </a:graphic>
      </p:graphicFrame>
      <p:sp>
        <p:nvSpPr>
          <p:cNvPr id="9" name="Textplatzhalter 8">
            <a:extLst>
              <a:ext uri="{FF2B5EF4-FFF2-40B4-BE49-F238E27FC236}">
                <a16:creationId xmlns:a16="http://schemas.microsoft.com/office/drawing/2014/main" id="{D37D488A-C0F0-4CF2-8F22-04F6B6BFEA09}"/>
              </a:ext>
            </a:extLst>
          </p:cNvPr>
          <p:cNvSpPr>
            <a:spLocks noGrp="1"/>
          </p:cNvSpPr>
          <p:nvPr>
            <p:ph type="body" sz="quarter" idx="14"/>
          </p:nvPr>
        </p:nvSpPr>
        <p:spPr bwMode="gray"/>
        <p:txBody>
          <a:bodyPr/>
          <a:lstStyle/>
          <a:p>
            <a:r>
              <a:rPr lang="de-DE" err="1"/>
              <a:t>bAV</a:t>
            </a:r>
            <a:r>
              <a:rPr lang="de-DE"/>
              <a:t> als Kriterium bei der Unternehmensauswahl </a:t>
            </a:r>
          </a:p>
        </p:txBody>
      </p:sp>
      <p:sp>
        <p:nvSpPr>
          <p:cNvPr id="12" name="Textplatzhalter 11">
            <a:extLst>
              <a:ext uri="{FF2B5EF4-FFF2-40B4-BE49-F238E27FC236}">
                <a16:creationId xmlns:a16="http://schemas.microsoft.com/office/drawing/2014/main" id="{4138699A-B1EC-4770-8A06-E0C1451AC2E9}"/>
              </a:ext>
            </a:extLst>
          </p:cNvPr>
          <p:cNvSpPr>
            <a:spLocks noGrp="1"/>
          </p:cNvSpPr>
          <p:nvPr>
            <p:ph type="body" sz="quarter" idx="13"/>
          </p:nvPr>
        </p:nvSpPr>
        <p:spPr bwMode="gray"/>
        <p:txBody>
          <a:bodyPr/>
          <a:lstStyle/>
          <a:p>
            <a:r>
              <a:rPr lang="de-DE" dirty="0"/>
              <a:t>Quelle der Daten: Website von Indeed (Stand 13.01.2025)</a:t>
            </a:r>
          </a:p>
        </p:txBody>
      </p:sp>
      <p:sp>
        <p:nvSpPr>
          <p:cNvPr id="6" name="Foliennummernplatzhalter 5">
            <a:extLst>
              <a:ext uri="{FF2B5EF4-FFF2-40B4-BE49-F238E27FC236}">
                <a16:creationId xmlns:a16="http://schemas.microsoft.com/office/drawing/2014/main" id="{85A40A2A-5DAE-4846-A691-8D92E1BBA410}"/>
              </a:ext>
            </a:extLst>
          </p:cNvPr>
          <p:cNvSpPr>
            <a:spLocks noGrp="1"/>
          </p:cNvSpPr>
          <p:nvPr>
            <p:ph type="sldNum" sz="quarter" idx="11"/>
          </p:nvPr>
        </p:nvSpPr>
        <p:spPr bwMode="gray"/>
        <p:txBody>
          <a:bodyPr/>
          <a:lstStyle/>
          <a:p>
            <a:fld id="{F54F1103-55D5-406B-994D-438AB4391C46}" type="slidenum">
              <a:rPr lang="de-DE" smtClean="0"/>
              <a:pPr/>
              <a:t>23</a:t>
            </a:fld>
            <a:endParaRPr lang="de-DE"/>
          </a:p>
        </p:txBody>
      </p:sp>
      <p:sp>
        <p:nvSpPr>
          <p:cNvPr id="17" name="Titel 2">
            <a:extLst>
              <a:ext uri="{FF2B5EF4-FFF2-40B4-BE49-F238E27FC236}">
                <a16:creationId xmlns:a16="http://schemas.microsoft.com/office/drawing/2014/main" id="{EBC3528A-EBBD-4C8A-ADBA-9D07943B2A02}"/>
              </a:ext>
            </a:extLst>
          </p:cNvPr>
          <p:cNvSpPr>
            <a:spLocks noGrp="1"/>
          </p:cNvSpPr>
          <p:nvPr>
            <p:ph type="title"/>
          </p:nvPr>
        </p:nvSpPr>
        <p:spPr>
          <a:xfrm>
            <a:off x="339310" y="549348"/>
            <a:ext cx="11630336" cy="575931"/>
          </a:xfrm>
        </p:spPr>
        <p:txBody>
          <a:bodyPr/>
          <a:lstStyle/>
          <a:p>
            <a:r>
              <a:rPr lang="de-DE" dirty="0" err="1">
                <a:solidFill>
                  <a:srgbClr val="C00000"/>
                </a:solidFill>
              </a:rPr>
              <a:t>Indeed</a:t>
            </a:r>
            <a:r>
              <a:rPr lang="de-DE" dirty="0">
                <a:solidFill>
                  <a:srgbClr val="C00000"/>
                </a:solidFill>
              </a:rPr>
              <a:t>: </a:t>
            </a:r>
            <a:r>
              <a:rPr lang="de-DE" dirty="0"/>
              <a:t>„Softwareentwickler“ + „betriebliche Altersvorsorge/-versorgung/Betriebsrente“ </a:t>
            </a:r>
          </a:p>
        </p:txBody>
      </p:sp>
      <p:pic>
        <p:nvPicPr>
          <p:cNvPr id="22" name="Picture 2" descr="C:\Users\bandelow\Desktop\Monitore_Computer.png">
            <a:extLst>
              <a:ext uri="{FF2B5EF4-FFF2-40B4-BE49-F238E27FC236}">
                <a16:creationId xmlns:a16="http://schemas.microsoft.com/office/drawing/2014/main" id="{43F401AF-0057-694E-9945-10576D6ACF6B}"/>
              </a:ext>
            </a:extLst>
          </p:cNvPr>
          <p:cNvPicPr>
            <a:picLocks noChangeAspect="1" noChangeArrowheads="1"/>
          </p:cNvPicPr>
          <p:nvPr>
            <p:custDataLst>
              <p:tags r:id="rId2"/>
            </p:custDataLst>
          </p:nvPr>
        </p:nvPicPr>
        <p:blipFill>
          <a:blip r:embed="rId8" cstate="print">
            <a:extLst>
              <a:ext uri="{28A0092B-C50C-407E-A947-70E740481C1C}">
                <a14:useLocalDpi xmlns:a14="http://schemas.microsoft.com/office/drawing/2010/main" val="0"/>
              </a:ext>
            </a:extLst>
          </a:blip>
          <a:srcRect/>
          <a:stretch>
            <a:fillRect/>
          </a:stretch>
        </p:blipFill>
        <p:spPr bwMode="gray">
          <a:xfrm>
            <a:off x="1288676" y="1414377"/>
            <a:ext cx="4905525" cy="3927345"/>
          </a:xfrm>
          <a:prstGeom prst="rect">
            <a:avLst/>
          </a:prstGeom>
          <a:noFill/>
          <a:extLst>
            <a:ext uri="{909E8E84-426E-40DD-AFC4-6F175D3DCCD1}">
              <a14:hiddenFill xmlns:a14="http://schemas.microsoft.com/office/drawing/2010/main">
                <a:solidFill>
                  <a:srgbClr val="FFFFFF"/>
                </a:solidFill>
              </a14:hiddenFill>
            </a:ext>
          </a:extLst>
        </p:spPr>
      </p:pic>
      <p:sp>
        <p:nvSpPr>
          <p:cNvPr id="23" name="Textplatzhalter 40">
            <a:extLst>
              <a:ext uri="{FF2B5EF4-FFF2-40B4-BE49-F238E27FC236}">
                <a16:creationId xmlns:a16="http://schemas.microsoft.com/office/drawing/2014/main" id="{A69E6874-0FBE-BB5D-1E80-283FA8F21FFD}"/>
              </a:ext>
            </a:extLst>
          </p:cNvPr>
          <p:cNvSpPr txBox="1">
            <a:spLocks/>
          </p:cNvSpPr>
          <p:nvPr>
            <p:custDataLst>
              <p:tags r:id="rId3"/>
            </p:custDataLst>
          </p:nvPr>
        </p:nvSpPr>
        <p:spPr bwMode="gray">
          <a:xfrm>
            <a:off x="6927363" y="1414377"/>
            <a:ext cx="4751804" cy="4030834"/>
          </a:xfrm>
          <a:prstGeom prst="rect">
            <a:avLst/>
          </a:prstGeom>
        </p:spPr>
        <p:txBody>
          <a:bodyPr vert="horz" lIns="0" tIns="24002" rIns="0" bIns="0" rtlCol="0" anchor="b">
            <a:noAutofit/>
          </a:bodyPr>
          <a:lstStyle>
            <a:lvl1pPr marL="0" indent="0" algn="l" defTabSz="682884" rtl="0" eaLnBrk="1" latinLnBrk="0" hangingPunct="1">
              <a:lnSpc>
                <a:spcPct val="90000"/>
              </a:lnSpc>
              <a:spcBef>
                <a:spcPts val="800"/>
              </a:spcBef>
              <a:buFont typeface="Arial"/>
              <a:buNone/>
              <a:defRPr sz="1800" kern="1200" spc="45" baseline="0">
                <a:solidFill>
                  <a:schemeClr val="tx1"/>
                </a:solidFill>
                <a:latin typeface="+mn-lt"/>
                <a:ea typeface="+mn-ea"/>
                <a:cs typeface="Arial"/>
              </a:defRPr>
            </a:lvl1pPr>
            <a:lvl2pPr marL="216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2pPr>
            <a:lvl3pPr marL="432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3pPr>
            <a:lvl4pPr marL="648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4pPr>
            <a:lvl5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5pPr>
            <a:lvl6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6pPr>
            <a:lvl7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7pPr>
            <a:lvl8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8pPr>
            <a:lvl9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9pPr>
          </a:lstStyle>
          <a:p>
            <a:pPr lvl="1"/>
            <a:endParaRPr lang="de-DE" sz="1799"/>
          </a:p>
        </p:txBody>
      </p:sp>
      <p:sp>
        <p:nvSpPr>
          <p:cNvPr id="24" name="Rechteck 23">
            <a:extLst>
              <a:ext uri="{FF2B5EF4-FFF2-40B4-BE49-F238E27FC236}">
                <a16:creationId xmlns:a16="http://schemas.microsoft.com/office/drawing/2014/main" id="{13D92159-4438-8AFF-3EAB-B761A5367778}"/>
              </a:ext>
            </a:extLst>
          </p:cNvPr>
          <p:cNvSpPr/>
          <p:nvPr/>
        </p:nvSpPr>
        <p:spPr>
          <a:xfrm>
            <a:off x="7247606" y="4649374"/>
            <a:ext cx="3938771" cy="590931"/>
          </a:xfrm>
          <a:prstGeom prst="rect">
            <a:avLst/>
          </a:prstGeom>
        </p:spPr>
        <p:txBody>
          <a:bodyPr wrap="none">
            <a:spAutoFit/>
          </a:bodyPr>
          <a:lstStyle/>
          <a:p>
            <a:pPr defTabSz="683021">
              <a:lnSpc>
                <a:spcPct val="90000"/>
              </a:lnSpc>
              <a:spcBef>
                <a:spcPts val="800"/>
              </a:spcBef>
              <a:buClr>
                <a:srgbClr val="838271"/>
              </a:buClr>
            </a:pPr>
            <a:r>
              <a:rPr lang="de-DE" sz="1800" spc="45" dirty="0">
                <a:cs typeface="Arial"/>
              </a:rPr>
              <a:t>956 offene Jobs erwähnen die bAV</a:t>
            </a:r>
            <a:br>
              <a:rPr lang="de-DE" sz="1800" spc="45" dirty="0">
                <a:cs typeface="Arial"/>
              </a:rPr>
            </a:br>
            <a:r>
              <a:rPr lang="de-DE" sz="1800" spc="45" dirty="0">
                <a:cs typeface="Arial"/>
              </a:rPr>
              <a:t>in der Stellenausschreibung </a:t>
            </a:r>
          </a:p>
        </p:txBody>
      </p:sp>
      <p:cxnSp>
        <p:nvCxnSpPr>
          <p:cNvPr id="25" name="Gerader Verbinder 24">
            <a:extLst>
              <a:ext uri="{FF2B5EF4-FFF2-40B4-BE49-F238E27FC236}">
                <a16:creationId xmlns:a16="http://schemas.microsoft.com/office/drawing/2014/main" id="{2156924F-2A73-971E-0047-1F53F1AB27D6}"/>
              </a:ext>
            </a:extLst>
          </p:cNvPr>
          <p:cNvCxnSpPr>
            <a:cxnSpLocks/>
          </p:cNvCxnSpPr>
          <p:nvPr>
            <p:custDataLst>
              <p:tags r:id="rId4"/>
            </p:custDataLst>
          </p:nvPr>
        </p:nvCxnSpPr>
        <p:spPr bwMode="gray">
          <a:xfrm>
            <a:off x="7247606" y="4505805"/>
            <a:ext cx="4431561" cy="31156"/>
          </a:xfrm>
          <a:prstGeom prst="line">
            <a:avLst/>
          </a:prstGeom>
          <a:ln w="9525">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26" name="Rechteck 25">
            <a:extLst>
              <a:ext uri="{FF2B5EF4-FFF2-40B4-BE49-F238E27FC236}">
                <a16:creationId xmlns:a16="http://schemas.microsoft.com/office/drawing/2014/main" id="{4F1644D8-D315-5C5D-74F0-B6CBBCABC3EC}"/>
              </a:ext>
            </a:extLst>
          </p:cNvPr>
          <p:cNvSpPr/>
          <p:nvPr/>
        </p:nvSpPr>
        <p:spPr>
          <a:xfrm>
            <a:off x="7247606" y="3036417"/>
            <a:ext cx="4323620" cy="1045414"/>
          </a:xfrm>
          <a:prstGeom prst="rect">
            <a:avLst/>
          </a:prstGeom>
        </p:spPr>
        <p:txBody>
          <a:bodyPr wrap="square">
            <a:spAutoFit/>
          </a:bodyPr>
          <a:lstStyle/>
          <a:p>
            <a:pPr defTabSz="683021">
              <a:lnSpc>
                <a:spcPct val="90000"/>
              </a:lnSpc>
              <a:spcBef>
                <a:spcPts val="800"/>
              </a:spcBef>
              <a:buClr>
                <a:srgbClr val="838271"/>
              </a:buClr>
              <a:tabLst>
                <a:tab pos="4030663" algn="r"/>
              </a:tabLst>
            </a:pPr>
            <a:r>
              <a:rPr lang="de-DE" sz="1800" spc="45" dirty="0">
                <a:cs typeface="Arial"/>
              </a:rPr>
              <a:t>betriebliche Altersvorsorge	</a:t>
            </a:r>
            <a:r>
              <a:rPr lang="de-DE" spc="45" dirty="0">
                <a:cs typeface="Arial"/>
              </a:rPr>
              <a:t>900</a:t>
            </a:r>
            <a:endParaRPr lang="de-DE" sz="1800" spc="45" dirty="0">
              <a:cs typeface="Arial"/>
            </a:endParaRPr>
          </a:p>
          <a:p>
            <a:pPr defTabSz="683021">
              <a:lnSpc>
                <a:spcPct val="90000"/>
              </a:lnSpc>
              <a:spcBef>
                <a:spcPts val="800"/>
              </a:spcBef>
              <a:buClr>
                <a:srgbClr val="838271"/>
              </a:buClr>
              <a:tabLst>
                <a:tab pos="4030663" algn="r"/>
              </a:tabLst>
            </a:pPr>
            <a:r>
              <a:rPr lang="de-DE" sz="1800" spc="45" dirty="0">
                <a:cs typeface="Arial"/>
              </a:rPr>
              <a:t>betriebliche Altersversorgung	50</a:t>
            </a:r>
          </a:p>
          <a:p>
            <a:pPr defTabSz="683021">
              <a:lnSpc>
                <a:spcPct val="90000"/>
              </a:lnSpc>
              <a:spcBef>
                <a:spcPts val="800"/>
              </a:spcBef>
              <a:buClr>
                <a:srgbClr val="838271"/>
              </a:buClr>
              <a:tabLst>
                <a:tab pos="4030663" algn="r"/>
              </a:tabLst>
            </a:pPr>
            <a:r>
              <a:rPr lang="de-DE" sz="1800" spc="45" dirty="0">
                <a:cs typeface="Arial"/>
              </a:rPr>
              <a:t>Betriebsrente	6</a:t>
            </a:r>
          </a:p>
        </p:txBody>
      </p:sp>
      <p:pic>
        <p:nvPicPr>
          <p:cNvPr id="3" name="Grafik 2">
            <a:extLst>
              <a:ext uri="{FF2B5EF4-FFF2-40B4-BE49-F238E27FC236}">
                <a16:creationId xmlns:a16="http://schemas.microsoft.com/office/drawing/2014/main" id="{4B64A0B4-41B5-DD07-E3E3-FE76F8B59267}"/>
              </a:ext>
            </a:extLst>
          </p:cNvPr>
          <p:cNvPicPr>
            <a:picLocks noChangeAspect="1"/>
          </p:cNvPicPr>
          <p:nvPr/>
        </p:nvPicPr>
        <p:blipFill>
          <a:blip r:embed="rId9"/>
          <a:stretch>
            <a:fillRect/>
          </a:stretch>
        </p:blipFill>
        <p:spPr>
          <a:xfrm>
            <a:off x="1935501" y="1651778"/>
            <a:ext cx="3522324" cy="2430053"/>
          </a:xfrm>
          <a:prstGeom prst="rect">
            <a:avLst/>
          </a:prstGeom>
        </p:spPr>
      </p:pic>
      <p:sp>
        <p:nvSpPr>
          <p:cNvPr id="28" name="Rechteck 27">
            <a:extLst>
              <a:ext uri="{FF2B5EF4-FFF2-40B4-BE49-F238E27FC236}">
                <a16:creationId xmlns:a16="http://schemas.microsoft.com/office/drawing/2014/main" id="{DD10D50E-9F17-C832-38B6-5A7BB1D07FA2}"/>
              </a:ext>
            </a:extLst>
          </p:cNvPr>
          <p:cNvSpPr/>
          <p:nvPr/>
        </p:nvSpPr>
        <p:spPr bwMode="gray">
          <a:xfrm>
            <a:off x="2777042" y="2433678"/>
            <a:ext cx="678216" cy="142564"/>
          </a:xfrm>
          <a:prstGeom prst="rect">
            <a:avLst/>
          </a:prstGeom>
          <a:noFill/>
          <a:ln w="28575">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800">
              <a:solidFill>
                <a:schemeClr val="bg1"/>
              </a:solidFill>
            </a:endParaRPr>
          </a:p>
        </p:txBody>
      </p:sp>
      <p:sp>
        <p:nvSpPr>
          <p:cNvPr id="29" name="Rechteck 28">
            <a:extLst>
              <a:ext uri="{FF2B5EF4-FFF2-40B4-BE49-F238E27FC236}">
                <a16:creationId xmlns:a16="http://schemas.microsoft.com/office/drawing/2014/main" id="{DAF3E875-5DE9-3EA0-8D72-576A6C9228EC}"/>
              </a:ext>
            </a:extLst>
          </p:cNvPr>
          <p:cNvSpPr/>
          <p:nvPr/>
        </p:nvSpPr>
        <p:spPr bwMode="gray">
          <a:xfrm>
            <a:off x="2364329" y="1678686"/>
            <a:ext cx="1277051" cy="142565"/>
          </a:xfrm>
          <a:prstGeom prst="rect">
            <a:avLst/>
          </a:prstGeom>
          <a:noFill/>
          <a:ln w="28575">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800">
              <a:solidFill>
                <a:schemeClr val="bg1"/>
              </a:solidFill>
            </a:endParaRPr>
          </a:p>
        </p:txBody>
      </p:sp>
      <p:sp>
        <p:nvSpPr>
          <p:cNvPr id="30" name="Rechteck 29">
            <a:extLst>
              <a:ext uri="{FF2B5EF4-FFF2-40B4-BE49-F238E27FC236}">
                <a16:creationId xmlns:a16="http://schemas.microsoft.com/office/drawing/2014/main" id="{49EABBDD-75FC-23C0-B59E-131868122FCB}"/>
              </a:ext>
            </a:extLst>
          </p:cNvPr>
          <p:cNvSpPr/>
          <p:nvPr/>
        </p:nvSpPr>
        <p:spPr>
          <a:xfrm>
            <a:off x="7247606" y="5352718"/>
            <a:ext cx="4821192" cy="590931"/>
          </a:xfrm>
          <a:prstGeom prst="rect">
            <a:avLst/>
          </a:prstGeom>
        </p:spPr>
        <p:txBody>
          <a:bodyPr wrap="none">
            <a:spAutoFit/>
          </a:bodyPr>
          <a:lstStyle/>
          <a:p>
            <a:pPr defTabSz="683021">
              <a:lnSpc>
                <a:spcPct val="90000"/>
              </a:lnSpc>
              <a:spcBef>
                <a:spcPts val="800"/>
              </a:spcBef>
              <a:buClr>
                <a:srgbClr val="838271"/>
              </a:buClr>
            </a:pPr>
            <a:r>
              <a:rPr lang="de-DE" sz="1800" b="1" spc="45" dirty="0">
                <a:cs typeface="Arial"/>
              </a:rPr>
              <a:t>d.</a:t>
            </a:r>
            <a:r>
              <a:rPr lang="de-DE" sz="1000" b="1" spc="45" dirty="0">
                <a:cs typeface="Arial"/>
              </a:rPr>
              <a:t> </a:t>
            </a:r>
            <a:r>
              <a:rPr lang="de-DE" sz="1800" b="1" spc="45" dirty="0">
                <a:cs typeface="Arial"/>
              </a:rPr>
              <a:t>h. 68,</a:t>
            </a:r>
            <a:r>
              <a:rPr lang="de-DE" b="1" spc="45" dirty="0">
                <a:cs typeface="Arial"/>
              </a:rPr>
              <a:t>1</a:t>
            </a:r>
            <a:r>
              <a:rPr lang="de-DE" sz="1800" b="1" spc="45" dirty="0">
                <a:cs typeface="Arial"/>
              </a:rPr>
              <a:t> % der Stellenausschreibungen</a:t>
            </a:r>
            <a:br>
              <a:rPr lang="de-DE" sz="1800" b="1" spc="45" dirty="0">
                <a:cs typeface="Arial"/>
              </a:rPr>
            </a:br>
            <a:r>
              <a:rPr lang="de-DE" sz="1800" b="1" spc="45" dirty="0">
                <a:cs typeface="Arial"/>
              </a:rPr>
              <a:t>erwähnen die bAV nicht</a:t>
            </a:r>
          </a:p>
        </p:txBody>
      </p:sp>
    </p:spTree>
    <p:extLst>
      <p:ext uri="{BB962C8B-B14F-4D97-AF65-F5344CB8AC3E}">
        <p14:creationId xmlns:p14="http://schemas.microsoft.com/office/powerpoint/2010/main" val="343296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8" grpId="0" animBg="1"/>
      <p:bldP spid="29" grpId="0" animBg="1"/>
      <p:bldP spid="3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A9333A2D-449B-4D69-A49A-FB865AECC88A}"/>
              </a:ext>
            </a:extLst>
          </p:cNvPr>
          <p:cNvSpPr txBox="1"/>
          <p:nvPr/>
        </p:nvSpPr>
        <p:spPr bwMode="gray">
          <a:xfrm>
            <a:off x="6028063" y="2438400"/>
            <a:ext cx="5827922" cy="2652928"/>
          </a:xfrm>
          <a:prstGeom prst="rect">
            <a:avLst/>
          </a:prstGeom>
          <a:solidFill>
            <a:srgbClr val="E2E2DF"/>
          </a:solid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90000"/>
              </a:lnSpc>
              <a:spcAft>
                <a:spcPts val="600"/>
              </a:spcAft>
            </a:pPr>
            <a:r>
              <a:rPr lang="de-DE" sz="1400" b="1" dirty="0">
                <a:latin typeface="+mj-lt"/>
                <a:cs typeface="Calibri"/>
              </a:rPr>
              <a:t>Ihre Benefits:</a:t>
            </a:r>
          </a:p>
          <a:p>
            <a:pPr marL="285750" indent="-285750">
              <a:lnSpc>
                <a:spcPct val="90000"/>
              </a:lnSpc>
              <a:spcAft>
                <a:spcPts val="600"/>
              </a:spcAft>
              <a:buFont typeface="Wingdings"/>
              <a:buChar char="§"/>
            </a:pPr>
            <a:r>
              <a:rPr lang="de-DE" sz="1400" dirty="0">
                <a:solidFill>
                  <a:schemeClr val="bg1">
                    <a:lumMod val="65000"/>
                  </a:schemeClr>
                </a:solidFill>
                <a:latin typeface="+mj-lt"/>
                <a:cs typeface="Arial"/>
              </a:rPr>
              <a:t>Sie können Ihre Arbeitszeit zwischen 6 und 22 Uhr frei wählen, dabei mobil oder vor Ort arbeiten und – nach Wahl – auch mal an einem Samstag statt unter der Woche tätig sein.</a:t>
            </a:r>
          </a:p>
          <a:p>
            <a:pPr marL="285750" indent="-285750">
              <a:lnSpc>
                <a:spcPct val="90000"/>
              </a:lnSpc>
              <a:spcAft>
                <a:spcPts val="600"/>
              </a:spcAft>
              <a:buFont typeface="Wingdings"/>
              <a:buChar char="§"/>
            </a:pPr>
            <a:r>
              <a:rPr lang="de-DE" sz="1400" dirty="0">
                <a:solidFill>
                  <a:schemeClr val="bg1">
                    <a:lumMod val="65000"/>
                  </a:schemeClr>
                </a:solidFill>
                <a:latin typeface="+mj-lt"/>
                <a:cs typeface="Arial"/>
              </a:rPr>
              <a:t>Mit regelmäßigem, gegenseitigem und wertschätzendem Feedback unterstützen wir Sie bei Ihrer individuellen Entwicklung und lernen dabei auch von Ihnen.</a:t>
            </a:r>
          </a:p>
          <a:p>
            <a:pPr marL="285750" indent="-285750">
              <a:lnSpc>
                <a:spcPct val="90000"/>
              </a:lnSpc>
              <a:spcAft>
                <a:spcPts val="600"/>
              </a:spcAft>
              <a:buFont typeface="Wingdings"/>
              <a:buChar char="§"/>
            </a:pPr>
            <a:r>
              <a:rPr lang="de-DE" sz="1400" dirty="0">
                <a:latin typeface="+mj-lt"/>
                <a:cs typeface="Arial"/>
              </a:rPr>
              <a:t>Sie erhalten eine leistungsgerechte Vergütung und eine arbeitgeberfinanzierte betriebliche Altersversorgung.</a:t>
            </a:r>
          </a:p>
          <a:p>
            <a:pPr marL="285750" indent="-285750">
              <a:lnSpc>
                <a:spcPct val="90000"/>
              </a:lnSpc>
              <a:spcAft>
                <a:spcPts val="600"/>
              </a:spcAft>
              <a:buFont typeface="Wingdings"/>
              <a:buChar char="§"/>
            </a:pPr>
            <a:r>
              <a:rPr lang="de-DE" sz="1400" dirty="0">
                <a:solidFill>
                  <a:schemeClr val="bg1">
                    <a:lumMod val="65000"/>
                  </a:schemeClr>
                </a:solidFill>
                <a:latin typeface="+mj-lt"/>
                <a:cs typeface="Arial"/>
              </a:rPr>
              <a:t>Sie profitieren von einer gelebten Work-Life-Balance, attraktiven Familienleistungen und einem vielfältigen betrieblichen Gesundheitsmanagement.</a:t>
            </a:r>
          </a:p>
        </p:txBody>
      </p:sp>
      <p:sp>
        <p:nvSpPr>
          <p:cNvPr id="3" name="Textfeld 2">
            <a:extLst>
              <a:ext uri="{FF2B5EF4-FFF2-40B4-BE49-F238E27FC236}">
                <a16:creationId xmlns:a16="http://schemas.microsoft.com/office/drawing/2014/main" id="{BE246405-D58E-4E60-A17A-7BAA10DC1596}"/>
              </a:ext>
            </a:extLst>
          </p:cNvPr>
          <p:cNvSpPr txBox="1"/>
          <p:nvPr/>
        </p:nvSpPr>
        <p:spPr bwMode="gray">
          <a:xfrm>
            <a:off x="391098" y="1391797"/>
            <a:ext cx="5139367" cy="2283702"/>
          </a:xfrm>
          <a:prstGeom prst="rect">
            <a:avLst/>
          </a:prstGeom>
          <a:solidFill>
            <a:srgbClr val="E2E2DF"/>
          </a:solid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90000"/>
              </a:lnSpc>
              <a:spcAft>
                <a:spcPts val="600"/>
              </a:spcAft>
            </a:pPr>
            <a:r>
              <a:rPr lang="de-DE" sz="1400" b="1" dirty="0">
                <a:latin typeface="+mj-lt"/>
                <a:cs typeface="Calibri"/>
              </a:rPr>
              <a:t>Was Dich erwartet: </a:t>
            </a:r>
            <a:endParaRPr lang="de-DE" b="1" dirty="0">
              <a:latin typeface="+mj-lt"/>
            </a:endParaRPr>
          </a:p>
          <a:p>
            <a:pPr marL="215900" indent="-215900">
              <a:lnSpc>
                <a:spcPct val="90000"/>
              </a:lnSpc>
              <a:spcAft>
                <a:spcPts val="600"/>
              </a:spcAft>
              <a:buFont typeface="Wingdings" panose="05000000000000000000" pitchFamily="2" charset="2"/>
              <a:buChar char="§"/>
            </a:pPr>
            <a:r>
              <a:rPr lang="de-DE" sz="1400" dirty="0">
                <a:solidFill>
                  <a:schemeClr val="bg1">
                    <a:lumMod val="65000"/>
                  </a:schemeClr>
                </a:solidFill>
                <a:latin typeface="+mj-lt"/>
                <a:cs typeface="Arial"/>
              </a:rPr>
              <a:t>Eine anspruchsvolle und abwechslungsreiche Tätigkeit</a:t>
            </a:r>
          </a:p>
          <a:p>
            <a:pPr marL="215900" indent="-215900">
              <a:lnSpc>
                <a:spcPct val="90000"/>
              </a:lnSpc>
              <a:spcAft>
                <a:spcPts val="600"/>
              </a:spcAft>
              <a:buFont typeface="Wingdings" panose="05000000000000000000" pitchFamily="2" charset="2"/>
              <a:buChar char="§"/>
            </a:pPr>
            <a:r>
              <a:rPr lang="de-DE" sz="1400" dirty="0">
                <a:solidFill>
                  <a:schemeClr val="bg1">
                    <a:lumMod val="65000"/>
                  </a:schemeClr>
                </a:solidFill>
                <a:latin typeface="+mj-lt"/>
                <a:cs typeface="Arial"/>
              </a:rPr>
              <a:t>Ein tolles Team, das dich unterstützt und wertschätzt</a:t>
            </a:r>
          </a:p>
          <a:p>
            <a:pPr marL="215900" indent="-215900">
              <a:lnSpc>
                <a:spcPct val="90000"/>
              </a:lnSpc>
              <a:spcAft>
                <a:spcPts val="600"/>
              </a:spcAft>
              <a:buFont typeface="Wingdings" panose="05000000000000000000" pitchFamily="2" charset="2"/>
              <a:buChar char="§"/>
            </a:pPr>
            <a:r>
              <a:rPr lang="de-DE" sz="1400" dirty="0">
                <a:solidFill>
                  <a:schemeClr val="bg1">
                    <a:lumMod val="65000"/>
                  </a:schemeClr>
                </a:solidFill>
                <a:latin typeface="+mj-lt"/>
                <a:cs typeface="Arial"/>
              </a:rPr>
              <a:t>Flache Hierarchien</a:t>
            </a:r>
          </a:p>
          <a:p>
            <a:pPr marL="215900" indent="-215900">
              <a:lnSpc>
                <a:spcPct val="90000"/>
              </a:lnSpc>
              <a:spcAft>
                <a:spcPts val="600"/>
              </a:spcAft>
              <a:buFont typeface="Wingdings" panose="05000000000000000000" pitchFamily="2" charset="2"/>
              <a:buChar char="§"/>
            </a:pPr>
            <a:r>
              <a:rPr lang="de-DE" sz="1400" dirty="0">
                <a:solidFill>
                  <a:schemeClr val="bg1">
                    <a:lumMod val="65000"/>
                  </a:schemeClr>
                </a:solidFill>
                <a:latin typeface="+mj-lt"/>
                <a:cs typeface="Arial"/>
              </a:rPr>
              <a:t>Flexible Arbeitszeiten für optimale Work-Life-Balance</a:t>
            </a:r>
          </a:p>
          <a:p>
            <a:pPr marL="215900" indent="-215900">
              <a:lnSpc>
                <a:spcPct val="90000"/>
              </a:lnSpc>
              <a:spcAft>
                <a:spcPts val="600"/>
              </a:spcAft>
              <a:buFont typeface="Wingdings" panose="05000000000000000000" pitchFamily="2" charset="2"/>
              <a:buChar char="§"/>
            </a:pPr>
            <a:r>
              <a:rPr lang="de-DE" sz="1400" dirty="0">
                <a:latin typeface="+mj-lt"/>
                <a:cs typeface="Arial"/>
              </a:rPr>
              <a:t>Eine ansprechende Vergütung, persönliche Wertentwicklung sowie betriebliche Altersversorgung</a:t>
            </a:r>
          </a:p>
          <a:p>
            <a:pPr marL="215900" indent="-215900">
              <a:lnSpc>
                <a:spcPct val="90000"/>
              </a:lnSpc>
              <a:spcAft>
                <a:spcPts val="600"/>
              </a:spcAft>
              <a:buFont typeface="Wingdings" panose="05000000000000000000" pitchFamily="2" charset="2"/>
              <a:buChar char="§"/>
            </a:pPr>
            <a:r>
              <a:rPr lang="de-DE" sz="1400" dirty="0">
                <a:solidFill>
                  <a:schemeClr val="bg1">
                    <a:lumMod val="65000"/>
                  </a:schemeClr>
                </a:solidFill>
                <a:latin typeface="+mj-lt"/>
                <a:cs typeface="Arial"/>
              </a:rPr>
              <a:t>Gute Erreichbarkeit mit öffentlichen Verkehrsmitteln</a:t>
            </a:r>
          </a:p>
          <a:p>
            <a:pPr marL="215900" indent="-215900">
              <a:lnSpc>
                <a:spcPct val="90000"/>
              </a:lnSpc>
              <a:spcAft>
                <a:spcPts val="600"/>
              </a:spcAft>
              <a:buFont typeface="Wingdings" panose="05000000000000000000" pitchFamily="2" charset="2"/>
              <a:buChar char="§"/>
            </a:pPr>
            <a:r>
              <a:rPr lang="de-DE" sz="1400" dirty="0">
                <a:solidFill>
                  <a:schemeClr val="bg1">
                    <a:lumMod val="65000"/>
                  </a:schemeClr>
                </a:solidFill>
                <a:latin typeface="+mj-lt"/>
                <a:cs typeface="Arial"/>
              </a:rPr>
              <a:t>Kostenlose Getränke und Obst am Arbeitsplatz</a:t>
            </a:r>
          </a:p>
        </p:txBody>
      </p:sp>
      <p:graphicFrame>
        <p:nvGraphicFramePr>
          <p:cNvPr id="39" name="Objekt 38" hidden="1">
            <a:extLst>
              <a:ext uri="{FF2B5EF4-FFF2-40B4-BE49-F238E27FC236}">
                <a16:creationId xmlns:a16="http://schemas.microsoft.com/office/drawing/2014/main" id="{AF892067-E256-497F-9B7D-F5D93B972B50}"/>
              </a:ext>
            </a:extLst>
          </p:cNvPr>
          <p:cNvGraphicFramePr>
            <a:graphicFrameLocks noChangeAspect="1"/>
          </p:cNvGraphicFramePr>
          <p:nvPr>
            <p:custDataLst>
              <p:tags r:id="rId1"/>
            </p:custDataLst>
          </p:nvPr>
        </p:nvGraphicFramePr>
        <p:xfrm>
          <a:off x="1587" y="2579"/>
          <a:ext cx="1587" cy="1587"/>
        </p:xfrm>
        <a:graphic>
          <a:graphicData uri="http://schemas.openxmlformats.org/presentationml/2006/ole">
            <mc:AlternateContent xmlns:mc="http://schemas.openxmlformats.org/markup-compatibility/2006">
              <mc:Choice xmlns:v="urn:schemas-microsoft-com:vml" Requires="v">
                <p:oleObj name="think-cell Folie" r:id="rId5" imgW="270" imgH="270" progId="TCLayout.ActiveDocument.1">
                  <p:embed/>
                </p:oleObj>
              </mc:Choice>
              <mc:Fallback>
                <p:oleObj name="think-cell Folie" r:id="rId5" imgW="270" imgH="270" progId="TCLayout.ActiveDocument.1">
                  <p:embed/>
                  <p:pic>
                    <p:nvPicPr>
                      <p:cNvPr id="39" name="Objekt 38" hidden="1">
                        <a:extLst>
                          <a:ext uri="{FF2B5EF4-FFF2-40B4-BE49-F238E27FC236}">
                            <a16:creationId xmlns:a16="http://schemas.microsoft.com/office/drawing/2014/main" id="{AF892067-E256-497F-9B7D-F5D93B972B50}"/>
                          </a:ext>
                        </a:extLst>
                      </p:cNvPr>
                      <p:cNvPicPr/>
                      <p:nvPr/>
                    </p:nvPicPr>
                    <p:blipFill>
                      <a:blip r:embed="rId6"/>
                      <a:stretch>
                        <a:fillRect/>
                      </a:stretch>
                    </p:blipFill>
                    <p:spPr>
                      <a:xfrm>
                        <a:off x="1587" y="2579"/>
                        <a:ext cx="1587" cy="1587"/>
                      </a:xfrm>
                      <a:prstGeom prst="rect">
                        <a:avLst/>
                      </a:prstGeom>
                    </p:spPr>
                  </p:pic>
                </p:oleObj>
              </mc:Fallback>
            </mc:AlternateContent>
          </a:graphicData>
        </a:graphic>
      </p:graphicFrame>
      <p:sp>
        <p:nvSpPr>
          <p:cNvPr id="38" name="Rechteck 37" hidden="1">
            <a:extLst>
              <a:ext uri="{FF2B5EF4-FFF2-40B4-BE49-F238E27FC236}">
                <a16:creationId xmlns:a16="http://schemas.microsoft.com/office/drawing/2014/main" id="{FD1B5E57-8D8B-49AA-B869-47772F621218}"/>
              </a:ext>
            </a:extLst>
          </p:cNvPr>
          <p:cNvSpPr/>
          <p:nvPr>
            <p:custDataLst>
              <p:tags r:id="rId2"/>
            </p:custDataLst>
          </p:nvPr>
        </p:nvSpPr>
        <p:spPr bwMode="gray">
          <a:xfrm>
            <a:off x="0" y="992"/>
            <a:ext cx="158667" cy="158667"/>
          </a:xfrm>
          <a:prstGeom prst="rect">
            <a:avLst/>
          </a:prstGeom>
          <a:solidFill>
            <a:schemeClr val="tx2"/>
          </a:solidFill>
          <a:ln w="6350">
            <a:noFill/>
          </a:ln>
          <a:effectLst/>
        </p:spPr>
        <p:style>
          <a:lnRef idx="1">
            <a:schemeClr val="accent1"/>
          </a:lnRef>
          <a:fillRef idx="3">
            <a:schemeClr val="accent1"/>
          </a:fillRef>
          <a:effectRef idx="2">
            <a:schemeClr val="accent1"/>
          </a:effectRef>
          <a:fontRef idx="minor">
            <a:schemeClr val="lt1"/>
          </a:fontRef>
        </p:style>
        <p:txBody>
          <a:bodyPr wrap="none" lIns="0" tIns="0" rIns="0" bIns="0" numCol="1" spcCol="0" rtlCol="0" anchor="ctr" anchorCtr="0">
            <a:noAutofit/>
          </a:bodyPr>
          <a:lstStyle/>
          <a:p>
            <a:pPr algn="ctr"/>
            <a:endParaRPr lang="de-DE" sz="2399">
              <a:solidFill>
                <a:schemeClr val="bg1"/>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el 1"/>
          <p:cNvSpPr>
            <a:spLocks noGrp="1"/>
          </p:cNvSpPr>
          <p:nvPr>
            <p:ph type="title"/>
          </p:nvPr>
        </p:nvSpPr>
        <p:spPr bwMode="gray">
          <a:xfrm>
            <a:off x="339309" y="549348"/>
            <a:ext cx="8995759" cy="575931"/>
          </a:xfrm>
        </p:spPr>
        <p:txBody>
          <a:bodyPr/>
          <a:lstStyle/>
          <a:p>
            <a:r>
              <a:rPr lang="de-DE" dirty="0"/>
              <a:t>Beispielkommunikation einer Arbeitgeberleistung</a:t>
            </a:r>
          </a:p>
        </p:txBody>
      </p:sp>
      <p:sp>
        <p:nvSpPr>
          <p:cNvPr id="32" name="Textplatzhalter 31">
            <a:extLst>
              <a:ext uri="{FF2B5EF4-FFF2-40B4-BE49-F238E27FC236}">
                <a16:creationId xmlns:a16="http://schemas.microsoft.com/office/drawing/2014/main" id="{B542D195-9A90-487F-BC28-2F35CC6C8080}"/>
              </a:ext>
            </a:extLst>
          </p:cNvPr>
          <p:cNvSpPr>
            <a:spLocks noGrp="1"/>
          </p:cNvSpPr>
          <p:nvPr>
            <p:ph type="body" sz="quarter" idx="14"/>
          </p:nvPr>
        </p:nvSpPr>
        <p:spPr bwMode="gray"/>
        <p:txBody>
          <a:bodyPr/>
          <a:lstStyle/>
          <a:p>
            <a:r>
              <a:rPr lang="de-DE" err="1"/>
              <a:t>bAV</a:t>
            </a:r>
            <a:r>
              <a:rPr lang="de-DE"/>
              <a:t> als Kriterium bei der Unternehmensauswahl </a:t>
            </a:r>
          </a:p>
        </p:txBody>
      </p:sp>
      <p:sp>
        <p:nvSpPr>
          <p:cNvPr id="35" name="Textplatzhalter 34">
            <a:extLst>
              <a:ext uri="{FF2B5EF4-FFF2-40B4-BE49-F238E27FC236}">
                <a16:creationId xmlns:a16="http://schemas.microsoft.com/office/drawing/2014/main" id="{3894843C-5384-4756-BBBE-E239D0050B06}"/>
              </a:ext>
            </a:extLst>
          </p:cNvPr>
          <p:cNvSpPr>
            <a:spLocks noGrp="1"/>
          </p:cNvSpPr>
          <p:nvPr>
            <p:ph type="body" sz="quarter" idx="13"/>
          </p:nvPr>
        </p:nvSpPr>
        <p:spPr bwMode="gray"/>
        <p:txBody>
          <a:bodyPr/>
          <a:lstStyle/>
          <a:p>
            <a:endParaRPr lang="de-DE" dirty="0"/>
          </a:p>
        </p:txBody>
      </p:sp>
      <p:sp>
        <p:nvSpPr>
          <p:cNvPr id="6" name="Foliennummernplatzhalter 5">
            <a:extLst>
              <a:ext uri="{FF2B5EF4-FFF2-40B4-BE49-F238E27FC236}">
                <a16:creationId xmlns:a16="http://schemas.microsoft.com/office/drawing/2014/main" id="{721EA89F-4021-4183-BA31-63B895CBD7A2}"/>
              </a:ext>
            </a:extLst>
          </p:cNvPr>
          <p:cNvSpPr>
            <a:spLocks noGrp="1"/>
          </p:cNvSpPr>
          <p:nvPr>
            <p:ph type="sldNum" sz="quarter" idx="11"/>
          </p:nvPr>
        </p:nvSpPr>
        <p:spPr bwMode="gray"/>
        <p:txBody>
          <a:bodyPr/>
          <a:lstStyle/>
          <a:p>
            <a:fld id="{F54F1103-55D5-406B-994D-438AB4391C46}" type="slidenum">
              <a:rPr lang="de-DE" smtClean="0"/>
              <a:pPr/>
              <a:t>24</a:t>
            </a:fld>
            <a:endParaRPr lang="de-DE"/>
          </a:p>
        </p:txBody>
      </p:sp>
      <p:sp>
        <p:nvSpPr>
          <p:cNvPr id="21" name="Textfeld 20">
            <a:extLst>
              <a:ext uri="{FF2B5EF4-FFF2-40B4-BE49-F238E27FC236}">
                <a16:creationId xmlns:a16="http://schemas.microsoft.com/office/drawing/2014/main" id="{016828D8-5A6A-4E93-ABF2-37CF435C50D7}"/>
              </a:ext>
            </a:extLst>
          </p:cNvPr>
          <p:cNvSpPr txBox="1"/>
          <p:nvPr>
            <p:custDataLst>
              <p:tags r:id="rId3"/>
            </p:custDataLst>
          </p:nvPr>
        </p:nvSpPr>
        <p:spPr bwMode="gray">
          <a:xfrm>
            <a:off x="7785170" y="261487"/>
            <a:ext cx="3098042" cy="1943999"/>
          </a:xfrm>
          <a:prstGeom prst="rect">
            <a:avLst/>
          </a:prstGeom>
          <a:noFill/>
        </p:spPr>
        <p:txBody>
          <a:bodyPr wrap="square" lIns="0" tIns="0" rIns="0" bIns="0" rtlCol="0" anchor="b" anchorCtr="0">
            <a:noAutofit/>
          </a:bodyPr>
          <a:lstStyle/>
          <a:p>
            <a:pPr fontAlgn="base">
              <a:lnSpc>
                <a:spcPct val="90000"/>
              </a:lnSpc>
              <a:spcBef>
                <a:spcPts val="300"/>
              </a:spcBef>
              <a:spcAft>
                <a:spcPct val="0"/>
              </a:spcAft>
              <a:buClr>
                <a:srgbClr val="000000"/>
              </a:buClr>
              <a:tabLst>
                <a:tab pos="4125150" algn="l"/>
              </a:tabLst>
            </a:pPr>
            <a:r>
              <a:rPr lang="de-DE" b="1" spc="50" dirty="0">
                <a:solidFill>
                  <a:schemeClr val="tx2"/>
                </a:solidFill>
                <a:latin typeface="+mj-lt"/>
              </a:rPr>
              <a:t>Beste Kommunikation</a:t>
            </a:r>
            <a:endParaRPr lang="de-DE" spc="50" dirty="0">
              <a:solidFill>
                <a:schemeClr val="accent4"/>
              </a:solidFill>
              <a:latin typeface="+mj-lt"/>
            </a:endParaRPr>
          </a:p>
        </p:txBody>
      </p:sp>
      <p:sp>
        <p:nvSpPr>
          <p:cNvPr id="10" name="Textfeld 9">
            <a:extLst>
              <a:ext uri="{FF2B5EF4-FFF2-40B4-BE49-F238E27FC236}">
                <a16:creationId xmlns:a16="http://schemas.microsoft.com/office/drawing/2014/main" id="{05D081FB-85AC-4AA0-AA62-1B5E9A90A423}"/>
              </a:ext>
            </a:extLst>
          </p:cNvPr>
          <p:cNvSpPr txBox="1"/>
          <p:nvPr/>
        </p:nvSpPr>
        <p:spPr bwMode="gray">
          <a:xfrm>
            <a:off x="11183124" y="4445414"/>
            <a:ext cx="502322" cy="637690"/>
          </a:xfrm>
          <a:prstGeom prst="rect">
            <a:avLst/>
          </a:prstGeom>
        </p:spPr>
        <p:txBody>
          <a:bodyPr vert="horz" wrap="square" lIns="0" tIns="0" rIns="0" bIns="0" rtlCol="0" anchor="t" anchorCtr="0">
            <a:noAutofit/>
          </a:bodyPr>
          <a:lstStyle/>
          <a:p>
            <a:pPr algn="l">
              <a:lnSpc>
                <a:spcPct val="90000"/>
              </a:lnSpc>
              <a:spcAft>
                <a:spcPts val="600"/>
              </a:spcAft>
            </a:pPr>
            <a:endParaRPr lang="de-DE" sz="2800"/>
          </a:p>
        </p:txBody>
      </p:sp>
      <p:cxnSp>
        <p:nvCxnSpPr>
          <p:cNvPr id="28" name="Gerade Verbindung mit Pfeil 27">
            <a:extLst>
              <a:ext uri="{FF2B5EF4-FFF2-40B4-BE49-F238E27FC236}">
                <a16:creationId xmlns:a16="http://schemas.microsoft.com/office/drawing/2014/main" id="{D448E319-1B85-4A37-AB96-C548424B5AC2}"/>
              </a:ext>
            </a:extLst>
          </p:cNvPr>
          <p:cNvCxnSpPr>
            <a:cxnSpLocks/>
          </p:cNvCxnSpPr>
          <p:nvPr/>
        </p:nvCxnSpPr>
        <p:spPr bwMode="gray">
          <a:xfrm flipH="1" flipV="1">
            <a:off x="10384480" y="4221839"/>
            <a:ext cx="493594" cy="9180"/>
          </a:xfrm>
          <a:prstGeom prst="straightConnector1">
            <a:avLst/>
          </a:prstGeom>
          <a:ln w="38100">
            <a:solidFill>
              <a:srgbClr val="BA0C2F"/>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0" name="Gerade Verbindung mit Pfeil 29">
            <a:extLst>
              <a:ext uri="{FF2B5EF4-FFF2-40B4-BE49-F238E27FC236}">
                <a16:creationId xmlns:a16="http://schemas.microsoft.com/office/drawing/2014/main" id="{528DF2C4-7DAC-49E2-A6A9-F6049A028652}"/>
              </a:ext>
            </a:extLst>
          </p:cNvPr>
          <p:cNvCxnSpPr>
            <a:cxnSpLocks/>
          </p:cNvCxnSpPr>
          <p:nvPr/>
        </p:nvCxnSpPr>
        <p:spPr bwMode="gray">
          <a:xfrm flipH="1">
            <a:off x="3452163" y="3021502"/>
            <a:ext cx="511791" cy="0"/>
          </a:xfrm>
          <a:prstGeom prst="straightConnector1">
            <a:avLst/>
          </a:prstGeom>
          <a:ln w="38100">
            <a:solidFill>
              <a:srgbClr val="BA0C2F"/>
            </a:solidFill>
            <a:tailEnd type="triangle"/>
          </a:ln>
          <a:effectLst/>
        </p:spPr>
        <p:style>
          <a:lnRef idx="2">
            <a:schemeClr val="accent1"/>
          </a:lnRef>
          <a:fillRef idx="0">
            <a:schemeClr val="accent1"/>
          </a:fillRef>
          <a:effectRef idx="1">
            <a:schemeClr val="accent1"/>
          </a:effectRef>
          <a:fontRef idx="minor">
            <a:schemeClr val="tx1"/>
          </a:fontRef>
        </p:style>
      </p:cxnSp>
      <p:sp>
        <p:nvSpPr>
          <p:cNvPr id="4" name="Textfeld 3">
            <a:extLst>
              <a:ext uri="{FF2B5EF4-FFF2-40B4-BE49-F238E27FC236}">
                <a16:creationId xmlns:a16="http://schemas.microsoft.com/office/drawing/2014/main" id="{5CF4FBFA-BA8A-49D5-BA2E-9D12181359E3}"/>
              </a:ext>
            </a:extLst>
          </p:cNvPr>
          <p:cNvSpPr txBox="1"/>
          <p:nvPr/>
        </p:nvSpPr>
        <p:spPr bwMode="gray">
          <a:xfrm>
            <a:off x="391099" y="4035845"/>
            <a:ext cx="5139368" cy="2012859"/>
          </a:xfrm>
          <a:prstGeom prst="rect">
            <a:avLst/>
          </a:prstGeom>
          <a:solidFill>
            <a:schemeClr val="bg2"/>
          </a:solid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90000"/>
              </a:lnSpc>
              <a:spcAft>
                <a:spcPts val="600"/>
              </a:spcAft>
            </a:pPr>
            <a:r>
              <a:rPr lang="de-DE" sz="1400" b="1" dirty="0">
                <a:latin typeface="+mj-lt"/>
                <a:cs typeface="Calibri"/>
              </a:rPr>
              <a:t>Unsere Leistungen: </a:t>
            </a:r>
          </a:p>
          <a:p>
            <a:pPr marL="215900" indent="-215900">
              <a:lnSpc>
                <a:spcPct val="90000"/>
              </a:lnSpc>
              <a:spcAft>
                <a:spcPts val="600"/>
              </a:spcAft>
              <a:buFont typeface="Wingdings" panose="05000000000000000000" pitchFamily="2" charset="2"/>
              <a:buChar char="§"/>
            </a:pPr>
            <a:r>
              <a:rPr lang="de-DE" sz="1400" dirty="0">
                <a:solidFill>
                  <a:schemeClr val="bg1">
                    <a:lumMod val="65000"/>
                  </a:schemeClr>
                </a:solidFill>
                <a:latin typeface="+mj-lt"/>
                <a:cs typeface="Arial"/>
              </a:rPr>
              <a:t>Selbstständige und eigenverantwortliche Projektbearbeitung</a:t>
            </a:r>
          </a:p>
          <a:p>
            <a:pPr marL="215900" indent="-215900">
              <a:lnSpc>
                <a:spcPct val="90000"/>
              </a:lnSpc>
              <a:spcAft>
                <a:spcPts val="600"/>
              </a:spcAft>
              <a:buFont typeface="Wingdings" panose="05000000000000000000" pitchFamily="2" charset="2"/>
              <a:buChar char="§"/>
            </a:pPr>
            <a:r>
              <a:rPr lang="de-DE" sz="1400" dirty="0">
                <a:solidFill>
                  <a:schemeClr val="bg1">
                    <a:lumMod val="65000"/>
                  </a:schemeClr>
                </a:solidFill>
                <a:latin typeface="+mj-lt"/>
                <a:cs typeface="Arial"/>
              </a:rPr>
              <a:t>Eine verantwortungsvolle und herausfordernde Tätigkeit</a:t>
            </a:r>
          </a:p>
          <a:p>
            <a:pPr marL="215900" indent="-215900">
              <a:lnSpc>
                <a:spcPct val="90000"/>
              </a:lnSpc>
              <a:spcAft>
                <a:spcPts val="600"/>
              </a:spcAft>
              <a:buFont typeface="Wingdings" panose="05000000000000000000" pitchFamily="2" charset="2"/>
              <a:buChar char="§"/>
            </a:pPr>
            <a:r>
              <a:rPr lang="de-DE" sz="1400" dirty="0">
                <a:solidFill>
                  <a:schemeClr val="bg1">
                    <a:lumMod val="65000"/>
                  </a:schemeClr>
                </a:solidFill>
                <a:latin typeface="+mj-lt"/>
                <a:cs typeface="Arial"/>
              </a:rPr>
              <a:t>Persönliche Entwicklungs- und Entfaltungsmöglichkeiten</a:t>
            </a:r>
          </a:p>
          <a:p>
            <a:pPr marL="215900" indent="-215900">
              <a:lnSpc>
                <a:spcPct val="90000"/>
              </a:lnSpc>
              <a:spcAft>
                <a:spcPts val="600"/>
              </a:spcAft>
              <a:buFont typeface="Wingdings" panose="05000000000000000000" pitchFamily="2" charset="2"/>
              <a:buChar char="§"/>
            </a:pPr>
            <a:r>
              <a:rPr lang="de-DE" sz="1400" dirty="0">
                <a:solidFill>
                  <a:schemeClr val="bg1">
                    <a:lumMod val="65000"/>
                  </a:schemeClr>
                </a:solidFill>
                <a:latin typeface="+mj-lt"/>
                <a:cs typeface="Arial"/>
              </a:rPr>
              <a:t>Dienstwagen (nach Absprache)</a:t>
            </a:r>
          </a:p>
          <a:p>
            <a:pPr marL="215900" indent="-215900">
              <a:lnSpc>
                <a:spcPct val="90000"/>
              </a:lnSpc>
              <a:spcAft>
                <a:spcPts val="600"/>
              </a:spcAft>
              <a:buFont typeface="Wingdings" panose="05000000000000000000" pitchFamily="2" charset="2"/>
              <a:buChar char="§"/>
            </a:pPr>
            <a:r>
              <a:rPr lang="de-DE" sz="1400" dirty="0">
                <a:latin typeface="+mj-lt"/>
                <a:cs typeface="Arial"/>
              </a:rPr>
              <a:t>Betriebliche Altersversorgung mit Zuschuss vom Arbeitgeber</a:t>
            </a:r>
          </a:p>
          <a:p>
            <a:pPr marL="215900" indent="-215900">
              <a:lnSpc>
                <a:spcPct val="90000"/>
              </a:lnSpc>
              <a:spcAft>
                <a:spcPts val="600"/>
              </a:spcAft>
              <a:buFont typeface="Wingdings" panose="05000000000000000000" pitchFamily="2" charset="2"/>
              <a:buChar char="§"/>
            </a:pPr>
            <a:r>
              <a:rPr lang="de-DE" sz="1400" dirty="0">
                <a:solidFill>
                  <a:schemeClr val="bg1">
                    <a:lumMod val="65000"/>
                  </a:schemeClr>
                </a:solidFill>
                <a:latin typeface="+mj-lt"/>
                <a:cs typeface="Arial"/>
              </a:rPr>
              <a:t>Ein kollegiales Umfeld und eine angenehme Arbeitsatmosphäre</a:t>
            </a:r>
          </a:p>
        </p:txBody>
      </p:sp>
      <p:cxnSp>
        <p:nvCxnSpPr>
          <p:cNvPr id="20" name="Gerade Verbindung mit Pfeil 19">
            <a:extLst>
              <a:ext uri="{FF2B5EF4-FFF2-40B4-BE49-F238E27FC236}">
                <a16:creationId xmlns:a16="http://schemas.microsoft.com/office/drawing/2014/main" id="{EE1A55C4-6DAE-497F-8826-3E5406A5808B}"/>
              </a:ext>
            </a:extLst>
          </p:cNvPr>
          <p:cNvCxnSpPr>
            <a:cxnSpLocks/>
          </p:cNvCxnSpPr>
          <p:nvPr/>
        </p:nvCxnSpPr>
        <p:spPr bwMode="gray">
          <a:xfrm flipH="1" flipV="1">
            <a:off x="5423599" y="5466203"/>
            <a:ext cx="511956" cy="9180"/>
          </a:xfrm>
          <a:prstGeom prst="straightConnector1">
            <a:avLst/>
          </a:prstGeom>
          <a:ln w="38100">
            <a:solidFill>
              <a:srgbClr val="BA0C2F"/>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56544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1000"/>
                                        <p:tgtEl>
                                          <p:spTgt spid="20"/>
                                        </p:tgtEl>
                                      </p:cBhvr>
                                    </p:animEffect>
                                    <p:anim calcmode="lin" valueType="num">
                                      <p:cBhvr>
                                        <p:cTn id="15" dur="1000" fill="hold"/>
                                        <p:tgtEl>
                                          <p:spTgt spid="20"/>
                                        </p:tgtEl>
                                        <p:attrNameLst>
                                          <p:attrName>ppt_x</p:attrName>
                                        </p:attrNameLst>
                                      </p:cBhvr>
                                      <p:tavLst>
                                        <p:tav tm="0">
                                          <p:val>
                                            <p:strVal val="#ppt_x"/>
                                          </p:val>
                                        </p:tav>
                                        <p:tav tm="100000">
                                          <p:val>
                                            <p:strVal val="#ppt_x"/>
                                          </p:val>
                                        </p:tav>
                                      </p:tavLst>
                                    </p:anim>
                                    <p:anim calcmode="lin" valueType="num">
                                      <p:cBhvr>
                                        <p:cTn id="1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1000"/>
                                        <p:tgtEl>
                                          <p:spTgt spid="28"/>
                                        </p:tgtEl>
                                      </p:cBhvr>
                                    </p:animEffect>
                                    <p:anim calcmode="lin" valueType="num">
                                      <p:cBhvr>
                                        <p:cTn id="22" dur="1000" fill="hold"/>
                                        <p:tgtEl>
                                          <p:spTgt spid="28"/>
                                        </p:tgtEl>
                                        <p:attrNameLst>
                                          <p:attrName>ppt_x</p:attrName>
                                        </p:attrNameLst>
                                      </p:cBhvr>
                                      <p:tavLst>
                                        <p:tav tm="0">
                                          <p:val>
                                            <p:strVal val="#ppt_x"/>
                                          </p:val>
                                        </p:tav>
                                        <p:tav tm="100000">
                                          <p:val>
                                            <p:strVal val="#ppt_x"/>
                                          </p:val>
                                        </p:tav>
                                      </p:tavLst>
                                    </p:anim>
                                    <p:anim calcmode="lin" valueType="num">
                                      <p:cBhvr>
                                        <p:cTn id="23" dur="1000" fill="hold"/>
                                        <p:tgtEl>
                                          <p:spTgt spid="28"/>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1000"/>
                                        <p:tgtEl>
                                          <p:spTgt spid="21"/>
                                        </p:tgtEl>
                                      </p:cBhvr>
                                    </p:animEffect>
                                    <p:anim calcmode="lin" valueType="num">
                                      <p:cBhvr>
                                        <p:cTn id="27" dur="1000" fill="hold"/>
                                        <p:tgtEl>
                                          <p:spTgt spid="21"/>
                                        </p:tgtEl>
                                        <p:attrNameLst>
                                          <p:attrName>ppt_x</p:attrName>
                                        </p:attrNameLst>
                                      </p:cBhvr>
                                      <p:tavLst>
                                        <p:tav tm="0">
                                          <p:val>
                                            <p:strVal val="#ppt_x"/>
                                          </p:val>
                                        </p:tav>
                                        <p:tav tm="100000">
                                          <p:val>
                                            <p:strVal val="#ppt_x"/>
                                          </p:val>
                                        </p:tav>
                                      </p:tavLst>
                                    </p:anim>
                                    <p:anim calcmode="lin" valueType="num">
                                      <p:cBhvr>
                                        <p:cTn id="2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5">
            <a:extLst>
              <a:ext uri="{FF2B5EF4-FFF2-40B4-BE49-F238E27FC236}">
                <a16:creationId xmlns:a16="http://schemas.microsoft.com/office/drawing/2014/main" id="{73FCDAFD-98DF-485F-9B9A-AEED3E20DD49}"/>
              </a:ext>
            </a:extLst>
          </p:cNvPr>
          <p:cNvSpPr>
            <a:spLocks noEditPoints="1"/>
          </p:cNvSpPr>
          <p:nvPr>
            <p:custDataLst>
              <p:tags r:id="rId1"/>
            </p:custDataLst>
          </p:nvPr>
        </p:nvSpPr>
        <p:spPr bwMode="gray">
          <a:xfrm>
            <a:off x="569141" y="3436842"/>
            <a:ext cx="10284207" cy="2697123"/>
          </a:xfrm>
          <a:custGeom>
            <a:avLst/>
            <a:gdLst/>
            <a:ahLst/>
            <a:cxnLst>
              <a:cxn ang="0">
                <a:pos x="0" y="922"/>
              </a:cxn>
              <a:cxn ang="0">
                <a:pos x="0" y="995"/>
              </a:cxn>
              <a:cxn ang="0">
                <a:pos x="1088" y="71"/>
              </a:cxn>
              <a:cxn ang="0">
                <a:pos x="1042" y="69"/>
              </a:cxn>
              <a:cxn ang="0">
                <a:pos x="0" y="922"/>
              </a:cxn>
              <a:cxn ang="0">
                <a:pos x="1630" y="5"/>
              </a:cxn>
              <a:cxn ang="0">
                <a:pos x="939" y="1126"/>
              </a:cxn>
              <a:cxn ang="0">
                <a:pos x="0" y="1126"/>
              </a:cxn>
              <a:cxn ang="0">
                <a:pos x="0" y="1174"/>
              </a:cxn>
              <a:cxn ang="0">
                <a:pos x="912" y="1174"/>
              </a:cxn>
              <a:cxn ang="0">
                <a:pos x="851" y="1271"/>
              </a:cxn>
              <a:cxn ang="0">
                <a:pos x="955" y="1271"/>
              </a:cxn>
              <a:cxn ang="0">
                <a:pos x="1012" y="1174"/>
              </a:cxn>
              <a:cxn ang="0">
                <a:pos x="2049" y="1174"/>
              </a:cxn>
              <a:cxn ang="0">
                <a:pos x="2048" y="1271"/>
              </a:cxn>
              <a:cxn ang="0">
                <a:pos x="2150" y="1271"/>
              </a:cxn>
              <a:cxn ang="0">
                <a:pos x="2147" y="1174"/>
              </a:cxn>
              <a:cxn ang="0">
                <a:pos x="3187" y="1174"/>
              </a:cxn>
              <a:cxn ang="0">
                <a:pos x="3241" y="1271"/>
              </a:cxn>
              <a:cxn ang="0">
                <a:pos x="3348" y="1271"/>
              </a:cxn>
              <a:cxn ang="0">
                <a:pos x="3288" y="1174"/>
              </a:cxn>
              <a:cxn ang="0">
                <a:pos x="3592" y="1174"/>
              </a:cxn>
              <a:cxn ang="0">
                <a:pos x="3592" y="1126"/>
              </a:cxn>
              <a:cxn ang="0">
                <a:pos x="3260" y="1126"/>
              </a:cxn>
              <a:cxn ang="0">
                <a:pos x="2573" y="12"/>
              </a:cxn>
              <a:cxn ang="0">
                <a:pos x="2528" y="15"/>
              </a:cxn>
              <a:cxn ang="0">
                <a:pos x="3162" y="1126"/>
              </a:cxn>
              <a:cxn ang="0">
                <a:pos x="2147" y="1126"/>
              </a:cxn>
              <a:cxn ang="0">
                <a:pos x="2120" y="3"/>
              </a:cxn>
              <a:cxn ang="0">
                <a:pos x="2072" y="3"/>
              </a:cxn>
              <a:cxn ang="0">
                <a:pos x="2050" y="1126"/>
              </a:cxn>
              <a:cxn ang="0">
                <a:pos x="1036" y="1126"/>
              </a:cxn>
              <a:cxn ang="0">
                <a:pos x="1682" y="1"/>
              </a:cxn>
              <a:cxn ang="0">
                <a:pos x="1630" y="5"/>
              </a:cxn>
              <a:cxn ang="0">
                <a:pos x="3592" y="547"/>
              </a:cxn>
              <a:cxn ang="0">
                <a:pos x="3592" y="487"/>
              </a:cxn>
              <a:cxn ang="0">
                <a:pos x="3003" y="3"/>
              </a:cxn>
              <a:cxn ang="0">
                <a:pos x="2949" y="0"/>
              </a:cxn>
              <a:cxn ang="0">
                <a:pos x="3592" y="547"/>
              </a:cxn>
            </a:cxnLst>
            <a:rect l="0" t="0" r="r" b="b"/>
            <a:pathLst>
              <a:path w="3592" h="1271">
                <a:moveTo>
                  <a:pt x="0" y="922"/>
                </a:moveTo>
                <a:lnTo>
                  <a:pt x="0" y="995"/>
                </a:lnTo>
                <a:lnTo>
                  <a:pt x="1088" y="71"/>
                </a:lnTo>
                <a:lnTo>
                  <a:pt x="1042" y="69"/>
                </a:lnTo>
                <a:lnTo>
                  <a:pt x="0" y="922"/>
                </a:lnTo>
                <a:close/>
                <a:moveTo>
                  <a:pt x="1630" y="5"/>
                </a:moveTo>
                <a:lnTo>
                  <a:pt x="939" y="1126"/>
                </a:lnTo>
                <a:lnTo>
                  <a:pt x="0" y="1126"/>
                </a:lnTo>
                <a:lnTo>
                  <a:pt x="0" y="1174"/>
                </a:lnTo>
                <a:lnTo>
                  <a:pt x="912" y="1174"/>
                </a:lnTo>
                <a:lnTo>
                  <a:pt x="851" y="1271"/>
                </a:lnTo>
                <a:lnTo>
                  <a:pt x="955" y="1271"/>
                </a:lnTo>
                <a:lnTo>
                  <a:pt x="1012" y="1174"/>
                </a:lnTo>
                <a:lnTo>
                  <a:pt x="2049" y="1174"/>
                </a:lnTo>
                <a:lnTo>
                  <a:pt x="2048" y="1271"/>
                </a:lnTo>
                <a:lnTo>
                  <a:pt x="2150" y="1271"/>
                </a:lnTo>
                <a:lnTo>
                  <a:pt x="2147" y="1174"/>
                </a:lnTo>
                <a:lnTo>
                  <a:pt x="3187" y="1174"/>
                </a:lnTo>
                <a:lnTo>
                  <a:pt x="3241" y="1271"/>
                </a:lnTo>
                <a:lnTo>
                  <a:pt x="3348" y="1271"/>
                </a:lnTo>
                <a:lnTo>
                  <a:pt x="3288" y="1174"/>
                </a:lnTo>
                <a:lnTo>
                  <a:pt x="3592" y="1174"/>
                </a:lnTo>
                <a:lnTo>
                  <a:pt x="3592" y="1126"/>
                </a:lnTo>
                <a:lnTo>
                  <a:pt x="3260" y="1126"/>
                </a:lnTo>
                <a:lnTo>
                  <a:pt x="2573" y="12"/>
                </a:lnTo>
                <a:lnTo>
                  <a:pt x="2528" y="15"/>
                </a:lnTo>
                <a:lnTo>
                  <a:pt x="3162" y="1126"/>
                </a:lnTo>
                <a:lnTo>
                  <a:pt x="2147" y="1126"/>
                </a:lnTo>
                <a:lnTo>
                  <a:pt x="2120" y="3"/>
                </a:lnTo>
                <a:lnTo>
                  <a:pt x="2072" y="3"/>
                </a:lnTo>
                <a:lnTo>
                  <a:pt x="2050" y="1126"/>
                </a:lnTo>
                <a:lnTo>
                  <a:pt x="1036" y="1126"/>
                </a:lnTo>
                <a:lnTo>
                  <a:pt x="1682" y="1"/>
                </a:lnTo>
                <a:lnTo>
                  <a:pt x="1630" y="5"/>
                </a:lnTo>
                <a:close/>
                <a:moveTo>
                  <a:pt x="3592" y="547"/>
                </a:moveTo>
                <a:lnTo>
                  <a:pt x="3592" y="487"/>
                </a:lnTo>
                <a:lnTo>
                  <a:pt x="3003" y="3"/>
                </a:lnTo>
                <a:lnTo>
                  <a:pt x="2949" y="0"/>
                </a:lnTo>
                <a:lnTo>
                  <a:pt x="3592" y="547"/>
                </a:lnTo>
                <a:close/>
              </a:path>
            </a:pathLst>
          </a:custGeom>
          <a:gradFill flip="none" rotWithShape="1">
            <a:gsLst>
              <a:gs pos="100000">
                <a:schemeClr val="bg2"/>
              </a:gs>
              <a:gs pos="17000">
                <a:schemeClr val="bg1"/>
              </a:gs>
            </a:gsLst>
            <a:lin ang="5400000" scaled="0"/>
            <a:tileRect/>
          </a:gradFill>
          <a:ln w="9525">
            <a:noFill/>
            <a:round/>
            <a:headEnd/>
            <a:tailEnd/>
          </a:ln>
        </p:spPr>
        <p:txBody>
          <a:bodyPr vert="horz" wrap="square" lIns="91392" tIns="45696" rIns="91392" bIns="45696" numCol="1" anchor="t" anchorCtr="0" compatLnSpc="1">
            <a:prstTxWarp prst="textNoShape">
              <a:avLst/>
            </a:prstTxWarp>
          </a:bodyPr>
          <a:lstStyle/>
          <a:p>
            <a:pPr fontAlgn="base">
              <a:lnSpc>
                <a:spcPct val="90000"/>
              </a:lnSpc>
              <a:spcBef>
                <a:spcPct val="50000"/>
              </a:spcBef>
              <a:spcAft>
                <a:spcPct val="0"/>
              </a:spcAft>
              <a:buClr>
                <a:srgbClr val="E20074"/>
              </a:buClr>
              <a:buSzPct val="75000"/>
              <a:buFont typeface="Wingdings" pitchFamily="2" charset="2"/>
              <a:buNone/>
            </a:pPr>
            <a:endParaRPr lang="de-DE" sz="1999">
              <a:solidFill>
                <a:srgbClr val="000000"/>
              </a:solidFill>
            </a:endParaRPr>
          </a:p>
        </p:txBody>
      </p:sp>
      <p:sp>
        <p:nvSpPr>
          <p:cNvPr id="19" name="Freeform 7">
            <a:extLst>
              <a:ext uri="{FF2B5EF4-FFF2-40B4-BE49-F238E27FC236}">
                <a16:creationId xmlns:a16="http://schemas.microsoft.com/office/drawing/2014/main" id="{E91450AB-F610-4BFA-9000-47E9C2AB91D8}"/>
              </a:ext>
            </a:extLst>
          </p:cNvPr>
          <p:cNvSpPr>
            <a:spLocks noEditPoints="1"/>
          </p:cNvSpPr>
          <p:nvPr>
            <p:custDataLst>
              <p:tags r:id="rId2"/>
            </p:custDataLst>
          </p:nvPr>
        </p:nvSpPr>
        <p:spPr bwMode="gray">
          <a:xfrm>
            <a:off x="2847013" y="2759681"/>
            <a:ext cx="875965" cy="2624313"/>
          </a:xfrm>
          <a:custGeom>
            <a:avLst/>
            <a:gdLst/>
            <a:ahLst/>
            <a:cxnLst>
              <a:cxn ang="0">
                <a:pos x="653" y="542"/>
              </a:cxn>
              <a:cxn ang="0">
                <a:pos x="585" y="431"/>
              </a:cxn>
              <a:cxn ang="0">
                <a:pos x="472" y="308"/>
              </a:cxn>
              <a:cxn ang="0">
                <a:pos x="422" y="179"/>
              </a:cxn>
              <a:cxn ang="0">
                <a:pos x="435" y="115"/>
              </a:cxn>
              <a:cxn ang="0">
                <a:pos x="337" y="1"/>
              </a:cxn>
              <a:cxn ang="0">
                <a:pos x="243" y="111"/>
              </a:cxn>
              <a:cxn ang="0">
                <a:pos x="257" y="178"/>
              </a:cxn>
              <a:cxn ang="0">
                <a:pos x="152" y="299"/>
              </a:cxn>
              <a:cxn ang="0">
                <a:pos x="4" y="607"/>
              </a:cxn>
              <a:cxn ang="0">
                <a:pos x="147" y="684"/>
              </a:cxn>
              <a:cxn ang="0">
                <a:pos x="118" y="796"/>
              </a:cxn>
              <a:cxn ang="0">
                <a:pos x="91" y="982"/>
              </a:cxn>
              <a:cxn ang="0">
                <a:pos x="135" y="1295"/>
              </a:cxn>
              <a:cxn ang="0">
                <a:pos x="256" y="1260"/>
              </a:cxn>
              <a:cxn ang="0">
                <a:pos x="208" y="1660"/>
              </a:cxn>
              <a:cxn ang="0">
                <a:pos x="176" y="1749"/>
              </a:cxn>
              <a:cxn ang="0">
                <a:pos x="143" y="1791"/>
              </a:cxn>
              <a:cxn ang="0">
                <a:pos x="126" y="1804"/>
              </a:cxn>
              <a:cxn ang="0">
                <a:pos x="155" y="1801"/>
              </a:cxn>
              <a:cxn ang="0">
                <a:pos x="141" y="1902"/>
              </a:cxn>
              <a:cxn ang="0">
                <a:pos x="298" y="1866"/>
              </a:cxn>
              <a:cxn ang="0">
                <a:pos x="270" y="1798"/>
              </a:cxn>
              <a:cxn ang="0">
                <a:pos x="290" y="1796"/>
              </a:cxn>
              <a:cxn ang="0">
                <a:pos x="296" y="1794"/>
              </a:cxn>
              <a:cxn ang="0">
                <a:pos x="284" y="1795"/>
              </a:cxn>
              <a:cxn ang="0">
                <a:pos x="268" y="1794"/>
              </a:cxn>
              <a:cxn ang="0">
                <a:pos x="260" y="1763"/>
              </a:cxn>
              <a:cxn ang="0">
                <a:pos x="359" y="1462"/>
              </a:cxn>
              <a:cxn ang="0">
                <a:pos x="462" y="986"/>
              </a:cxn>
              <a:cxn ang="0">
                <a:pos x="466" y="867"/>
              </a:cxn>
              <a:cxn ang="0">
                <a:pos x="439" y="743"/>
              </a:cxn>
              <a:cxn ang="0">
                <a:pos x="475" y="577"/>
              </a:cxn>
              <a:cxn ang="0">
                <a:pos x="570" y="567"/>
              </a:cxn>
              <a:cxn ang="0">
                <a:pos x="624" y="725"/>
              </a:cxn>
              <a:cxn ang="0">
                <a:pos x="634" y="779"/>
              </a:cxn>
              <a:cxn ang="0">
                <a:pos x="666" y="812"/>
              </a:cxn>
              <a:cxn ang="0">
                <a:pos x="713" y="760"/>
              </a:cxn>
              <a:cxn ang="0">
                <a:pos x="140" y="594"/>
              </a:cxn>
              <a:cxn ang="0">
                <a:pos x="132" y="1804"/>
              </a:cxn>
              <a:cxn ang="0">
                <a:pos x="144" y="1795"/>
              </a:cxn>
              <a:cxn ang="0">
                <a:pos x="149" y="1799"/>
              </a:cxn>
              <a:cxn ang="0">
                <a:pos x="659" y="742"/>
              </a:cxn>
            </a:cxnLst>
            <a:rect l="0" t="0" r="r" b="b"/>
            <a:pathLst>
              <a:path w="720" h="1924">
                <a:moveTo>
                  <a:pt x="713" y="760"/>
                </a:moveTo>
                <a:cubicBezTo>
                  <a:pt x="711" y="749"/>
                  <a:pt x="710" y="707"/>
                  <a:pt x="707" y="697"/>
                </a:cubicBezTo>
                <a:cubicBezTo>
                  <a:pt x="696" y="658"/>
                  <a:pt x="660" y="556"/>
                  <a:pt x="653" y="542"/>
                </a:cubicBezTo>
                <a:cubicBezTo>
                  <a:pt x="647" y="528"/>
                  <a:pt x="633" y="512"/>
                  <a:pt x="626" y="505"/>
                </a:cubicBezTo>
                <a:cubicBezTo>
                  <a:pt x="620" y="498"/>
                  <a:pt x="615" y="486"/>
                  <a:pt x="607" y="473"/>
                </a:cubicBezTo>
                <a:cubicBezTo>
                  <a:pt x="599" y="459"/>
                  <a:pt x="585" y="432"/>
                  <a:pt x="585" y="431"/>
                </a:cubicBezTo>
                <a:cubicBezTo>
                  <a:pt x="585" y="412"/>
                  <a:pt x="584" y="383"/>
                  <a:pt x="574" y="359"/>
                </a:cubicBezTo>
                <a:cubicBezTo>
                  <a:pt x="564" y="335"/>
                  <a:pt x="528" y="316"/>
                  <a:pt x="512" y="310"/>
                </a:cubicBezTo>
                <a:cubicBezTo>
                  <a:pt x="495" y="304"/>
                  <a:pt x="472" y="309"/>
                  <a:pt x="472" y="308"/>
                </a:cubicBezTo>
                <a:cubicBezTo>
                  <a:pt x="457" y="304"/>
                  <a:pt x="420" y="284"/>
                  <a:pt x="411" y="271"/>
                </a:cubicBezTo>
                <a:cubicBezTo>
                  <a:pt x="402" y="259"/>
                  <a:pt x="404" y="230"/>
                  <a:pt x="404" y="229"/>
                </a:cubicBezTo>
                <a:cubicBezTo>
                  <a:pt x="417" y="209"/>
                  <a:pt x="422" y="180"/>
                  <a:pt x="422" y="179"/>
                </a:cubicBezTo>
                <a:cubicBezTo>
                  <a:pt x="426" y="181"/>
                  <a:pt x="434" y="167"/>
                  <a:pt x="438" y="158"/>
                </a:cubicBezTo>
                <a:cubicBezTo>
                  <a:pt x="443" y="149"/>
                  <a:pt x="442" y="130"/>
                  <a:pt x="443" y="122"/>
                </a:cubicBezTo>
                <a:cubicBezTo>
                  <a:pt x="444" y="113"/>
                  <a:pt x="438" y="112"/>
                  <a:pt x="435" y="115"/>
                </a:cubicBezTo>
                <a:cubicBezTo>
                  <a:pt x="433" y="119"/>
                  <a:pt x="427" y="125"/>
                  <a:pt x="426" y="124"/>
                </a:cubicBezTo>
                <a:cubicBezTo>
                  <a:pt x="424" y="118"/>
                  <a:pt x="428" y="95"/>
                  <a:pt x="427" y="66"/>
                </a:cubicBezTo>
                <a:cubicBezTo>
                  <a:pt x="426" y="37"/>
                  <a:pt x="392" y="0"/>
                  <a:pt x="337" y="1"/>
                </a:cubicBezTo>
                <a:cubicBezTo>
                  <a:pt x="283" y="2"/>
                  <a:pt x="253" y="40"/>
                  <a:pt x="251" y="62"/>
                </a:cubicBezTo>
                <a:cubicBezTo>
                  <a:pt x="249" y="85"/>
                  <a:pt x="251" y="121"/>
                  <a:pt x="251" y="121"/>
                </a:cubicBezTo>
                <a:cubicBezTo>
                  <a:pt x="251" y="121"/>
                  <a:pt x="246" y="114"/>
                  <a:pt x="243" y="111"/>
                </a:cubicBezTo>
                <a:cubicBezTo>
                  <a:pt x="240" y="107"/>
                  <a:pt x="236" y="110"/>
                  <a:pt x="237" y="113"/>
                </a:cubicBezTo>
                <a:cubicBezTo>
                  <a:pt x="240" y="122"/>
                  <a:pt x="242" y="150"/>
                  <a:pt x="246" y="160"/>
                </a:cubicBezTo>
                <a:cubicBezTo>
                  <a:pt x="249" y="171"/>
                  <a:pt x="257" y="178"/>
                  <a:pt x="257" y="178"/>
                </a:cubicBezTo>
                <a:cubicBezTo>
                  <a:pt x="264" y="214"/>
                  <a:pt x="279" y="238"/>
                  <a:pt x="279" y="237"/>
                </a:cubicBezTo>
                <a:cubicBezTo>
                  <a:pt x="270" y="255"/>
                  <a:pt x="237" y="272"/>
                  <a:pt x="210" y="281"/>
                </a:cubicBezTo>
                <a:cubicBezTo>
                  <a:pt x="183" y="290"/>
                  <a:pt x="160" y="298"/>
                  <a:pt x="152" y="299"/>
                </a:cubicBezTo>
                <a:cubicBezTo>
                  <a:pt x="52" y="311"/>
                  <a:pt x="67" y="431"/>
                  <a:pt x="66" y="431"/>
                </a:cubicBezTo>
                <a:cubicBezTo>
                  <a:pt x="48" y="452"/>
                  <a:pt x="40" y="491"/>
                  <a:pt x="30" y="526"/>
                </a:cubicBezTo>
                <a:cubicBezTo>
                  <a:pt x="20" y="562"/>
                  <a:pt x="7" y="595"/>
                  <a:pt x="4" y="607"/>
                </a:cubicBezTo>
                <a:cubicBezTo>
                  <a:pt x="0" y="623"/>
                  <a:pt x="22" y="645"/>
                  <a:pt x="39" y="655"/>
                </a:cubicBezTo>
                <a:cubicBezTo>
                  <a:pt x="57" y="665"/>
                  <a:pt x="78" y="670"/>
                  <a:pt x="91" y="671"/>
                </a:cubicBezTo>
                <a:cubicBezTo>
                  <a:pt x="105" y="672"/>
                  <a:pt x="147" y="684"/>
                  <a:pt x="147" y="684"/>
                </a:cubicBezTo>
                <a:cubicBezTo>
                  <a:pt x="139" y="702"/>
                  <a:pt x="133" y="730"/>
                  <a:pt x="129" y="755"/>
                </a:cubicBezTo>
                <a:cubicBezTo>
                  <a:pt x="124" y="758"/>
                  <a:pt x="120" y="766"/>
                  <a:pt x="120" y="771"/>
                </a:cubicBezTo>
                <a:cubicBezTo>
                  <a:pt x="120" y="777"/>
                  <a:pt x="118" y="796"/>
                  <a:pt x="118" y="796"/>
                </a:cubicBezTo>
                <a:cubicBezTo>
                  <a:pt x="118" y="796"/>
                  <a:pt x="96" y="818"/>
                  <a:pt x="98" y="827"/>
                </a:cubicBezTo>
                <a:cubicBezTo>
                  <a:pt x="101" y="837"/>
                  <a:pt x="76" y="949"/>
                  <a:pt x="86" y="978"/>
                </a:cubicBezTo>
                <a:cubicBezTo>
                  <a:pt x="87" y="979"/>
                  <a:pt x="88" y="981"/>
                  <a:pt x="91" y="982"/>
                </a:cubicBezTo>
                <a:cubicBezTo>
                  <a:pt x="90" y="988"/>
                  <a:pt x="90" y="994"/>
                  <a:pt x="90" y="1000"/>
                </a:cubicBezTo>
                <a:cubicBezTo>
                  <a:pt x="89" y="1077"/>
                  <a:pt x="116" y="1200"/>
                  <a:pt x="121" y="1218"/>
                </a:cubicBezTo>
                <a:cubicBezTo>
                  <a:pt x="127" y="1235"/>
                  <a:pt x="131" y="1275"/>
                  <a:pt x="135" y="1295"/>
                </a:cubicBezTo>
                <a:cubicBezTo>
                  <a:pt x="138" y="1316"/>
                  <a:pt x="167" y="1339"/>
                  <a:pt x="192" y="1335"/>
                </a:cubicBezTo>
                <a:cubicBezTo>
                  <a:pt x="217" y="1331"/>
                  <a:pt x="236" y="1288"/>
                  <a:pt x="236" y="1282"/>
                </a:cubicBezTo>
                <a:cubicBezTo>
                  <a:pt x="237" y="1276"/>
                  <a:pt x="256" y="1261"/>
                  <a:pt x="256" y="1260"/>
                </a:cubicBezTo>
                <a:cubicBezTo>
                  <a:pt x="254" y="1286"/>
                  <a:pt x="256" y="1327"/>
                  <a:pt x="255" y="1337"/>
                </a:cubicBezTo>
                <a:cubicBezTo>
                  <a:pt x="254" y="1346"/>
                  <a:pt x="235" y="1379"/>
                  <a:pt x="227" y="1431"/>
                </a:cubicBezTo>
                <a:cubicBezTo>
                  <a:pt x="220" y="1483"/>
                  <a:pt x="221" y="1607"/>
                  <a:pt x="208" y="1660"/>
                </a:cubicBezTo>
                <a:cubicBezTo>
                  <a:pt x="196" y="1714"/>
                  <a:pt x="181" y="1725"/>
                  <a:pt x="181" y="1733"/>
                </a:cubicBezTo>
                <a:cubicBezTo>
                  <a:pt x="181" y="1736"/>
                  <a:pt x="181" y="1740"/>
                  <a:pt x="181" y="1746"/>
                </a:cubicBezTo>
                <a:cubicBezTo>
                  <a:pt x="178" y="1745"/>
                  <a:pt x="176" y="1745"/>
                  <a:pt x="176" y="1749"/>
                </a:cubicBezTo>
                <a:cubicBezTo>
                  <a:pt x="175" y="1755"/>
                  <a:pt x="172" y="1762"/>
                  <a:pt x="170" y="1770"/>
                </a:cubicBezTo>
                <a:cubicBezTo>
                  <a:pt x="170" y="1770"/>
                  <a:pt x="164" y="1777"/>
                  <a:pt x="159" y="1789"/>
                </a:cubicBezTo>
                <a:cubicBezTo>
                  <a:pt x="158" y="1789"/>
                  <a:pt x="151" y="1790"/>
                  <a:pt x="143" y="1791"/>
                </a:cubicBezTo>
                <a:cubicBezTo>
                  <a:pt x="139" y="1792"/>
                  <a:pt x="135" y="1794"/>
                  <a:pt x="132" y="1795"/>
                </a:cubicBezTo>
                <a:cubicBezTo>
                  <a:pt x="128" y="1797"/>
                  <a:pt x="126" y="1799"/>
                  <a:pt x="126" y="1803"/>
                </a:cubicBezTo>
                <a:cubicBezTo>
                  <a:pt x="126" y="1803"/>
                  <a:pt x="126" y="1803"/>
                  <a:pt x="126" y="1804"/>
                </a:cubicBezTo>
                <a:cubicBezTo>
                  <a:pt x="126" y="1807"/>
                  <a:pt x="129" y="1808"/>
                  <a:pt x="131" y="1808"/>
                </a:cubicBezTo>
                <a:cubicBezTo>
                  <a:pt x="132" y="1808"/>
                  <a:pt x="132" y="1808"/>
                  <a:pt x="132" y="1808"/>
                </a:cubicBezTo>
                <a:cubicBezTo>
                  <a:pt x="138" y="1808"/>
                  <a:pt x="148" y="1804"/>
                  <a:pt x="155" y="1801"/>
                </a:cubicBezTo>
                <a:cubicBezTo>
                  <a:pt x="152" y="1812"/>
                  <a:pt x="150" y="1827"/>
                  <a:pt x="155" y="1842"/>
                </a:cubicBezTo>
                <a:cubicBezTo>
                  <a:pt x="147" y="1856"/>
                  <a:pt x="140" y="1867"/>
                  <a:pt x="137" y="1882"/>
                </a:cubicBezTo>
                <a:cubicBezTo>
                  <a:pt x="137" y="1893"/>
                  <a:pt x="141" y="1902"/>
                  <a:pt x="141" y="1902"/>
                </a:cubicBezTo>
                <a:cubicBezTo>
                  <a:pt x="149" y="1915"/>
                  <a:pt x="173" y="1923"/>
                  <a:pt x="220" y="1924"/>
                </a:cubicBezTo>
                <a:cubicBezTo>
                  <a:pt x="273" y="1924"/>
                  <a:pt x="298" y="1898"/>
                  <a:pt x="300" y="1884"/>
                </a:cubicBezTo>
                <a:cubicBezTo>
                  <a:pt x="302" y="1877"/>
                  <a:pt x="302" y="1867"/>
                  <a:pt x="298" y="1866"/>
                </a:cubicBezTo>
                <a:cubicBezTo>
                  <a:pt x="298" y="1868"/>
                  <a:pt x="292" y="1852"/>
                  <a:pt x="286" y="1842"/>
                </a:cubicBezTo>
                <a:cubicBezTo>
                  <a:pt x="287" y="1838"/>
                  <a:pt x="285" y="1833"/>
                  <a:pt x="281" y="1828"/>
                </a:cubicBezTo>
                <a:cubicBezTo>
                  <a:pt x="279" y="1820"/>
                  <a:pt x="275" y="1809"/>
                  <a:pt x="270" y="1798"/>
                </a:cubicBezTo>
                <a:cubicBezTo>
                  <a:pt x="274" y="1798"/>
                  <a:pt x="278" y="1798"/>
                  <a:pt x="282" y="1798"/>
                </a:cubicBezTo>
                <a:cubicBezTo>
                  <a:pt x="284" y="1798"/>
                  <a:pt x="286" y="1798"/>
                  <a:pt x="288" y="1798"/>
                </a:cubicBezTo>
                <a:cubicBezTo>
                  <a:pt x="289" y="1798"/>
                  <a:pt x="290" y="1797"/>
                  <a:pt x="290" y="1796"/>
                </a:cubicBezTo>
                <a:cubicBezTo>
                  <a:pt x="293" y="1796"/>
                  <a:pt x="295" y="1796"/>
                  <a:pt x="297" y="1796"/>
                </a:cubicBezTo>
                <a:cubicBezTo>
                  <a:pt x="297" y="1796"/>
                  <a:pt x="298" y="1795"/>
                  <a:pt x="298" y="1795"/>
                </a:cubicBezTo>
                <a:cubicBezTo>
                  <a:pt x="298" y="1794"/>
                  <a:pt x="297" y="1794"/>
                  <a:pt x="296" y="1794"/>
                </a:cubicBezTo>
                <a:cubicBezTo>
                  <a:pt x="295" y="1794"/>
                  <a:pt x="292" y="1794"/>
                  <a:pt x="289" y="1794"/>
                </a:cubicBezTo>
                <a:cubicBezTo>
                  <a:pt x="288" y="1794"/>
                  <a:pt x="288" y="1794"/>
                  <a:pt x="288" y="1794"/>
                </a:cubicBezTo>
                <a:cubicBezTo>
                  <a:pt x="287" y="1794"/>
                  <a:pt x="286" y="1794"/>
                  <a:pt x="284" y="1795"/>
                </a:cubicBezTo>
                <a:cubicBezTo>
                  <a:pt x="284" y="1795"/>
                  <a:pt x="284" y="1795"/>
                  <a:pt x="284" y="1795"/>
                </a:cubicBezTo>
                <a:cubicBezTo>
                  <a:pt x="282" y="1795"/>
                  <a:pt x="280" y="1794"/>
                  <a:pt x="277" y="1794"/>
                </a:cubicBezTo>
                <a:cubicBezTo>
                  <a:pt x="274" y="1794"/>
                  <a:pt x="271" y="1794"/>
                  <a:pt x="268" y="1794"/>
                </a:cubicBezTo>
                <a:cubicBezTo>
                  <a:pt x="266" y="1788"/>
                  <a:pt x="263" y="1783"/>
                  <a:pt x="261" y="1778"/>
                </a:cubicBezTo>
                <a:cubicBezTo>
                  <a:pt x="260" y="1778"/>
                  <a:pt x="265" y="1764"/>
                  <a:pt x="262" y="1763"/>
                </a:cubicBezTo>
                <a:cubicBezTo>
                  <a:pt x="261" y="1763"/>
                  <a:pt x="261" y="1763"/>
                  <a:pt x="260" y="1763"/>
                </a:cubicBezTo>
                <a:cubicBezTo>
                  <a:pt x="262" y="1754"/>
                  <a:pt x="264" y="1743"/>
                  <a:pt x="264" y="1736"/>
                </a:cubicBezTo>
                <a:cubicBezTo>
                  <a:pt x="263" y="1724"/>
                  <a:pt x="267" y="1701"/>
                  <a:pt x="283" y="1662"/>
                </a:cubicBezTo>
                <a:cubicBezTo>
                  <a:pt x="298" y="1623"/>
                  <a:pt x="353" y="1518"/>
                  <a:pt x="359" y="1462"/>
                </a:cubicBezTo>
                <a:cubicBezTo>
                  <a:pt x="366" y="1406"/>
                  <a:pt x="356" y="1372"/>
                  <a:pt x="359" y="1354"/>
                </a:cubicBezTo>
                <a:cubicBezTo>
                  <a:pt x="363" y="1337"/>
                  <a:pt x="367" y="1307"/>
                  <a:pt x="392" y="1250"/>
                </a:cubicBezTo>
                <a:cubicBezTo>
                  <a:pt x="413" y="1202"/>
                  <a:pt x="451" y="1063"/>
                  <a:pt x="462" y="986"/>
                </a:cubicBezTo>
                <a:cubicBezTo>
                  <a:pt x="474" y="987"/>
                  <a:pt x="482" y="975"/>
                  <a:pt x="479" y="967"/>
                </a:cubicBezTo>
                <a:cubicBezTo>
                  <a:pt x="476" y="958"/>
                  <a:pt x="469" y="930"/>
                  <a:pt x="469" y="930"/>
                </a:cubicBezTo>
                <a:cubicBezTo>
                  <a:pt x="469" y="930"/>
                  <a:pt x="474" y="884"/>
                  <a:pt x="466" y="867"/>
                </a:cubicBezTo>
                <a:cubicBezTo>
                  <a:pt x="459" y="851"/>
                  <a:pt x="441" y="774"/>
                  <a:pt x="441" y="769"/>
                </a:cubicBezTo>
                <a:cubicBezTo>
                  <a:pt x="441" y="764"/>
                  <a:pt x="443" y="743"/>
                  <a:pt x="439" y="743"/>
                </a:cubicBezTo>
                <a:cubicBezTo>
                  <a:pt x="439" y="743"/>
                  <a:pt x="439" y="743"/>
                  <a:pt x="439" y="743"/>
                </a:cubicBezTo>
                <a:cubicBezTo>
                  <a:pt x="439" y="740"/>
                  <a:pt x="438" y="738"/>
                  <a:pt x="438" y="735"/>
                </a:cubicBezTo>
                <a:cubicBezTo>
                  <a:pt x="436" y="715"/>
                  <a:pt x="437" y="692"/>
                  <a:pt x="445" y="675"/>
                </a:cubicBezTo>
                <a:cubicBezTo>
                  <a:pt x="454" y="659"/>
                  <a:pt x="465" y="600"/>
                  <a:pt x="475" y="577"/>
                </a:cubicBezTo>
                <a:cubicBezTo>
                  <a:pt x="485" y="555"/>
                  <a:pt x="485" y="537"/>
                  <a:pt x="485" y="537"/>
                </a:cubicBezTo>
                <a:cubicBezTo>
                  <a:pt x="499" y="522"/>
                  <a:pt x="511" y="490"/>
                  <a:pt x="511" y="490"/>
                </a:cubicBezTo>
                <a:cubicBezTo>
                  <a:pt x="534" y="532"/>
                  <a:pt x="570" y="568"/>
                  <a:pt x="570" y="567"/>
                </a:cubicBezTo>
                <a:cubicBezTo>
                  <a:pt x="583" y="623"/>
                  <a:pt x="634" y="679"/>
                  <a:pt x="641" y="684"/>
                </a:cubicBezTo>
                <a:cubicBezTo>
                  <a:pt x="647" y="689"/>
                  <a:pt x="646" y="695"/>
                  <a:pt x="647" y="695"/>
                </a:cubicBezTo>
                <a:cubicBezTo>
                  <a:pt x="643" y="697"/>
                  <a:pt x="624" y="716"/>
                  <a:pt x="624" y="725"/>
                </a:cubicBezTo>
                <a:cubicBezTo>
                  <a:pt x="624" y="734"/>
                  <a:pt x="625" y="752"/>
                  <a:pt x="625" y="752"/>
                </a:cubicBezTo>
                <a:cubicBezTo>
                  <a:pt x="625" y="752"/>
                  <a:pt x="623" y="763"/>
                  <a:pt x="627" y="767"/>
                </a:cubicBezTo>
                <a:cubicBezTo>
                  <a:pt x="632" y="771"/>
                  <a:pt x="634" y="779"/>
                  <a:pt x="634" y="779"/>
                </a:cubicBezTo>
                <a:cubicBezTo>
                  <a:pt x="634" y="779"/>
                  <a:pt x="635" y="795"/>
                  <a:pt x="641" y="799"/>
                </a:cubicBezTo>
                <a:cubicBezTo>
                  <a:pt x="646" y="802"/>
                  <a:pt x="654" y="801"/>
                  <a:pt x="654" y="801"/>
                </a:cubicBezTo>
                <a:cubicBezTo>
                  <a:pt x="655" y="810"/>
                  <a:pt x="667" y="812"/>
                  <a:pt x="666" y="812"/>
                </a:cubicBezTo>
                <a:cubicBezTo>
                  <a:pt x="670" y="818"/>
                  <a:pt x="677" y="821"/>
                  <a:pt x="682" y="819"/>
                </a:cubicBezTo>
                <a:cubicBezTo>
                  <a:pt x="686" y="817"/>
                  <a:pt x="713" y="804"/>
                  <a:pt x="716" y="801"/>
                </a:cubicBezTo>
                <a:cubicBezTo>
                  <a:pt x="720" y="797"/>
                  <a:pt x="714" y="771"/>
                  <a:pt x="713" y="760"/>
                </a:cubicBezTo>
                <a:moveTo>
                  <a:pt x="117" y="585"/>
                </a:moveTo>
                <a:cubicBezTo>
                  <a:pt x="117" y="585"/>
                  <a:pt x="136" y="562"/>
                  <a:pt x="137" y="555"/>
                </a:cubicBezTo>
                <a:cubicBezTo>
                  <a:pt x="137" y="555"/>
                  <a:pt x="136" y="582"/>
                  <a:pt x="140" y="594"/>
                </a:cubicBezTo>
                <a:cubicBezTo>
                  <a:pt x="140" y="594"/>
                  <a:pt x="127" y="588"/>
                  <a:pt x="117" y="585"/>
                </a:cubicBezTo>
                <a:moveTo>
                  <a:pt x="149" y="1799"/>
                </a:moveTo>
                <a:cubicBezTo>
                  <a:pt x="143" y="1802"/>
                  <a:pt x="136" y="1804"/>
                  <a:pt x="132" y="1804"/>
                </a:cubicBezTo>
                <a:cubicBezTo>
                  <a:pt x="130" y="1804"/>
                  <a:pt x="130" y="1804"/>
                  <a:pt x="130" y="1803"/>
                </a:cubicBezTo>
                <a:cubicBezTo>
                  <a:pt x="130" y="1803"/>
                  <a:pt x="130" y="1803"/>
                  <a:pt x="130" y="1803"/>
                </a:cubicBezTo>
                <a:cubicBezTo>
                  <a:pt x="129" y="1801"/>
                  <a:pt x="136" y="1797"/>
                  <a:pt x="144" y="1795"/>
                </a:cubicBezTo>
                <a:cubicBezTo>
                  <a:pt x="149" y="1794"/>
                  <a:pt x="155" y="1793"/>
                  <a:pt x="157" y="1793"/>
                </a:cubicBezTo>
                <a:cubicBezTo>
                  <a:pt x="157" y="1794"/>
                  <a:pt x="157" y="1795"/>
                  <a:pt x="156" y="1795"/>
                </a:cubicBezTo>
                <a:cubicBezTo>
                  <a:pt x="155" y="1796"/>
                  <a:pt x="152" y="1798"/>
                  <a:pt x="149" y="1799"/>
                </a:cubicBezTo>
                <a:moveTo>
                  <a:pt x="653" y="750"/>
                </a:moveTo>
                <a:cubicBezTo>
                  <a:pt x="654" y="741"/>
                  <a:pt x="654" y="741"/>
                  <a:pt x="654" y="741"/>
                </a:cubicBezTo>
                <a:cubicBezTo>
                  <a:pt x="659" y="742"/>
                  <a:pt x="659" y="742"/>
                  <a:pt x="659" y="742"/>
                </a:cubicBezTo>
                <a:lnTo>
                  <a:pt x="653" y="750"/>
                </a:lnTo>
                <a:close/>
              </a:path>
            </a:pathLst>
          </a:custGeom>
          <a:solidFill>
            <a:schemeClr val="bg2"/>
          </a:solidFill>
          <a:ln w="9525">
            <a:noFill/>
            <a:round/>
            <a:headEnd/>
            <a:tailEnd/>
          </a:ln>
        </p:spPr>
        <p:txBody>
          <a:bodyPr vert="horz" wrap="square" lIns="91392" tIns="45696" rIns="91392" bIns="45696" numCol="1" anchor="t" anchorCtr="0" compatLnSpc="1">
            <a:prstTxWarp prst="textNoShape">
              <a:avLst/>
            </a:prstTxWarp>
          </a:bodyPr>
          <a:lstStyle/>
          <a:p>
            <a:pPr fontAlgn="base">
              <a:lnSpc>
                <a:spcPct val="90000"/>
              </a:lnSpc>
              <a:spcBef>
                <a:spcPct val="50000"/>
              </a:spcBef>
              <a:spcAft>
                <a:spcPct val="0"/>
              </a:spcAft>
              <a:buClr>
                <a:srgbClr val="E20074"/>
              </a:buClr>
              <a:buSzPct val="75000"/>
              <a:buFont typeface="Wingdings" pitchFamily="2" charset="2"/>
              <a:buNone/>
            </a:pPr>
            <a:endParaRPr lang="de-DE" sz="1999">
              <a:solidFill>
                <a:srgbClr val="000000"/>
              </a:solidFill>
            </a:endParaRPr>
          </a:p>
        </p:txBody>
      </p:sp>
      <p:sp>
        <p:nvSpPr>
          <p:cNvPr id="21" name="Freeform 9">
            <a:extLst>
              <a:ext uri="{FF2B5EF4-FFF2-40B4-BE49-F238E27FC236}">
                <a16:creationId xmlns:a16="http://schemas.microsoft.com/office/drawing/2014/main" id="{D8AB05F9-7C24-458A-BDA3-CC8E6080ACF2}"/>
              </a:ext>
            </a:extLst>
          </p:cNvPr>
          <p:cNvSpPr>
            <a:spLocks noEditPoints="1"/>
          </p:cNvSpPr>
          <p:nvPr>
            <p:custDataLst>
              <p:tags r:id="rId3"/>
            </p:custDataLst>
          </p:nvPr>
        </p:nvSpPr>
        <p:spPr bwMode="gray">
          <a:xfrm>
            <a:off x="5401582" y="3054269"/>
            <a:ext cx="619323" cy="2039220"/>
          </a:xfrm>
          <a:custGeom>
            <a:avLst/>
            <a:gdLst/>
            <a:ahLst/>
            <a:cxnLst>
              <a:cxn ang="0">
                <a:pos x="500" y="489"/>
              </a:cxn>
              <a:cxn ang="0">
                <a:pos x="475" y="382"/>
              </a:cxn>
              <a:cxn ang="0">
                <a:pos x="471" y="250"/>
              </a:cxn>
              <a:cxn ang="0">
                <a:pos x="408" y="211"/>
              </a:cxn>
              <a:cxn ang="0">
                <a:pos x="339" y="187"/>
              </a:cxn>
              <a:cxn ang="0">
                <a:pos x="342" y="156"/>
              </a:cxn>
              <a:cxn ang="0">
                <a:pos x="351" y="102"/>
              </a:cxn>
              <a:cxn ang="0">
                <a:pos x="333" y="43"/>
              </a:cxn>
              <a:cxn ang="0">
                <a:pos x="190" y="55"/>
              </a:cxn>
              <a:cxn ang="0">
                <a:pos x="184" y="120"/>
              </a:cxn>
              <a:cxn ang="0">
                <a:pos x="197" y="162"/>
              </a:cxn>
              <a:cxn ang="0">
                <a:pos x="121" y="184"/>
              </a:cxn>
              <a:cxn ang="0">
                <a:pos x="64" y="218"/>
              </a:cxn>
              <a:cxn ang="0">
                <a:pos x="28" y="362"/>
              </a:cxn>
              <a:cxn ang="0">
                <a:pos x="10" y="459"/>
              </a:cxn>
              <a:cxn ang="0">
                <a:pos x="6" y="507"/>
              </a:cxn>
              <a:cxn ang="0">
                <a:pos x="29" y="525"/>
              </a:cxn>
              <a:cxn ang="0">
                <a:pos x="62" y="530"/>
              </a:cxn>
              <a:cxn ang="0">
                <a:pos x="76" y="509"/>
              </a:cxn>
              <a:cxn ang="0">
                <a:pos x="71" y="474"/>
              </a:cxn>
              <a:cxn ang="0">
                <a:pos x="51" y="432"/>
              </a:cxn>
              <a:cxn ang="0">
                <a:pos x="65" y="379"/>
              </a:cxn>
              <a:cxn ang="0">
                <a:pos x="119" y="286"/>
              </a:cxn>
              <a:cxn ang="0">
                <a:pos x="140" y="301"/>
              </a:cxn>
              <a:cxn ang="0">
                <a:pos x="180" y="473"/>
              </a:cxn>
              <a:cxn ang="0">
                <a:pos x="158" y="527"/>
              </a:cxn>
              <a:cxn ang="0">
                <a:pos x="141" y="631"/>
              </a:cxn>
              <a:cxn ang="0">
                <a:pos x="151" y="844"/>
              </a:cxn>
              <a:cxn ang="0">
                <a:pos x="194" y="954"/>
              </a:cxn>
              <a:cxn ang="0">
                <a:pos x="187" y="1140"/>
              </a:cxn>
              <a:cxn ang="0">
                <a:pos x="200" y="1250"/>
              </a:cxn>
              <a:cxn ang="0">
                <a:pos x="272" y="1471"/>
              </a:cxn>
              <a:cxn ang="0">
                <a:pos x="337" y="1447"/>
              </a:cxn>
              <a:cxn ang="0">
                <a:pos x="309" y="1358"/>
              </a:cxn>
              <a:cxn ang="0">
                <a:pos x="297" y="1238"/>
              </a:cxn>
              <a:cxn ang="0">
                <a:pos x="294" y="1102"/>
              </a:cxn>
              <a:cxn ang="0">
                <a:pos x="300" y="1017"/>
              </a:cxn>
              <a:cxn ang="0">
                <a:pos x="318" y="1017"/>
              </a:cxn>
              <a:cxn ang="0">
                <a:pos x="352" y="989"/>
              </a:cxn>
              <a:cxn ang="0">
                <a:pos x="407" y="1027"/>
              </a:cxn>
              <a:cxn ang="0">
                <a:pos x="448" y="948"/>
              </a:cxn>
              <a:cxn ang="0">
                <a:pos x="480" y="854"/>
              </a:cxn>
              <a:cxn ang="0">
                <a:pos x="453" y="611"/>
              </a:cxn>
              <a:cxn ang="0">
                <a:pos x="429" y="554"/>
              </a:cxn>
              <a:cxn ang="0">
                <a:pos x="465" y="557"/>
              </a:cxn>
              <a:cxn ang="0">
                <a:pos x="505" y="541"/>
              </a:cxn>
              <a:cxn ang="0">
                <a:pos x="57" y="499"/>
              </a:cxn>
              <a:cxn ang="0">
                <a:pos x="57" y="499"/>
              </a:cxn>
              <a:cxn ang="0">
                <a:pos x="317" y="844"/>
              </a:cxn>
              <a:cxn ang="0">
                <a:pos x="302" y="863"/>
              </a:cxn>
              <a:cxn ang="0">
                <a:pos x="309" y="828"/>
              </a:cxn>
            </a:cxnLst>
            <a:rect l="0" t="0" r="r" b="b"/>
            <a:pathLst>
              <a:path w="509" h="1496">
                <a:moveTo>
                  <a:pt x="508" y="509"/>
                </a:moveTo>
                <a:cubicBezTo>
                  <a:pt x="506" y="499"/>
                  <a:pt x="500" y="489"/>
                  <a:pt x="500" y="489"/>
                </a:cubicBezTo>
                <a:cubicBezTo>
                  <a:pt x="500" y="477"/>
                  <a:pt x="492" y="438"/>
                  <a:pt x="486" y="415"/>
                </a:cubicBezTo>
                <a:cubicBezTo>
                  <a:pt x="482" y="398"/>
                  <a:pt x="475" y="382"/>
                  <a:pt x="475" y="382"/>
                </a:cubicBezTo>
                <a:cubicBezTo>
                  <a:pt x="475" y="382"/>
                  <a:pt x="473" y="372"/>
                  <a:pt x="476" y="364"/>
                </a:cubicBezTo>
                <a:cubicBezTo>
                  <a:pt x="493" y="311"/>
                  <a:pt x="484" y="273"/>
                  <a:pt x="471" y="250"/>
                </a:cubicBezTo>
                <a:cubicBezTo>
                  <a:pt x="457" y="227"/>
                  <a:pt x="431" y="222"/>
                  <a:pt x="425" y="220"/>
                </a:cubicBezTo>
                <a:cubicBezTo>
                  <a:pt x="418" y="219"/>
                  <a:pt x="415" y="217"/>
                  <a:pt x="408" y="211"/>
                </a:cubicBezTo>
                <a:cubicBezTo>
                  <a:pt x="401" y="206"/>
                  <a:pt x="393" y="207"/>
                  <a:pt x="385" y="207"/>
                </a:cubicBezTo>
                <a:cubicBezTo>
                  <a:pt x="378" y="206"/>
                  <a:pt x="343" y="191"/>
                  <a:pt x="339" y="187"/>
                </a:cubicBezTo>
                <a:cubicBezTo>
                  <a:pt x="336" y="182"/>
                  <a:pt x="333" y="157"/>
                  <a:pt x="333" y="157"/>
                </a:cubicBezTo>
                <a:cubicBezTo>
                  <a:pt x="333" y="157"/>
                  <a:pt x="340" y="159"/>
                  <a:pt x="342" y="156"/>
                </a:cubicBezTo>
                <a:cubicBezTo>
                  <a:pt x="343" y="153"/>
                  <a:pt x="351" y="142"/>
                  <a:pt x="351" y="137"/>
                </a:cubicBezTo>
                <a:cubicBezTo>
                  <a:pt x="351" y="131"/>
                  <a:pt x="352" y="111"/>
                  <a:pt x="351" y="102"/>
                </a:cubicBezTo>
                <a:cubicBezTo>
                  <a:pt x="349" y="93"/>
                  <a:pt x="337" y="100"/>
                  <a:pt x="337" y="100"/>
                </a:cubicBezTo>
                <a:cubicBezTo>
                  <a:pt x="337" y="100"/>
                  <a:pt x="339" y="62"/>
                  <a:pt x="333" y="43"/>
                </a:cubicBezTo>
                <a:cubicBezTo>
                  <a:pt x="327" y="24"/>
                  <a:pt x="294" y="0"/>
                  <a:pt x="259" y="1"/>
                </a:cubicBezTo>
                <a:cubicBezTo>
                  <a:pt x="225" y="2"/>
                  <a:pt x="193" y="34"/>
                  <a:pt x="190" y="55"/>
                </a:cubicBezTo>
                <a:cubicBezTo>
                  <a:pt x="187" y="77"/>
                  <a:pt x="191" y="106"/>
                  <a:pt x="191" y="106"/>
                </a:cubicBezTo>
                <a:cubicBezTo>
                  <a:pt x="184" y="102"/>
                  <a:pt x="182" y="111"/>
                  <a:pt x="184" y="120"/>
                </a:cubicBezTo>
                <a:cubicBezTo>
                  <a:pt x="186" y="128"/>
                  <a:pt x="187" y="144"/>
                  <a:pt x="189" y="148"/>
                </a:cubicBezTo>
                <a:cubicBezTo>
                  <a:pt x="191" y="152"/>
                  <a:pt x="197" y="163"/>
                  <a:pt x="197" y="162"/>
                </a:cubicBezTo>
                <a:cubicBezTo>
                  <a:pt x="188" y="163"/>
                  <a:pt x="168" y="171"/>
                  <a:pt x="168" y="172"/>
                </a:cubicBezTo>
                <a:cubicBezTo>
                  <a:pt x="139" y="168"/>
                  <a:pt x="121" y="184"/>
                  <a:pt x="121" y="184"/>
                </a:cubicBezTo>
                <a:cubicBezTo>
                  <a:pt x="95" y="184"/>
                  <a:pt x="82" y="201"/>
                  <a:pt x="82" y="201"/>
                </a:cubicBezTo>
                <a:cubicBezTo>
                  <a:pt x="72" y="202"/>
                  <a:pt x="66" y="210"/>
                  <a:pt x="64" y="218"/>
                </a:cubicBezTo>
                <a:cubicBezTo>
                  <a:pt x="62" y="227"/>
                  <a:pt x="54" y="240"/>
                  <a:pt x="49" y="259"/>
                </a:cubicBezTo>
                <a:cubicBezTo>
                  <a:pt x="43" y="278"/>
                  <a:pt x="32" y="336"/>
                  <a:pt x="28" y="362"/>
                </a:cubicBezTo>
                <a:cubicBezTo>
                  <a:pt x="23" y="388"/>
                  <a:pt x="13" y="405"/>
                  <a:pt x="11" y="414"/>
                </a:cubicBezTo>
                <a:cubicBezTo>
                  <a:pt x="9" y="424"/>
                  <a:pt x="10" y="448"/>
                  <a:pt x="10" y="459"/>
                </a:cubicBezTo>
                <a:cubicBezTo>
                  <a:pt x="9" y="471"/>
                  <a:pt x="2" y="489"/>
                  <a:pt x="1" y="498"/>
                </a:cubicBezTo>
                <a:cubicBezTo>
                  <a:pt x="0" y="507"/>
                  <a:pt x="6" y="507"/>
                  <a:pt x="6" y="507"/>
                </a:cubicBezTo>
                <a:cubicBezTo>
                  <a:pt x="7" y="515"/>
                  <a:pt x="16" y="516"/>
                  <a:pt x="16" y="516"/>
                </a:cubicBezTo>
                <a:cubicBezTo>
                  <a:pt x="16" y="516"/>
                  <a:pt x="24" y="524"/>
                  <a:pt x="29" y="525"/>
                </a:cubicBezTo>
                <a:cubicBezTo>
                  <a:pt x="34" y="526"/>
                  <a:pt x="46" y="531"/>
                  <a:pt x="50" y="533"/>
                </a:cubicBezTo>
                <a:cubicBezTo>
                  <a:pt x="54" y="535"/>
                  <a:pt x="61" y="535"/>
                  <a:pt x="62" y="530"/>
                </a:cubicBezTo>
                <a:cubicBezTo>
                  <a:pt x="64" y="525"/>
                  <a:pt x="65" y="511"/>
                  <a:pt x="65" y="511"/>
                </a:cubicBezTo>
                <a:cubicBezTo>
                  <a:pt x="65" y="511"/>
                  <a:pt x="71" y="511"/>
                  <a:pt x="76" y="509"/>
                </a:cubicBezTo>
                <a:cubicBezTo>
                  <a:pt x="81" y="506"/>
                  <a:pt x="79" y="498"/>
                  <a:pt x="77" y="494"/>
                </a:cubicBezTo>
                <a:cubicBezTo>
                  <a:pt x="75" y="491"/>
                  <a:pt x="74" y="483"/>
                  <a:pt x="71" y="474"/>
                </a:cubicBezTo>
                <a:cubicBezTo>
                  <a:pt x="69" y="464"/>
                  <a:pt x="69" y="455"/>
                  <a:pt x="66" y="449"/>
                </a:cubicBezTo>
                <a:cubicBezTo>
                  <a:pt x="63" y="443"/>
                  <a:pt x="53" y="436"/>
                  <a:pt x="51" y="432"/>
                </a:cubicBezTo>
                <a:cubicBezTo>
                  <a:pt x="50" y="429"/>
                  <a:pt x="52" y="417"/>
                  <a:pt x="55" y="410"/>
                </a:cubicBezTo>
                <a:cubicBezTo>
                  <a:pt x="58" y="403"/>
                  <a:pt x="61" y="392"/>
                  <a:pt x="65" y="379"/>
                </a:cubicBezTo>
                <a:cubicBezTo>
                  <a:pt x="70" y="366"/>
                  <a:pt x="76" y="358"/>
                  <a:pt x="91" y="333"/>
                </a:cubicBezTo>
                <a:cubicBezTo>
                  <a:pt x="106" y="309"/>
                  <a:pt x="119" y="285"/>
                  <a:pt x="119" y="286"/>
                </a:cubicBezTo>
                <a:cubicBezTo>
                  <a:pt x="122" y="284"/>
                  <a:pt x="125" y="279"/>
                  <a:pt x="125" y="279"/>
                </a:cubicBezTo>
                <a:cubicBezTo>
                  <a:pt x="126" y="290"/>
                  <a:pt x="140" y="298"/>
                  <a:pt x="140" y="301"/>
                </a:cubicBezTo>
                <a:cubicBezTo>
                  <a:pt x="134" y="356"/>
                  <a:pt x="168" y="419"/>
                  <a:pt x="168" y="419"/>
                </a:cubicBezTo>
                <a:cubicBezTo>
                  <a:pt x="180" y="473"/>
                  <a:pt x="180" y="473"/>
                  <a:pt x="180" y="473"/>
                </a:cubicBezTo>
                <a:cubicBezTo>
                  <a:pt x="168" y="511"/>
                  <a:pt x="168" y="511"/>
                  <a:pt x="168" y="511"/>
                </a:cubicBezTo>
                <a:cubicBezTo>
                  <a:pt x="168" y="511"/>
                  <a:pt x="160" y="515"/>
                  <a:pt x="158" y="527"/>
                </a:cubicBezTo>
                <a:cubicBezTo>
                  <a:pt x="155" y="539"/>
                  <a:pt x="157" y="568"/>
                  <a:pt x="157" y="568"/>
                </a:cubicBezTo>
                <a:cubicBezTo>
                  <a:pt x="157" y="568"/>
                  <a:pt x="149" y="584"/>
                  <a:pt x="141" y="631"/>
                </a:cubicBezTo>
                <a:cubicBezTo>
                  <a:pt x="132" y="679"/>
                  <a:pt x="143" y="689"/>
                  <a:pt x="142" y="702"/>
                </a:cubicBezTo>
                <a:cubicBezTo>
                  <a:pt x="141" y="714"/>
                  <a:pt x="146" y="812"/>
                  <a:pt x="151" y="844"/>
                </a:cubicBezTo>
                <a:cubicBezTo>
                  <a:pt x="155" y="877"/>
                  <a:pt x="169" y="886"/>
                  <a:pt x="168" y="885"/>
                </a:cubicBezTo>
                <a:cubicBezTo>
                  <a:pt x="170" y="894"/>
                  <a:pt x="194" y="949"/>
                  <a:pt x="194" y="954"/>
                </a:cubicBezTo>
                <a:cubicBezTo>
                  <a:pt x="196" y="966"/>
                  <a:pt x="196" y="1022"/>
                  <a:pt x="195" y="1046"/>
                </a:cubicBezTo>
                <a:cubicBezTo>
                  <a:pt x="195" y="1070"/>
                  <a:pt x="182" y="1092"/>
                  <a:pt x="187" y="1140"/>
                </a:cubicBezTo>
                <a:cubicBezTo>
                  <a:pt x="192" y="1179"/>
                  <a:pt x="205" y="1227"/>
                  <a:pt x="210" y="1244"/>
                </a:cubicBezTo>
                <a:cubicBezTo>
                  <a:pt x="207" y="1246"/>
                  <a:pt x="203" y="1248"/>
                  <a:pt x="200" y="1250"/>
                </a:cubicBezTo>
                <a:cubicBezTo>
                  <a:pt x="161" y="1277"/>
                  <a:pt x="184" y="1349"/>
                  <a:pt x="210" y="1383"/>
                </a:cubicBezTo>
                <a:cubicBezTo>
                  <a:pt x="236" y="1416"/>
                  <a:pt x="257" y="1450"/>
                  <a:pt x="272" y="1471"/>
                </a:cubicBezTo>
                <a:cubicBezTo>
                  <a:pt x="288" y="1492"/>
                  <a:pt x="301" y="1496"/>
                  <a:pt x="321" y="1484"/>
                </a:cubicBezTo>
                <a:cubicBezTo>
                  <a:pt x="335" y="1476"/>
                  <a:pt x="338" y="1462"/>
                  <a:pt x="337" y="1447"/>
                </a:cubicBezTo>
                <a:cubicBezTo>
                  <a:pt x="339" y="1418"/>
                  <a:pt x="314" y="1372"/>
                  <a:pt x="310" y="1361"/>
                </a:cubicBezTo>
                <a:cubicBezTo>
                  <a:pt x="310" y="1360"/>
                  <a:pt x="310" y="1359"/>
                  <a:pt x="309" y="1358"/>
                </a:cubicBezTo>
                <a:cubicBezTo>
                  <a:pt x="305" y="1343"/>
                  <a:pt x="301" y="1328"/>
                  <a:pt x="298" y="1315"/>
                </a:cubicBezTo>
                <a:cubicBezTo>
                  <a:pt x="297" y="1294"/>
                  <a:pt x="297" y="1245"/>
                  <a:pt x="297" y="1238"/>
                </a:cubicBezTo>
                <a:cubicBezTo>
                  <a:pt x="297" y="1228"/>
                  <a:pt x="308" y="1221"/>
                  <a:pt x="311" y="1200"/>
                </a:cubicBezTo>
                <a:cubicBezTo>
                  <a:pt x="315" y="1179"/>
                  <a:pt x="301" y="1126"/>
                  <a:pt x="294" y="1102"/>
                </a:cubicBezTo>
                <a:cubicBezTo>
                  <a:pt x="287" y="1079"/>
                  <a:pt x="287" y="1063"/>
                  <a:pt x="293" y="1049"/>
                </a:cubicBezTo>
                <a:cubicBezTo>
                  <a:pt x="298" y="1035"/>
                  <a:pt x="297" y="1027"/>
                  <a:pt x="300" y="1017"/>
                </a:cubicBezTo>
                <a:cubicBezTo>
                  <a:pt x="301" y="1015"/>
                  <a:pt x="301" y="1013"/>
                  <a:pt x="302" y="1011"/>
                </a:cubicBezTo>
                <a:cubicBezTo>
                  <a:pt x="307" y="1014"/>
                  <a:pt x="312" y="1016"/>
                  <a:pt x="318" y="1017"/>
                </a:cubicBezTo>
                <a:cubicBezTo>
                  <a:pt x="330" y="1020"/>
                  <a:pt x="339" y="998"/>
                  <a:pt x="342" y="989"/>
                </a:cubicBezTo>
                <a:cubicBezTo>
                  <a:pt x="348" y="989"/>
                  <a:pt x="352" y="989"/>
                  <a:pt x="352" y="989"/>
                </a:cubicBezTo>
                <a:cubicBezTo>
                  <a:pt x="352" y="989"/>
                  <a:pt x="358" y="995"/>
                  <a:pt x="362" y="1001"/>
                </a:cubicBezTo>
                <a:cubicBezTo>
                  <a:pt x="377" y="1029"/>
                  <a:pt x="398" y="1027"/>
                  <a:pt x="407" y="1027"/>
                </a:cubicBezTo>
                <a:cubicBezTo>
                  <a:pt x="416" y="1028"/>
                  <a:pt x="433" y="1021"/>
                  <a:pt x="442" y="999"/>
                </a:cubicBezTo>
                <a:cubicBezTo>
                  <a:pt x="451" y="977"/>
                  <a:pt x="448" y="949"/>
                  <a:pt x="448" y="948"/>
                </a:cubicBezTo>
                <a:cubicBezTo>
                  <a:pt x="465" y="901"/>
                  <a:pt x="463" y="876"/>
                  <a:pt x="463" y="876"/>
                </a:cubicBezTo>
                <a:cubicBezTo>
                  <a:pt x="463" y="876"/>
                  <a:pt x="479" y="861"/>
                  <a:pt x="480" y="854"/>
                </a:cubicBezTo>
                <a:cubicBezTo>
                  <a:pt x="481" y="847"/>
                  <a:pt x="477" y="760"/>
                  <a:pt x="468" y="714"/>
                </a:cubicBezTo>
                <a:cubicBezTo>
                  <a:pt x="459" y="668"/>
                  <a:pt x="455" y="625"/>
                  <a:pt x="453" y="611"/>
                </a:cubicBezTo>
                <a:cubicBezTo>
                  <a:pt x="451" y="596"/>
                  <a:pt x="439" y="581"/>
                  <a:pt x="438" y="582"/>
                </a:cubicBezTo>
                <a:cubicBezTo>
                  <a:pt x="435" y="562"/>
                  <a:pt x="429" y="554"/>
                  <a:pt x="429" y="554"/>
                </a:cubicBezTo>
                <a:cubicBezTo>
                  <a:pt x="429" y="554"/>
                  <a:pt x="426" y="535"/>
                  <a:pt x="427" y="536"/>
                </a:cubicBezTo>
                <a:cubicBezTo>
                  <a:pt x="434" y="540"/>
                  <a:pt x="457" y="553"/>
                  <a:pt x="465" y="557"/>
                </a:cubicBezTo>
                <a:cubicBezTo>
                  <a:pt x="469" y="560"/>
                  <a:pt x="487" y="559"/>
                  <a:pt x="496" y="558"/>
                </a:cubicBezTo>
                <a:cubicBezTo>
                  <a:pt x="506" y="558"/>
                  <a:pt x="504" y="546"/>
                  <a:pt x="505" y="541"/>
                </a:cubicBezTo>
                <a:cubicBezTo>
                  <a:pt x="505" y="536"/>
                  <a:pt x="509" y="520"/>
                  <a:pt x="508" y="509"/>
                </a:cubicBezTo>
                <a:moveTo>
                  <a:pt x="57" y="499"/>
                </a:moveTo>
                <a:cubicBezTo>
                  <a:pt x="49" y="493"/>
                  <a:pt x="49" y="493"/>
                  <a:pt x="49" y="493"/>
                </a:cubicBezTo>
                <a:cubicBezTo>
                  <a:pt x="53" y="488"/>
                  <a:pt x="57" y="499"/>
                  <a:pt x="57" y="499"/>
                </a:cubicBezTo>
                <a:moveTo>
                  <a:pt x="309" y="828"/>
                </a:moveTo>
                <a:cubicBezTo>
                  <a:pt x="317" y="844"/>
                  <a:pt x="317" y="844"/>
                  <a:pt x="317" y="844"/>
                </a:cubicBezTo>
                <a:cubicBezTo>
                  <a:pt x="316" y="863"/>
                  <a:pt x="316" y="863"/>
                  <a:pt x="316" y="863"/>
                </a:cubicBezTo>
                <a:cubicBezTo>
                  <a:pt x="302" y="863"/>
                  <a:pt x="302" y="863"/>
                  <a:pt x="302" y="863"/>
                </a:cubicBezTo>
                <a:cubicBezTo>
                  <a:pt x="301" y="847"/>
                  <a:pt x="301" y="847"/>
                  <a:pt x="301" y="847"/>
                </a:cubicBezTo>
                <a:lnTo>
                  <a:pt x="309" y="828"/>
                </a:lnTo>
                <a:close/>
              </a:path>
            </a:pathLst>
          </a:custGeom>
          <a:solidFill>
            <a:schemeClr val="bg2"/>
          </a:solidFill>
          <a:ln w="9525">
            <a:noFill/>
            <a:round/>
            <a:headEnd/>
            <a:tailEnd/>
          </a:ln>
        </p:spPr>
        <p:txBody>
          <a:bodyPr vert="horz" wrap="square" lIns="91392" tIns="45696" rIns="91392" bIns="45696" numCol="1" anchor="t" anchorCtr="0" compatLnSpc="1">
            <a:prstTxWarp prst="textNoShape">
              <a:avLst/>
            </a:prstTxWarp>
          </a:bodyPr>
          <a:lstStyle/>
          <a:p>
            <a:pPr fontAlgn="base">
              <a:lnSpc>
                <a:spcPct val="90000"/>
              </a:lnSpc>
              <a:spcBef>
                <a:spcPct val="50000"/>
              </a:spcBef>
              <a:spcAft>
                <a:spcPct val="0"/>
              </a:spcAft>
              <a:buClr>
                <a:srgbClr val="E20074"/>
              </a:buClr>
              <a:buSzPct val="75000"/>
              <a:buFont typeface="Wingdings" pitchFamily="2" charset="2"/>
              <a:buNone/>
            </a:pPr>
            <a:endParaRPr lang="de-DE" sz="1999">
              <a:solidFill>
                <a:srgbClr val="000000"/>
              </a:solidFill>
            </a:endParaRPr>
          </a:p>
        </p:txBody>
      </p:sp>
      <p:graphicFrame>
        <p:nvGraphicFramePr>
          <p:cNvPr id="34" name="Objekt 33" hidden="1">
            <a:extLst>
              <a:ext uri="{FF2B5EF4-FFF2-40B4-BE49-F238E27FC236}">
                <a16:creationId xmlns:a16="http://schemas.microsoft.com/office/drawing/2014/main" id="{AF764E83-5CB0-44F9-B595-50184A50E254}"/>
              </a:ext>
            </a:extLst>
          </p:cNvPr>
          <p:cNvGraphicFramePr>
            <a:graphicFrameLocks noChangeAspect="1"/>
          </p:cNvGraphicFramePr>
          <p:nvPr>
            <p:custDataLst>
              <p:tags r:id="rId4"/>
            </p:custDataLst>
          </p:nvPr>
        </p:nvGraphicFramePr>
        <p:xfrm>
          <a:off x="1587" y="2579"/>
          <a:ext cx="1587" cy="1587"/>
        </p:xfrm>
        <a:graphic>
          <a:graphicData uri="http://schemas.openxmlformats.org/presentationml/2006/ole">
            <mc:AlternateContent xmlns:mc="http://schemas.openxmlformats.org/markup-compatibility/2006">
              <mc:Choice xmlns:v="urn:schemas-microsoft-com:vml" Requires="v">
                <p:oleObj name="think-cell Folie" r:id="rId16" imgW="270" imgH="270" progId="TCLayout.ActiveDocument.1">
                  <p:embed/>
                </p:oleObj>
              </mc:Choice>
              <mc:Fallback>
                <p:oleObj name="think-cell Folie" r:id="rId16" imgW="270" imgH="270" progId="TCLayout.ActiveDocument.1">
                  <p:embed/>
                  <p:pic>
                    <p:nvPicPr>
                      <p:cNvPr id="34" name="Objekt 33" hidden="1">
                        <a:extLst>
                          <a:ext uri="{FF2B5EF4-FFF2-40B4-BE49-F238E27FC236}">
                            <a16:creationId xmlns:a16="http://schemas.microsoft.com/office/drawing/2014/main" id="{AF764E83-5CB0-44F9-B595-50184A50E254}"/>
                          </a:ext>
                        </a:extLst>
                      </p:cNvPr>
                      <p:cNvPicPr/>
                      <p:nvPr/>
                    </p:nvPicPr>
                    <p:blipFill>
                      <a:blip r:embed="rId17"/>
                      <a:stretch>
                        <a:fillRect/>
                      </a:stretch>
                    </p:blipFill>
                    <p:spPr>
                      <a:xfrm>
                        <a:off x="1587" y="2579"/>
                        <a:ext cx="1587" cy="1587"/>
                      </a:xfrm>
                      <a:prstGeom prst="rect">
                        <a:avLst/>
                      </a:prstGeom>
                    </p:spPr>
                  </p:pic>
                </p:oleObj>
              </mc:Fallback>
            </mc:AlternateContent>
          </a:graphicData>
        </a:graphic>
      </p:graphicFrame>
      <p:sp>
        <p:nvSpPr>
          <p:cNvPr id="2" name="Titel 1"/>
          <p:cNvSpPr>
            <a:spLocks noGrp="1"/>
          </p:cNvSpPr>
          <p:nvPr>
            <p:ph type="title"/>
          </p:nvPr>
        </p:nvSpPr>
        <p:spPr bwMode="gray"/>
        <p:txBody>
          <a:bodyPr/>
          <a:lstStyle/>
          <a:p>
            <a:r>
              <a:rPr lang="de-DE"/>
              <a:t>Unsere Handlungsempfehlung an Sie</a:t>
            </a:r>
          </a:p>
        </p:txBody>
      </p:sp>
      <p:sp>
        <p:nvSpPr>
          <p:cNvPr id="26" name="Textplatzhalter 25">
            <a:extLst>
              <a:ext uri="{FF2B5EF4-FFF2-40B4-BE49-F238E27FC236}">
                <a16:creationId xmlns:a16="http://schemas.microsoft.com/office/drawing/2014/main" id="{76FB185C-F0C4-4C65-95A2-632CF0D8AB3A}"/>
              </a:ext>
            </a:extLst>
          </p:cNvPr>
          <p:cNvSpPr>
            <a:spLocks noGrp="1"/>
          </p:cNvSpPr>
          <p:nvPr>
            <p:ph type="body" sz="quarter" idx="13"/>
          </p:nvPr>
        </p:nvSpPr>
        <p:spPr bwMode="gray">
          <a:xfrm>
            <a:off x="334435" y="6380643"/>
            <a:ext cx="9146844" cy="285909"/>
          </a:xfrm>
        </p:spPr>
        <p:txBody>
          <a:bodyPr/>
          <a:lstStyle/>
          <a:p>
            <a:r>
              <a:rPr lang="de-DE" dirty="0"/>
              <a:t>Quelle der Daten: Website von </a:t>
            </a:r>
            <a:r>
              <a:rPr lang="de-DE" dirty="0" err="1"/>
              <a:t>Indeed</a:t>
            </a:r>
            <a:r>
              <a:rPr lang="de-DE" dirty="0"/>
              <a:t> (Hochrechnung auf der Grundlage einer Stichprobe von 250 Stellenausschreibungen mit Erwähnung von „betriebliche Altersvorsorge“, Stand 02.03.2023)</a:t>
            </a:r>
          </a:p>
        </p:txBody>
      </p:sp>
      <p:sp>
        <p:nvSpPr>
          <p:cNvPr id="31" name="Textplatzhalter 40">
            <a:extLst>
              <a:ext uri="{FF2B5EF4-FFF2-40B4-BE49-F238E27FC236}">
                <a16:creationId xmlns:a16="http://schemas.microsoft.com/office/drawing/2014/main" id="{FA8C1AEB-942D-467F-ADBB-EB6C445F4B5B}"/>
              </a:ext>
            </a:extLst>
          </p:cNvPr>
          <p:cNvSpPr txBox="1">
            <a:spLocks/>
          </p:cNvSpPr>
          <p:nvPr>
            <p:custDataLst>
              <p:tags r:id="rId5"/>
            </p:custDataLst>
          </p:nvPr>
        </p:nvSpPr>
        <p:spPr bwMode="gray">
          <a:xfrm>
            <a:off x="316137" y="2009710"/>
            <a:ext cx="6601824" cy="3166349"/>
          </a:xfrm>
          <a:prstGeom prst="rect">
            <a:avLst/>
          </a:prstGeom>
        </p:spPr>
        <p:txBody>
          <a:bodyPr vert="horz" lIns="0" tIns="25187" rIns="0" bIns="0" rtlCol="0">
            <a:noAutofit/>
          </a:bodyPr>
          <a:lstStyle>
            <a:lvl1pPr marL="0" indent="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1pPr>
            <a:lvl2pPr marL="216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2pPr>
            <a:lvl3pPr marL="432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3pPr>
            <a:lvl4pPr marL="648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4pPr>
            <a:lvl5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5pPr>
            <a:lvl6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6pPr>
            <a:lvl7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7pPr>
            <a:lvl8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8pPr>
            <a:lvl9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9pPr>
          </a:lstStyle>
          <a:p>
            <a:pPr marL="285750" indent="-285750">
              <a:spcAft>
                <a:spcPts val="600"/>
              </a:spcAft>
            </a:pPr>
            <a:r>
              <a:rPr lang="de-DE" dirty="0"/>
              <a:t>Bieten Sie Mitarbeitern und Bewerbern eine betriebliche Altersversorgung an, die über die gesetzlich vorgeschriebene Verpflichtung hinausgeht.</a:t>
            </a:r>
          </a:p>
          <a:p>
            <a:pPr marL="285750" indent="-285750">
              <a:spcAft>
                <a:spcPts val="600"/>
              </a:spcAft>
            </a:pPr>
            <a:r>
              <a:rPr lang="de-DE" sz="1799" dirty="0"/>
              <a:t>Passen Sie Ihre </a:t>
            </a:r>
            <a:r>
              <a:rPr lang="de-DE" sz="1799" dirty="0">
                <a:solidFill>
                  <a:srgbClr val="515349"/>
                </a:solidFill>
              </a:rPr>
              <a:t>Stellenausschreibung an, um mit </a:t>
            </a:r>
            <a:br>
              <a:rPr lang="de-DE" sz="1799" dirty="0"/>
            </a:br>
            <a:r>
              <a:rPr lang="de-DE" sz="1799" dirty="0"/>
              <a:t>Sozialleistungen in Form von arbeitgeberfinanzierter </a:t>
            </a:r>
            <a:r>
              <a:rPr lang="de-DE" sz="1799" dirty="0" err="1"/>
              <a:t>bAV</a:t>
            </a:r>
            <a:r>
              <a:rPr lang="de-DE" sz="1799" dirty="0"/>
              <a:t> zu werben. </a:t>
            </a:r>
          </a:p>
          <a:p>
            <a:pPr marL="285750" indent="-285750">
              <a:spcAft>
                <a:spcPts val="600"/>
              </a:spcAft>
            </a:pPr>
            <a:r>
              <a:rPr lang="de-DE" dirty="0"/>
              <a:t>Zufriedene Mitarbeiter sind die besten Botschafter. Erfahrungsgemäß sprechen sich attraktive Versorgungs-</a:t>
            </a:r>
            <a:br>
              <a:rPr lang="de-DE" dirty="0"/>
            </a:br>
            <a:r>
              <a:rPr lang="de-DE" dirty="0" err="1"/>
              <a:t>systeme</a:t>
            </a:r>
            <a:r>
              <a:rPr lang="de-DE" dirty="0"/>
              <a:t> in der Branche herum.  </a:t>
            </a:r>
          </a:p>
          <a:p>
            <a:pPr marL="285750" indent="-285750">
              <a:spcAft>
                <a:spcPts val="600"/>
              </a:spcAft>
            </a:pPr>
            <a:r>
              <a:rPr lang="de-DE" dirty="0"/>
              <a:t>Durch erfolgreiches Recruiting kann ihr Unternehmen </a:t>
            </a:r>
            <a:br>
              <a:rPr lang="de-DE" dirty="0"/>
            </a:br>
            <a:r>
              <a:rPr lang="de-DE" dirty="0"/>
              <a:t>dauerhaft profitabel wachsen! </a:t>
            </a:r>
            <a:endParaRPr lang="de-DE" sz="1799" dirty="0"/>
          </a:p>
          <a:p>
            <a:pPr lvl="1"/>
            <a:endParaRPr lang="de-DE" sz="1799" dirty="0"/>
          </a:p>
        </p:txBody>
      </p:sp>
      <p:sp>
        <p:nvSpPr>
          <p:cNvPr id="6" name="Foliennummernplatzhalter 5">
            <a:extLst>
              <a:ext uri="{FF2B5EF4-FFF2-40B4-BE49-F238E27FC236}">
                <a16:creationId xmlns:a16="http://schemas.microsoft.com/office/drawing/2014/main" id="{CAC38657-A392-4F9B-808A-D9C01B1AB14C}"/>
              </a:ext>
            </a:extLst>
          </p:cNvPr>
          <p:cNvSpPr>
            <a:spLocks noGrp="1"/>
          </p:cNvSpPr>
          <p:nvPr>
            <p:ph type="sldNum" sz="quarter" idx="11"/>
          </p:nvPr>
        </p:nvSpPr>
        <p:spPr bwMode="gray"/>
        <p:txBody>
          <a:bodyPr/>
          <a:lstStyle/>
          <a:p>
            <a:fld id="{F54F1103-55D5-406B-994D-438AB4391C46}" type="slidenum">
              <a:rPr lang="de-DE" smtClean="0"/>
              <a:pPr/>
              <a:t>25</a:t>
            </a:fld>
            <a:endParaRPr lang="de-DE"/>
          </a:p>
        </p:txBody>
      </p:sp>
      <p:sp>
        <p:nvSpPr>
          <p:cNvPr id="20" name="Freeform 8">
            <a:extLst>
              <a:ext uri="{FF2B5EF4-FFF2-40B4-BE49-F238E27FC236}">
                <a16:creationId xmlns:a16="http://schemas.microsoft.com/office/drawing/2014/main" id="{D2ABF32E-3E7C-4498-A9FE-28EC107C6E83}"/>
              </a:ext>
            </a:extLst>
          </p:cNvPr>
          <p:cNvSpPr>
            <a:spLocks noEditPoints="1"/>
          </p:cNvSpPr>
          <p:nvPr>
            <p:custDataLst>
              <p:tags r:id="rId6"/>
            </p:custDataLst>
          </p:nvPr>
        </p:nvSpPr>
        <p:spPr bwMode="gray">
          <a:xfrm>
            <a:off x="7030469" y="1802440"/>
            <a:ext cx="1198689" cy="3727383"/>
          </a:xfrm>
          <a:custGeom>
            <a:avLst/>
            <a:gdLst/>
            <a:ahLst/>
            <a:cxnLst>
              <a:cxn ang="0">
                <a:pos x="938" y="103"/>
              </a:cxn>
              <a:cxn ang="0">
                <a:pos x="888" y="110"/>
              </a:cxn>
              <a:cxn ang="0">
                <a:pos x="888" y="18"/>
              </a:cxn>
              <a:cxn ang="0">
                <a:pos x="859" y="78"/>
              </a:cxn>
              <a:cxn ang="0">
                <a:pos x="850" y="217"/>
              </a:cxn>
              <a:cxn ang="0">
                <a:pos x="845" y="357"/>
              </a:cxn>
              <a:cxn ang="0">
                <a:pos x="775" y="581"/>
              </a:cxn>
              <a:cxn ang="0">
                <a:pos x="573" y="690"/>
              </a:cxn>
              <a:cxn ang="0">
                <a:pos x="608" y="624"/>
              </a:cxn>
              <a:cxn ang="0">
                <a:pos x="619" y="511"/>
              </a:cxn>
              <a:cxn ang="0">
                <a:pos x="404" y="533"/>
              </a:cxn>
              <a:cxn ang="0">
                <a:pos x="402" y="603"/>
              </a:cxn>
              <a:cxn ang="0">
                <a:pos x="352" y="749"/>
              </a:cxn>
              <a:cxn ang="0">
                <a:pos x="168" y="977"/>
              </a:cxn>
              <a:cxn ang="0">
                <a:pos x="16" y="1258"/>
              </a:cxn>
              <a:cxn ang="0">
                <a:pos x="51" y="1373"/>
              </a:cxn>
              <a:cxn ang="0">
                <a:pos x="123" y="1358"/>
              </a:cxn>
              <a:cxn ang="0">
                <a:pos x="66" y="1303"/>
              </a:cxn>
              <a:cxn ang="0">
                <a:pos x="124" y="1298"/>
              </a:cxn>
              <a:cxn ang="0">
                <a:pos x="122" y="1230"/>
              </a:cxn>
              <a:cxn ang="0">
                <a:pos x="177" y="1139"/>
              </a:cxn>
              <a:cxn ang="0">
                <a:pos x="303" y="1049"/>
              </a:cxn>
              <a:cxn ang="0">
                <a:pos x="326" y="1310"/>
              </a:cxn>
              <a:cxn ang="0">
                <a:pos x="297" y="1390"/>
              </a:cxn>
              <a:cxn ang="0">
                <a:pos x="272" y="1676"/>
              </a:cxn>
              <a:cxn ang="0">
                <a:pos x="349" y="2031"/>
              </a:cxn>
              <a:cxn ang="0">
                <a:pos x="395" y="2442"/>
              </a:cxn>
              <a:cxn ang="0">
                <a:pos x="396" y="2523"/>
              </a:cxn>
              <a:cxn ang="0">
                <a:pos x="395" y="2557"/>
              </a:cxn>
              <a:cxn ang="0">
                <a:pos x="377" y="2553"/>
              </a:cxn>
              <a:cxn ang="0">
                <a:pos x="389" y="2572"/>
              </a:cxn>
              <a:cxn ang="0">
                <a:pos x="369" y="2599"/>
              </a:cxn>
              <a:cxn ang="0">
                <a:pos x="366" y="2609"/>
              </a:cxn>
              <a:cxn ang="0">
                <a:pos x="373" y="2601"/>
              </a:cxn>
              <a:cxn ang="0">
                <a:pos x="379" y="2593"/>
              </a:cxn>
              <a:cxn ang="0">
                <a:pos x="358" y="2704"/>
              </a:cxn>
              <a:cxn ang="0">
                <a:pos x="536" y="2675"/>
              </a:cxn>
              <a:cxn ang="0">
                <a:pos x="530" y="2583"/>
              </a:cxn>
              <a:cxn ang="0">
                <a:pos x="498" y="2508"/>
              </a:cxn>
              <a:cxn ang="0">
                <a:pos x="495" y="2110"/>
              </a:cxn>
              <a:cxn ang="0">
                <a:pos x="529" y="1851"/>
              </a:cxn>
              <a:cxn ang="0">
                <a:pos x="664" y="2003"/>
              </a:cxn>
              <a:cxn ang="0">
                <a:pos x="760" y="1692"/>
              </a:cxn>
              <a:cxn ang="0">
                <a:pos x="729" y="1489"/>
              </a:cxn>
              <a:cxn ang="0">
                <a:pos x="701" y="1371"/>
              </a:cxn>
              <a:cxn ang="0">
                <a:pos x="709" y="1099"/>
              </a:cxn>
              <a:cxn ang="0">
                <a:pos x="788" y="775"/>
              </a:cxn>
              <a:cxn ang="0">
                <a:pos x="924" y="574"/>
              </a:cxn>
              <a:cxn ang="0">
                <a:pos x="938" y="280"/>
              </a:cxn>
              <a:cxn ang="0">
                <a:pos x="983" y="159"/>
              </a:cxn>
              <a:cxn ang="0">
                <a:pos x="380" y="2558"/>
              </a:cxn>
              <a:cxn ang="0">
                <a:pos x="393" y="2561"/>
              </a:cxn>
              <a:cxn ang="0">
                <a:pos x="531" y="1754"/>
              </a:cxn>
              <a:cxn ang="0">
                <a:pos x="501" y="1674"/>
              </a:cxn>
              <a:cxn ang="0">
                <a:pos x="528" y="1675"/>
              </a:cxn>
              <a:cxn ang="0">
                <a:pos x="531" y="1754"/>
              </a:cxn>
            </a:cxnLst>
            <a:rect l="0" t="0" r="r" b="b"/>
            <a:pathLst>
              <a:path w="984" h="2735">
                <a:moveTo>
                  <a:pt x="976" y="105"/>
                </a:moveTo>
                <a:cubicBezTo>
                  <a:pt x="968" y="104"/>
                  <a:pt x="955" y="112"/>
                  <a:pt x="955" y="112"/>
                </a:cubicBezTo>
                <a:cubicBezTo>
                  <a:pt x="955" y="112"/>
                  <a:pt x="947" y="103"/>
                  <a:pt x="938" y="103"/>
                </a:cubicBezTo>
                <a:cubicBezTo>
                  <a:pt x="929" y="103"/>
                  <a:pt x="920" y="112"/>
                  <a:pt x="920" y="112"/>
                </a:cubicBezTo>
                <a:cubicBezTo>
                  <a:pt x="920" y="112"/>
                  <a:pt x="915" y="105"/>
                  <a:pt x="904" y="104"/>
                </a:cubicBezTo>
                <a:cubicBezTo>
                  <a:pt x="894" y="104"/>
                  <a:pt x="888" y="110"/>
                  <a:pt x="888" y="110"/>
                </a:cubicBezTo>
                <a:cubicBezTo>
                  <a:pt x="888" y="110"/>
                  <a:pt x="890" y="91"/>
                  <a:pt x="889" y="84"/>
                </a:cubicBezTo>
                <a:cubicBezTo>
                  <a:pt x="888" y="77"/>
                  <a:pt x="887" y="58"/>
                  <a:pt x="886" y="52"/>
                </a:cubicBezTo>
                <a:cubicBezTo>
                  <a:pt x="886" y="46"/>
                  <a:pt x="888" y="29"/>
                  <a:pt x="888" y="18"/>
                </a:cubicBezTo>
                <a:cubicBezTo>
                  <a:pt x="888" y="6"/>
                  <a:pt x="868" y="0"/>
                  <a:pt x="866" y="16"/>
                </a:cubicBezTo>
                <a:cubicBezTo>
                  <a:pt x="864" y="31"/>
                  <a:pt x="861" y="43"/>
                  <a:pt x="861" y="49"/>
                </a:cubicBezTo>
                <a:cubicBezTo>
                  <a:pt x="861" y="55"/>
                  <a:pt x="861" y="71"/>
                  <a:pt x="859" y="78"/>
                </a:cubicBezTo>
                <a:cubicBezTo>
                  <a:pt x="858" y="86"/>
                  <a:pt x="858" y="112"/>
                  <a:pt x="857" y="117"/>
                </a:cubicBezTo>
                <a:cubicBezTo>
                  <a:pt x="856" y="122"/>
                  <a:pt x="853" y="152"/>
                  <a:pt x="852" y="158"/>
                </a:cubicBezTo>
                <a:cubicBezTo>
                  <a:pt x="851" y="165"/>
                  <a:pt x="843" y="189"/>
                  <a:pt x="850" y="217"/>
                </a:cubicBezTo>
                <a:cubicBezTo>
                  <a:pt x="851" y="221"/>
                  <a:pt x="847" y="233"/>
                  <a:pt x="849" y="245"/>
                </a:cubicBezTo>
                <a:cubicBezTo>
                  <a:pt x="851" y="257"/>
                  <a:pt x="854" y="268"/>
                  <a:pt x="854" y="280"/>
                </a:cubicBezTo>
                <a:cubicBezTo>
                  <a:pt x="853" y="293"/>
                  <a:pt x="851" y="318"/>
                  <a:pt x="845" y="357"/>
                </a:cubicBezTo>
                <a:cubicBezTo>
                  <a:pt x="838" y="397"/>
                  <a:pt x="831" y="438"/>
                  <a:pt x="833" y="468"/>
                </a:cubicBezTo>
                <a:cubicBezTo>
                  <a:pt x="835" y="497"/>
                  <a:pt x="840" y="510"/>
                  <a:pt x="836" y="514"/>
                </a:cubicBezTo>
                <a:cubicBezTo>
                  <a:pt x="832" y="519"/>
                  <a:pt x="808" y="543"/>
                  <a:pt x="775" y="581"/>
                </a:cubicBezTo>
                <a:cubicBezTo>
                  <a:pt x="742" y="618"/>
                  <a:pt x="734" y="649"/>
                  <a:pt x="727" y="651"/>
                </a:cubicBezTo>
                <a:cubicBezTo>
                  <a:pt x="721" y="654"/>
                  <a:pt x="633" y="683"/>
                  <a:pt x="617" y="733"/>
                </a:cubicBezTo>
                <a:cubicBezTo>
                  <a:pt x="618" y="732"/>
                  <a:pt x="586" y="716"/>
                  <a:pt x="573" y="690"/>
                </a:cubicBezTo>
                <a:cubicBezTo>
                  <a:pt x="572" y="688"/>
                  <a:pt x="573" y="680"/>
                  <a:pt x="573" y="680"/>
                </a:cubicBezTo>
                <a:cubicBezTo>
                  <a:pt x="573" y="680"/>
                  <a:pt x="592" y="655"/>
                  <a:pt x="599" y="625"/>
                </a:cubicBezTo>
                <a:cubicBezTo>
                  <a:pt x="599" y="624"/>
                  <a:pt x="602" y="631"/>
                  <a:pt x="608" y="624"/>
                </a:cubicBezTo>
                <a:cubicBezTo>
                  <a:pt x="613" y="617"/>
                  <a:pt x="618" y="595"/>
                  <a:pt x="622" y="582"/>
                </a:cubicBezTo>
                <a:cubicBezTo>
                  <a:pt x="626" y="569"/>
                  <a:pt x="624" y="553"/>
                  <a:pt x="615" y="555"/>
                </a:cubicBezTo>
                <a:cubicBezTo>
                  <a:pt x="616" y="554"/>
                  <a:pt x="616" y="535"/>
                  <a:pt x="619" y="511"/>
                </a:cubicBezTo>
                <a:cubicBezTo>
                  <a:pt x="622" y="487"/>
                  <a:pt x="621" y="402"/>
                  <a:pt x="523" y="397"/>
                </a:cubicBezTo>
                <a:cubicBezTo>
                  <a:pt x="425" y="391"/>
                  <a:pt x="408" y="463"/>
                  <a:pt x="407" y="484"/>
                </a:cubicBezTo>
                <a:cubicBezTo>
                  <a:pt x="406" y="506"/>
                  <a:pt x="404" y="533"/>
                  <a:pt x="404" y="533"/>
                </a:cubicBezTo>
                <a:cubicBezTo>
                  <a:pt x="404" y="533"/>
                  <a:pt x="399" y="525"/>
                  <a:pt x="395" y="527"/>
                </a:cubicBezTo>
                <a:cubicBezTo>
                  <a:pt x="391" y="530"/>
                  <a:pt x="392" y="548"/>
                  <a:pt x="393" y="563"/>
                </a:cubicBezTo>
                <a:cubicBezTo>
                  <a:pt x="394" y="578"/>
                  <a:pt x="393" y="604"/>
                  <a:pt x="402" y="603"/>
                </a:cubicBezTo>
                <a:cubicBezTo>
                  <a:pt x="402" y="603"/>
                  <a:pt x="399" y="650"/>
                  <a:pt x="421" y="688"/>
                </a:cubicBezTo>
                <a:cubicBezTo>
                  <a:pt x="421" y="688"/>
                  <a:pt x="421" y="710"/>
                  <a:pt x="413" y="720"/>
                </a:cubicBezTo>
                <a:cubicBezTo>
                  <a:pt x="406" y="731"/>
                  <a:pt x="359" y="748"/>
                  <a:pt x="352" y="749"/>
                </a:cubicBezTo>
                <a:cubicBezTo>
                  <a:pt x="346" y="749"/>
                  <a:pt x="313" y="748"/>
                  <a:pt x="293" y="754"/>
                </a:cubicBezTo>
                <a:cubicBezTo>
                  <a:pt x="274" y="759"/>
                  <a:pt x="195" y="781"/>
                  <a:pt x="204" y="897"/>
                </a:cubicBezTo>
                <a:cubicBezTo>
                  <a:pt x="204" y="902"/>
                  <a:pt x="176" y="967"/>
                  <a:pt x="168" y="977"/>
                </a:cubicBezTo>
                <a:cubicBezTo>
                  <a:pt x="161" y="986"/>
                  <a:pt x="145" y="1000"/>
                  <a:pt x="131" y="1018"/>
                </a:cubicBezTo>
                <a:cubicBezTo>
                  <a:pt x="118" y="1036"/>
                  <a:pt x="55" y="1158"/>
                  <a:pt x="45" y="1174"/>
                </a:cubicBezTo>
                <a:cubicBezTo>
                  <a:pt x="36" y="1190"/>
                  <a:pt x="22" y="1230"/>
                  <a:pt x="16" y="1258"/>
                </a:cubicBezTo>
                <a:cubicBezTo>
                  <a:pt x="10" y="1287"/>
                  <a:pt x="6" y="1306"/>
                  <a:pt x="3" y="1317"/>
                </a:cubicBezTo>
                <a:cubicBezTo>
                  <a:pt x="0" y="1328"/>
                  <a:pt x="11" y="1354"/>
                  <a:pt x="15" y="1360"/>
                </a:cubicBezTo>
                <a:cubicBezTo>
                  <a:pt x="19" y="1367"/>
                  <a:pt x="40" y="1372"/>
                  <a:pt x="51" y="1373"/>
                </a:cubicBezTo>
                <a:cubicBezTo>
                  <a:pt x="62" y="1375"/>
                  <a:pt x="107" y="1375"/>
                  <a:pt x="104" y="1370"/>
                </a:cubicBezTo>
                <a:cubicBezTo>
                  <a:pt x="103" y="1370"/>
                  <a:pt x="120" y="1368"/>
                  <a:pt x="122" y="1368"/>
                </a:cubicBezTo>
                <a:cubicBezTo>
                  <a:pt x="125" y="1368"/>
                  <a:pt x="123" y="1358"/>
                  <a:pt x="123" y="1358"/>
                </a:cubicBezTo>
                <a:cubicBezTo>
                  <a:pt x="123" y="1358"/>
                  <a:pt x="127" y="1347"/>
                  <a:pt x="118" y="1341"/>
                </a:cubicBezTo>
                <a:cubicBezTo>
                  <a:pt x="110" y="1335"/>
                  <a:pt x="93" y="1329"/>
                  <a:pt x="92" y="1329"/>
                </a:cubicBezTo>
                <a:cubicBezTo>
                  <a:pt x="90" y="1329"/>
                  <a:pt x="68" y="1307"/>
                  <a:pt x="66" y="1303"/>
                </a:cubicBezTo>
                <a:cubicBezTo>
                  <a:pt x="64" y="1299"/>
                  <a:pt x="63" y="1281"/>
                  <a:pt x="65" y="1278"/>
                </a:cubicBezTo>
                <a:cubicBezTo>
                  <a:pt x="68" y="1275"/>
                  <a:pt x="90" y="1249"/>
                  <a:pt x="103" y="1261"/>
                </a:cubicBezTo>
                <a:cubicBezTo>
                  <a:pt x="104" y="1262"/>
                  <a:pt x="106" y="1297"/>
                  <a:pt x="124" y="1298"/>
                </a:cubicBezTo>
                <a:cubicBezTo>
                  <a:pt x="131" y="1298"/>
                  <a:pt x="135" y="1295"/>
                  <a:pt x="134" y="1287"/>
                </a:cubicBezTo>
                <a:cubicBezTo>
                  <a:pt x="133" y="1279"/>
                  <a:pt x="130" y="1264"/>
                  <a:pt x="131" y="1258"/>
                </a:cubicBezTo>
                <a:cubicBezTo>
                  <a:pt x="131" y="1253"/>
                  <a:pt x="125" y="1234"/>
                  <a:pt x="122" y="1230"/>
                </a:cubicBezTo>
                <a:cubicBezTo>
                  <a:pt x="120" y="1225"/>
                  <a:pt x="105" y="1217"/>
                  <a:pt x="104" y="1215"/>
                </a:cubicBezTo>
                <a:cubicBezTo>
                  <a:pt x="102" y="1213"/>
                  <a:pt x="103" y="1209"/>
                  <a:pt x="103" y="1209"/>
                </a:cubicBezTo>
                <a:cubicBezTo>
                  <a:pt x="103" y="1209"/>
                  <a:pt x="149" y="1169"/>
                  <a:pt x="177" y="1139"/>
                </a:cubicBezTo>
                <a:cubicBezTo>
                  <a:pt x="206" y="1108"/>
                  <a:pt x="229" y="1062"/>
                  <a:pt x="231" y="1059"/>
                </a:cubicBezTo>
                <a:cubicBezTo>
                  <a:pt x="232" y="1055"/>
                  <a:pt x="272" y="1024"/>
                  <a:pt x="279" y="1000"/>
                </a:cubicBezTo>
                <a:cubicBezTo>
                  <a:pt x="279" y="1000"/>
                  <a:pt x="287" y="1036"/>
                  <a:pt x="303" y="1049"/>
                </a:cubicBezTo>
                <a:cubicBezTo>
                  <a:pt x="303" y="1049"/>
                  <a:pt x="320" y="1138"/>
                  <a:pt x="324" y="1170"/>
                </a:cubicBezTo>
                <a:cubicBezTo>
                  <a:pt x="328" y="1202"/>
                  <a:pt x="338" y="1241"/>
                  <a:pt x="337" y="1250"/>
                </a:cubicBezTo>
                <a:cubicBezTo>
                  <a:pt x="336" y="1258"/>
                  <a:pt x="326" y="1287"/>
                  <a:pt x="326" y="1310"/>
                </a:cubicBezTo>
                <a:cubicBezTo>
                  <a:pt x="325" y="1324"/>
                  <a:pt x="323" y="1334"/>
                  <a:pt x="316" y="1357"/>
                </a:cubicBezTo>
                <a:cubicBezTo>
                  <a:pt x="315" y="1356"/>
                  <a:pt x="314" y="1356"/>
                  <a:pt x="313" y="1356"/>
                </a:cubicBezTo>
                <a:cubicBezTo>
                  <a:pt x="309" y="1356"/>
                  <a:pt x="296" y="1390"/>
                  <a:pt x="297" y="1390"/>
                </a:cubicBezTo>
                <a:cubicBezTo>
                  <a:pt x="288" y="1391"/>
                  <a:pt x="279" y="1462"/>
                  <a:pt x="273" y="1503"/>
                </a:cubicBezTo>
                <a:cubicBezTo>
                  <a:pt x="268" y="1544"/>
                  <a:pt x="268" y="1588"/>
                  <a:pt x="268" y="1588"/>
                </a:cubicBezTo>
                <a:cubicBezTo>
                  <a:pt x="268" y="1588"/>
                  <a:pt x="266" y="1659"/>
                  <a:pt x="272" y="1676"/>
                </a:cubicBezTo>
                <a:cubicBezTo>
                  <a:pt x="274" y="1683"/>
                  <a:pt x="277" y="1686"/>
                  <a:pt x="279" y="1687"/>
                </a:cubicBezTo>
                <a:cubicBezTo>
                  <a:pt x="297" y="1814"/>
                  <a:pt x="310" y="1861"/>
                  <a:pt x="319" y="1892"/>
                </a:cubicBezTo>
                <a:cubicBezTo>
                  <a:pt x="328" y="1925"/>
                  <a:pt x="351" y="2013"/>
                  <a:pt x="349" y="2031"/>
                </a:cubicBezTo>
                <a:cubicBezTo>
                  <a:pt x="347" y="2048"/>
                  <a:pt x="341" y="2086"/>
                  <a:pt x="336" y="2110"/>
                </a:cubicBezTo>
                <a:cubicBezTo>
                  <a:pt x="332" y="2134"/>
                  <a:pt x="332" y="2194"/>
                  <a:pt x="359" y="2289"/>
                </a:cubicBezTo>
                <a:cubicBezTo>
                  <a:pt x="386" y="2385"/>
                  <a:pt x="395" y="2426"/>
                  <a:pt x="395" y="2442"/>
                </a:cubicBezTo>
                <a:cubicBezTo>
                  <a:pt x="395" y="2449"/>
                  <a:pt x="391" y="2461"/>
                  <a:pt x="393" y="2473"/>
                </a:cubicBezTo>
                <a:cubicBezTo>
                  <a:pt x="395" y="2485"/>
                  <a:pt x="396" y="2486"/>
                  <a:pt x="394" y="2502"/>
                </a:cubicBezTo>
                <a:cubicBezTo>
                  <a:pt x="393" y="2507"/>
                  <a:pt x="394" y="2515"/>
                  <a:pt x="396" y="2523"/>
                </a:cubicBezTo>
                <a:cubicBezTo>
                  <a:pt x="394" y="2526"/>
                  <a:pt x="392" y="2529"/>
                  <a:pt x="393" y="2534"/>
                </a:cubicBezTo>
                <a:cubicBezTo>
                  <a:pt x="394" y="2544"/>
                  <a:pt x="395" y="2557"/>
                  <a:pt x="395" y="2557"/>
                </a:cubicBezTo>
                <a:cubicBezTo>
                  <a:pt x="395" y="2557"/>
                  <a:pt x="395" y="2557"/>
                  <a:pt x="395" y="2557"/>
                </a:cubicBezTo>
                <a:cubicBezTo>
                  <a:pt x="392" y="2556"/>
                  <a:pt x="390" y="2554"/>
                  <a:pt x="388" y="2553"/>
                </a:cubicBezTo>
                <a:cubicBezTo>
                  <a:pt x="385" y="2551"/>
                  <a:pt x="381" y="2550"/>
                  <a:pt x="378" y="2552"/>
                </a:cubicBezTo>
                <a:cubicBezTo>
                  <a:pt x="377" y="2552"/>
                  <a:pt x="377" y="2552"/>
                  <a:pt x="377" y="2553"/>
                </a:cubicBezTo>
                <a:cubicBezTo>
                  <a:pt x="374" y="2555"/>
                  <a:pt x="375" y="2558"/>
                  <a:pt x="376" y="2560"/>
                </a:cubicBezTo>
                <a:cubicBezTo>
                  <a:pt x="376" y="2560"/>
                  <a:pt x="376" y="2561"/>
                  <a:pt x="376" y="2561"/>
                </a:cubicBezTo>
                <a:cubicBezTo>
                  <a:pt x="379" y="2564"/>
                  <a:pt x="384" y="2568"/>
                  <a:pt x="389" y="2572"/>
                </a:cubicBezTo>
                <a:cubicBezTo>
                  <a:pt x="389" y="2574"/>
                  <a:pt x="388" y="2576"/>
                  <a:pt x="387" y="2579"/>
                </a:cubicBezTo>
                <a:cubicBezTo>
                  <a:pt x="387" y="2579"/>
                  <a:pt x="379" y="2587"/>
                  <a:pt x="373" y="2594"/>
                </a:cubicBezTo>
                <a:cubicBezTo>
                  <a:pt x="371" y="2595"/>
                  <a:pt x="370" y="2597"/>
                  <a:pt x="369" y="2599"/>
                </a:cubicBezTo>
                <a:cubicBezTo>
                  <a:pt x="369" y="2600"/>
                  <a:pt x="369" y="2601"/>
                  <a:pt x="369" y="2602"/>
                </a:cubicBezTo>
                <a:cubicBezTo>
                  <a:pt x="368" y="2604"/>
                  <a:pt x="366" y="2606"/>
                  <a:pt x="365" y="2608"/>
                </a:cubicBezTo>
                <a:cubicBezTo>
                  <a:pt x="365" y="2608"/>
                  <a:pt x="365" y="2609"/>
                  <a:pt x="366" y="2609"/>
                </a:cubicBezTo>
                <a:cubicBezTo>
                  <a:pt x="366" y="2609"/>
                  <a:pt x="367" y="2609"/>
                  <a:pt x="367" y="2609"/>
                </a:cubicBezTo>
                <a:cubicBezTo>
                  <a:pt x="368" y="2607"/>
                  <a:pt x="370" y="2604"/>
                  <a:pt x="372" y="2602"/>
                </a:cubicBezTo>
                <a:cubicBezTo>
                  <a:pt x="372" y="2602"/>
                  <a:pt x="372" y="2601"/>
                  <a:pt x="373" y="2601"/>
                </a:cubicBezTo>
                <a:cubicBezTo>
                  <a:pt x="373" y="2600"/>
                  <a:pt x="374" y="2599"/>
                  <a:pt x="375" y="2598"/>
                </a:cubicBezTo>
                <a:cubicBezTo>
                  <a:pt x="375" y="2598"/>
                  <a:pt x="375" y="2598"/>
                  <a:pt x="375" y="2598"/>
                </a:cubicBezTo>
                <a:cubicBezTo>
                  <a:pt x="376" y="2596"/>
                  <a:pt x="378" y="2594"/>
                  <a:pt x="379" y="2593"/>
                </a:cubicBezTo>
                <a:cubicBezTo>
                  <a:pt x="381" y="2591"/>
                  <a:pt x="383" y="2589"/>
                  <a:pt x="385" y="2587"/>
                </a:cubicBezTo>
                <a:cubicBezTo>
                  <a:pt x="381" y="2599"/>
                  <a:pt x="378" y="2614"/>
                  <a:pt x="376" y="2629"/>
                </a:cubicBezTo>
                <a:cubicBezTo>
                  <a:pt x="376" y="2634"/>
                  <a:pt x="356" y="2672"/>
                  <a:pt x="358" y="2704"/>
                </a:cubicBezTo>
                <a:cubicBezTo>
                  <a:pt x="358" y="2705"/>
                  <a:pt x="364" y="2724"/>
                  <a:pt x="374" y="2727"/>
                </a:cubicBezTo>
                <a:cubicBezTo>
                  <a:pt x="396" y="2733"/>
                  <a:pt x="408" y="2735"/>
                  <a:pt x="450" y="2729"/>
                </a:cubicBezTo>
                <a:cubicBezTo>
                  <a:pt x="492" y="2723"/>
                  <a:pt x="529" y="2701"/>
                  <a:pt x="536" y="2675"/>
                </a:cubicBezTo>
                <a:cubicBezTo>
                  <a:pt x="538" y="2663"/>
                  <a:pt x="521" y="2627"/>
                  <a:pt x="521" y="2627"/>
                </a:cubicBezTo>
                <a:cubicBezTo>
                  <a:pt x="521" y="2627"/>
                  <a:pt x="532" y="2613"/>
                  <a:pt x="538" y="2598"/>
                </a:cubicBezTo>
                <a:cubicBezTo>
                  <a:pt x="541" y="2594"/>
                  <a:pt x="530" y="2583"/>
                  <a:pt x="530" y="2583"/>
                </a:cubicBezTo>
                <a:cubicBezTo>
                  <a:pt x="530" y="2583"/>
                  <a:pt x="521" y="2550"/>
                  <a:pt x="503" y="2526"/>
                </a:cubicBezTo>
                <a:cubicBezTo>
                  <a:pt x="501" y="2523"/>
                  <a:pt x="508" y="2510"/>
                  <a:pt x="499" y="2508"/>
                </a:cubicBezTo>
                <a:cubicBezTo>
                  <a:pt x="499" y="2508"/>
                  <a:pt x="498" y="2508"/>
                  <a:pt x="498" y="2508"/>
                </a:cubicBezTo>
                <a:cubicBezTo>
                  <a:pt x="498" y="2498"/>
                  <a:pt x="499" y="2489"/>
                  <a:pt x="496" y="2482"/>
                </a:cubicBezTo>
                <a:cubicBezTo>
                  <a:pt x="491" y="2467"/>
                  <a:pt x="476" y="2434"/>
                  <a:pt x="477" y="2388"/>
                </a:cubicBezTo>
                <a:cubicBezTo>
                  <a:pt x="478" y="2343"/>
                  <a:pt x="502" y="2167"/>
                  <a:pt x="495" y="2110"/>
                </a:cubicBezTo>
                <a:cubicBezTo>
                  <a:pt x="488" y="2054"/>
                  <a:pt x="477" y="2039"/>
                  <a:pt x="477" y="2024"/>
                </a:cubicBezTo>
                <a:cubicBezTo>
                  <a:pt x="476" y="2009"/>
                  <a:pt x="492" y="1861"/>
                  <a:pt x="490" y="1834"/>
                </a:cubicBezTo>
                <a:cubicBezTo>
                  <a:pt x="491" y="1833"/>
                  <a:pt x="520" y="1846"/>
                  <a:pt x="529" y="1851"/>
                </a:cubicBezTo>
                <a:cubicBezTo>
                  <a:pt x="537" y="1856"/>
                  <a:pt x="542" y="1860"/>
                  <a:pt x="562" y="1889"/>
                </a:cubicBezTo>
                <a:cubicBezTo>
                  <a:pt x="582" y="1917"/>
                  <a:pt x="606" y="1935"/>
                  <a:pt x="615" y="1953"/>
                </a:cubicBezTo>
                <a:cubicBezTo>
                  <a:pt x="624" y="1971"/>
                  <a:pt x="648" y="2001"/>
                  <a:pt x="664" y="2003"/>
                </a:cubicBezTo>
                <a:cubicBezTo>
                  <a:pt x="680" y="2004"/>
                  <a:pt x="711" y="1991"/>
                  <a:pt x="721" y="1976"/>
                </a:cubicBezTo>
                <a:cubicBezTo>
                  <a:pt x="731" y="1962"/>
                  <a:pt x="735" y="1948"/>
                  <a:pt x="734" y="1920"/>
                </a:cubicBezTo>
                <a:cubicBezTo>
                  <a:pt x="733" y="1893"/>
                  <a:pt x="761" y="1823"/>
                  <a:pt x="760" y="1692"/>
                </a:cubicBezTo>
                <a:cubicBezTo>
                  <a:pt x="760" y="1663"/>
                  <a:pt x="757" y="1635"/>
                  <a:pt x="753" y="1609"/>
                </a:cubicBezTo>
                <a:cubicBezTo>
                  <a:pt x="754" y="1608"/>
                  <a:pt x="755" y="1607"/>
                  <a:pt x="756" y="1607"/>
                </a:cubicBezTo>
                <a:cubicBezTo>
                  <a:pt x="779" y="1581"/>
                  <a:pt x="733" y="1506"/>
                  <a:pt x="729" y="1489"/>
                </a:cubicBezTo>
                <a:cubicBezTo>
                  <a:pt x="724" y="1471"/>
                  <a:pt x="704" y="1433"/>
                  <a:pt x="704" y="1433"/>
                </a:cubicBezTo>
                <a:cubicBezTo>
                  <a:pt x="704" y="1433"/>
                  <a:pt x="705" y="1386"/>
                  <a:pt x="705" y="1377"/>
                </a:cubicBezTo>
                <a:cubicBezTo>
                  <a:pt x="705" y="1373"/>
                  <a:pt x="703" y="1372"/>
                  <a:pt x="701" y="1371"/>
                </a:cubicBezTo>
                <a:cubicBezTo>
                  <a:pt x="699" y="1341"/>
                  <a:pt x="698" y="1309"/>
                  <a:pt x="696" y="1297"/>
                </a:cubicBezTo>
                <a:cubicBezTo>
                  <a:pt x="693" y="1274"/>
                  <a:pt x="682" y="1248"/>
                  <a:pt x="683" y="1240"/>
                </a:cubicBezTo>
                <a:cubicBezTo>
                  <a:pt x="683" y="1231"/>
                  <a:pt x="708" y="1121"/>
                  <a:pt x="709" y="1099"/>
                </a:cubicBezTo>
                <a:cubicBezTo>
                  <a:pt x="711" y="1077"/>
                  <a:pt x="727" y="1036"/>
                  <a:pt x="730" y="1018"/>
                </a:cubicBezTo>
                <a:cubicBezTo>
                  <a:pt x="733" y="1000"/>
                  <a:pt x="754" y="934"/>
                  <a:pt x="763" y="910"/>
                </a:cubicBezTo>
                <a:cubicBezTo>
                  <a:pt x="772" y="886"/>
                  <a:pt x="785" y="838"/>
                  <a:pt x="788" y="775"/>
                </a:cubicBezTo>
                <a:cubicBezTo>
                  <a:pt x="788" y="775"/>
                  <a:pt x="840" y="724"/>
                  <a:pt x="862" y="691"/>
                </a:cubicBezTo>
                <a:cubicBezTo>
                  <a:pt x="884" y="658"/>
                  <a:pt x="906" y="609"/>
                  <a:pt x="909" y="595"/>
                </a:cubicBezTo>
                <a:cubicBezTo>
                  <a:pt x="910" y="591"/>
                  <a:pt x="916" y="583"/>
                  <a:pt x="924" y="574"/>
                </a:cubicBezTo>
                <a:cubicBezTo>
                  <a:pt x="931" y="565"/>
                  <a:pt x="942" y="547"/>
                  <a:pt x="943" y="528"/>
                </a:cubicBezTo>
                <a:cubicBezTo>
                  <a:pt x="945" y="509"/>
                  <a:pt x="954" y="446"/>
                  <a:pt x="947" y="393"/>
                </a:cubicBezTo>
                <a:cubicBezTo>
                  <a:pt x="939" y="341"/>
                  <a:pt x="936" y="285"/>
                  <a:pt x="938" y="280"/>
                </a:cubicBezTo>
                <a:cubicBezTo>
                  <a:pt x="940" y="274"/>
                  <a:pt x="948" y="245"/>
                  <a:pt x="950" y="230"/>
                </a:cubicBezTo>
                <a:cubicBezTo>
                  <a:pt x="950" y="226"/>
                  <a:pt x="966" y="201"/>
                  <a:pt x="970" y="166"/>
                </a:cubicBezTo>
                <a:cubicBezTo>
                  <a:pt x="970" y="166"/>
                  <a:pt x="982" y="168"/>
                  <a:pt x="983" y="159"/>
                </a:cubicBezTo>
                <a:cubicBezTo>
                  <a:pt x="983" y="150"/>
                  <a:pt x="983" y="138"/>
                  <a:pt x="983" y="131"/>
                </a:cubicBezTo>
                <a:cubicBezTo>
                  <a:pt x="984" y="123"/>
                  <a:pt x="983" y="107"/>
                  <a:pt x="976" y="105"/>
                </a:cubicBezTo>
                <a:moveTo>
                  <a:pt x="380" y="2558"/>
                </a:moveTo>
                <a:cubicBezTo>
                  <a:pt x="379" y="2556"/>
                  <a:pt x="379" y="2556"/>
                  <a:pt x="380" y="2556"/>
                </a:cubicBezTo>
                <a:cubicBezTo>
                  <a:pt x="380" y="2556"/>
                  <a:pt x="380" y="2556"/>
                  <a:pt x="380" y="2555"/>
                </a:cubicBezTo>
                <a:cubicBezTo>
                  <a:pt x="382" y="2554"/>
                  <a:pt x="387" y="2557"/>
                  <a:pt x="393" y="2561"/>
                </a:cubicBezTo>
                <a:cubicBezTo>
                  <a:pt x="392" y="2563"/>
                  <a:pt x="392" y="2565"/>
                  <a:pt x="391" y="2568"/>
                </a:cubicBezTo>
                <a:cubicBezTo>
                  <a:pt x="386" y="2564"/>
                  <a:pt x="382" y="2561"/>
                  <a:pt x="380" y="2558"/>
                </a:cubicBezTo>
                <a:moveTo>
                  <a:pt x="531" y="1754"/>
                </a:moveTo>
                <a:cubicBezTo>
                  <a:pt x="530" y="1754"/>
                  <a:pt x="515" y="1706"/>
                  <a:pt x="493" y="1695"/>
                </a:cubicBezTo>
                <a:cubicBezTo>
                  <a:pt x="492" y="1695"/>
                  <a:pt x="492" y="1672"/>
                  <a:pt x="492" y="1672"/>
                </a:cubicBezTo>
                <a:cubicBezTo>
                  <a:pt x="492" y="1672"/>
                  <a:pt x="498" y="1674"/>
                  <a:pt x="501" y="1674"/>
                </a:cubicBezTo>
                <a:cubicBezTo>
                  <a:pt x="504" y="1673"/>
                  <a:pt x="505" y="1647"/>
                  <a:pt x="509" y="1645"/>
                </a:cubicBezTo>
                <a:cubicBezTo>
                  <a:pt x="525" y="1657"/>
                  <a:pt x="525" y="1657"/>
                  <a:pt x="525" y="1657"/>
                </a:cubicBezTo>
                <a:cubicBezTo>
                  <a:pt x="525" y="1657"/>
                  <a:pt x="524" y="1672"/>
                  <a:pt x="528" y="1675"/>
                </a:cubicBezTo>
                <a:cubicBezTo>
                  <a:pt x="532" y="1679"/>
                  <a:pt x="542" y="1673"/>
                  <a:pt x="542" y="1673"/>
                </a:cubicBezTo>
                <a:cubicBezTo>
                  <a:pt x="542" y="1673"/>
                  <a:pt x="548" y="1737"/>
                  <a:pt x="558" y="1759"/>
                </a:cubicBezTo>
                <a:cubicBezTo>
                  <a:pt x="558" y="1759"/>
                  <a:pt x="543" y="1752"/>
                  <a:pt x="531" y="1754"/>
                </a:cubicBezTo>
              </a:path>
            </a:pathLst>
          </a:custGeom>
          <a:solidFill>
            <a:schemeClr val="tx2"/>
          </a:solidFill>
          <a:ln w="9525">
            <a:noFill/>
            <a:round/>
            <a:headEnd/>
            <a:tailEnd/>
          </a:ln>
        </p:spPr>
        <p:txBody>
          <a:bodyPr vert="horz" wrap="square" lIns="91392" tIns="45696" rIns="91392" bIns="45696" numCol="1" anchor="t" anchorCtr="0" compatLnSpc="1">
            <a:prstTxWarp prst="textNoShape">
              <a:avLst/>
            </a:prstTxWarp>
          </a:bodyPr>
          <a:lstStyle/>
          <a:p>
            <a:pPr fontAlgn="base">
              <a:lnSpc>
                <a:spcPct val="90000"/>
              </a:lnSpc>
              <a:spcBef>
                <a:spcPct val="50000"/>
              </a:spcBef>
              <a:spcAft>
                <a:spcPct val="0"/>
              </a:spcAft>
              <a:buClr>
                <a:srgbClr val="E20074"/>
              </a:buClr>
              <a:buSzPct val="75000"/>
              <a:buFont typeface="Wingdings" pitchFamily="2" charset="2"/>
              <a:buNone/>
            </a:pPr>
            <a:endParaRPr lang="de-DE" sz="1999">
              <a:solidFill>
                <a:srgbClr val="000000"/>
              </a:solidFill>
            </a:endParaRPr>
          </a:p>
        </p:txBody>
      </p:sp>
      <p:sp>
        <p:nvSpPr>
          <p:cNvPr id="23" name="Textplatzhalter 31">
            <a:extLst>
              <a:ext uri="{FF2B5EF4-FFF2-40B4-BE49-F238E27FC236}">
                <a16:creationId xmlns:a16="http://schemas.microsoft.com/office/drawing/2014/main" id="{BB652491-DCFD-4DE2-8443-6D7477474FF4}"/>
              </a:ext>
            </a:extLst>
          </p:cNvPr>
          <p:cNvSpPr>
            <a:spLocks noGrp="1"/>
          </p:cNvSpPr>
          <p:nvPr>
            <p:ph type="body" sz="quarter" idx="14"/>
          </p:nvPr>
        </p:nvSpPr>
        <p:spPr bwMode="gray">
          <a:xfrm>
            <a:off x="335360" y="189390"/>
            <a:ext cx="8059802" cy="215950"/>
          </a:xfrm>
        </p:spPr>
        <p:txBody>
          <a:bodyPr/>
          <a:lstStyle/>
          <a:p>
            <a:r>
              <a:rPr lang="de-DE" err="1"/>
              <a:t>bAV</a:t>
            </a:r>
            <a:r>
              <a:rPr lang="de-DE"/>
              <a:t> als Kriterium bei der Unternehmensauswahl </a:t>
            </a:r>
          </a:p>
        </p:txBody>
      </p:sp>
      <p:sp>
        <p:nvSpPr>
          <p:cNvPr id="3" name="Freeform 10">
            <a:extLst>
              <a:ext uri="{FF2B5EF4-FFF2-40B4-BE49-F238E27FC236}">
                <a16:creationId xmlns:a16="http://schemas.microsoft.com/office/drawing/2014/main" id="{10CE3A43-E2F9-226A-6C27-0223D1186F2F}"/>
              </a:ext>
            </a:extLst>
          </p:cNvPr>
          <p:cNvSpPr>
            <a:spLocks noEditPoints="1"/>
          </p:cNvSpPr>
          <p:nvPr>
            <p:custDataLst>
              <p:tags r:id="rId7"/>
            </p:custDataLst>
          </p:nvPr>
        </p:nvSpPr>
        <p:spPr bwMode="gray">
          <a:xfrm>
            <a:off x="10272691" y="2826570"/>
            <a:ext cx="819294" cy="2191162"/>
          </a:xfrm>
          <a:custGeom>
            <a:avLst/>
            <a:gdLst/>
            <a:ahLst/>
            <a:cxnLst>
              <a:cxn ang="0">
                <a:pos x="609" y="403"/>
              </a:cxn>
              <a:cxn ang="0">
                <a:pos x="477" y="229"/>
              </a:cxn>
              <a:cxn ang="0">
                <a:pos x="485" y="178"/>
              </a:cxn>
              <a:cxn ang="0">
                <a:pos x="500" y="104"/>
              </a:cxn>
              <a:cxn ang="0">
                <a:pos x="435" y="12"/>
              </a:cxn>
              <a:cxn ang="0">
                <a:pos x="342" y="102"/>
              </a:cxn>
              <a:cxn ang="0">
                <a:pos x="331" y="146"/>
              </a:cxn>
              <a:cxn ang="0">
                <a:pos x="260" y="156"/>
              </a:cxn>
              <a:cxn ang="0">
                <a:pos x="184" y="198"/>
              </a:cxn>
              <a:cxn ang="0">
                <a:pos x="36" y="409"/>
              </a:cxn>
              <a:cxn ang="0">
                <a:pos x="6" y="522"/>
              </a:cxn>
              <a:cxn ang="0">
                <a:pos x="32" y="551"/>
              </a:cxn>
              <a:cxn ang="0">
                <a:pos x="27" y="511"/>
              </a:cxn>
              <a:cxn ang="0">
                <a:pos x="51" y="502"/>
              </a:cxn>
              <a:cxn ang="0">
                <a:pos x="62" y="487"/>
              </a:cxn>
              <a:cxn ang="0">
                <a:pos x="71" y="541"/>
              </a:cxn>
              <a:cxn ang="0">
                <a:pos x="93" y="464"/>
              </a:cxn>
              <a:cxn ang="0">
                <a:pos x="172" y="336"/>
              </a:cxn>
              <a:cxn ang="0">
                <a:pos x="241" y="371"/>
              </a:cxn>
              <a:cxn ang="0">
                <a:pos x="270" y="538"/>
              </a:cxn>
              <a:cxn ang="0">
                <a:pos x="245" y="627"/>
              </a:cxn>
              <a:cxn ang="0">
                <a:pos x="213" y="775"/>
              </a:cxn>
              <a:cxn ang="0">
                <a:pos x="230" y="920"/>
              </a:cxn>
              <a:cxn ang="0">
                <a:pos x="268" y="1038"/>
              </a:cxn>
              <a:cxn ang="0">
                <a:pos x="264" y="1183"/>
              </a:cxn>
              <a:cxn ang="0">
                <a:pos x="317" y="1433"/>
              </a:cxn>
              <a:cxn ang="0">
                <a:pos x="308" y="1473"/>
              </a:cxn>
              <a:cxn ang="0">
                <a:pos x="293" y="1485"/>
              </a:cxn>
              <a:cxn ang="0">
                <a:pos x="286" y="1488"/>
              </a:cxn>
              <a:cxn ang="0">
                <a:pos x="280" y="1491"/>
              </a:cxn>
              <a:cxn ang="0">
                <a:pos x="292" y="1490"/>
              </a:cxn>
              <a:cxn ang="0">
                <a:pos x="299" y="1489"/>
              </a:cxn>
              <a:cxn ang="0">
                <a:pos x="295" y="1499"/>
              </a:cxn>
              <a:cxn ang="0">
                <a:pos x="283" y="1591"/>
              </a:cxn>
              <a:cxn ang="0">
                <a:pos x="402" y="1511"/>
              </a:cxn>
              <a:cxn ang="0">
                <a:pos x="403" y="1477"/>
              </a:cxn>
              <a:cxn ang="0">
                <a:pos x="404" y="1448"/>
              </a:cxn>
              <a:cxn ang="0">
                <a:pos x="397" y="1443"/>
              </a:cxn>
              <a:cxn ang="0">
                <a:pos x="389" y="1440"/>
              </a:cxn>
              <a:cxn ang="0">
                <a:pos x="369" y="1368"/>
              </a:cxn>
              <a:cxn ang="0">
                <a:pos x="370" y="1136"/>
              </a:cxn>
              <a:cxn ang="0">
                <a:pos x="420" y="1128"/>
              </a:cxn>
              <a:cxn ang="0">
                <a:pos x="538" y="933"/>
              </a:cxn>
              <a:cxn ang="0">
                <a:pos x="657" y="655"/>
              </a:cxn>
              <a:cxn ang="0">
                <a:pos x="307" y="1477"/>
              </a:cxn>
              <a:cxn ang="0">
                <a:pos x="297" y="1485"/>
              </a:cxn>
              <a:cxn ang="0">
                <a:pos x="307" y="1477"/>
              </a:cxn>
              <a:cxn ang="0">
                <a:pos x="400" y="1448"/>
              </a:cxn>
              <a:cxn ang="0">
                <a:pos x="393" y="1448"/>
              </a:cxn>
              <a:cxn ang="0">
                <a:pos x="380" y="981"/>
              </a:cxn>
              <a:cxn ang="0">
                <a:pos x="392" y="979"/>
              </a:cxn>
              <a:cxn ang="0">
                <a:pos x="560" y="595"/>
              </a:cxn>
            </a:cxnLst>
            <a:rect l="0" t="0" r="r" b="b"/>
            <a:pathLst>
              <a:path w="673" h="1607">
                <a:moveTo>
                  <a:pt x="657" y="555"/>
                </a:moveTo>
                <a:cubicBezTo>
                  <a:pt x="650" y="537"/>
                  <a:pt x="645" y="523"/>
                  <a:pt x="643" y="514"/>
                </a:cubicBezTo>
                <a:cubicBezTo>
                  <a:pt x="641" y="505"/>
                  <a:pt x="644" y="453"/>
                  <a:pt x="609" y="403"/>
                </a:cubicBezTo>
                <a:cubicBezTo>
                  <a:pt x="608" y="403"/>
                  <a:pt x="622" y="334"/>
                  <a:pt x="557" y="311"/>
                </a:cubicBezTo>
                <a:cubicBezTo>
                  <a:pt x="557" y="311"/>
                  <a:pt x="540" y="283"/>
                  <a:pt x="525" y="267"/>
                </a:cubicBezTo>
                <a:cubicBezTo>
                  <a:pt x="510" y="250"/>
                  <a:pt x="487" y="242"/>
                  <a:pt x="477" y="229"/>
                </a:cubicBezTo>
                <a:cubicBezTo>
                  <a:pt x="466" y="216"/>
                  <a:pt x="463" y="206"/>
                  <a:pt x="463" y="206"/>
                </a:cubicBezTo>
                <a:cubicBezTo>
                  <a:pt x="471" y="190"/>
                  <a:pt x="471" y="190"/>
                  <a:pt x="471" y="190"/>
                </a:cubicBezTo>
                <a:cubicBezTo>
                  <a:pt x="471" y="190"/>
                  <a:pt x="480" y="188"/>
                  <a:pt x="485" y="178"/>
                </a:cubicBezTo>
                <a:cubicBezTo>
                  <a:pt x="491" y="169"/>
                  <a:pt x="498" y="155"/>
                  <a:pt x="499" y="145"/>
                </a:cubicBezTo>
                <a:cubicBezTo>
                  <a:pt x="501" y="136"/>
                  <a:pt x="494" y="131"/>
                  <a:pt x="490" y="133"/>
                </a:cubicBezTo>
                <a:cubicBezTo>
                  <a:pt x="489" y="133"/>
                  <a:pt x="497" y="121"/>
                  <a:pt x="500" y="104"/>
                </a:cubicBezTo>
                <a:cubicBezTo>
                  <a:pt x="503" y="88"/>
                  <a:pt x="502" y="45"/>
                  <a:pt x="485" y="33"/>
                </a:cubicBezTo>
                <a:cubicBezTo>
                  <a:pt x="484" y="32"/>
                  <a:pt x="481" y="21"/>
                  <a:pt x="468" y="18"/>
                </a:cubicBezTo>
                <a:cubicBezTo>
                  <a:pt x="455" y="15"/>
                  <a:pt x="435" y="12"/>
                  <a:pt x="435" y="12"/>
                </a:cubicBezTo>
                <a:cubicBezTo>
                  <a:pt x="435" y="12"/>
                  <a:pt x="423" y="0"/>
                  <a:pt x="404" y="5"/>
                </a:cubicBezTo>
                <a:cubicBezTo>
                  <a:pt x="386" y="10"/>
                  <a:pt x="363" y="31"/>
                  <a:pt x="363" y="31"/>
                </a:cubicBezTo>
                <a:cubicBezTo>
                  <a:pt x="363" y="31"/>
                  <a:pt x="340" y="60"/>
                  <a:pt x="342" y="102"/>
                </a:cubicBezTo>
                <a:cubicBezTo>
                  <a:pt x="342" y="102"/>
                  <a:pt x="341" y="110"/>
                  <a:pt x="341" y="110"/>
                </a:cubicBezTo>
                <a:cubicBezTo>
                  <a:pt x="341" y="110"/>
                  <a:pt x="331" y="103"/>
                  <a:pt x="330" y="114"/>
                </a:cubicBezTo>
                <a:cubicBezTo>
                  <a:pt x="330" y="124"/>
                  <a:pt x="331" y="142"/>
                  <a:pt x="331" y="146"/>
                </a:cubicBezTo>
                <a:cubicBezTo>
                  <a:pt x="330" y="149"/>
                  <a:pt x="332" y="155"/>
                  <a:pt x="332" y="155"/>
                </a:cubicBezTo>
                <a:cubicBezTo>
                  <a:pt x="332" y="155"/>
                  <a:pt x="323" y="153"/>
                  <a:pt x="315" y="149"/>
                </a:cubicBezTo>
                <a:cubicBezTo>
                  <a:pt x="307" y="146"/>
                  <a:pt x="277" y="149"/>
                  <a:pt x="260" y="156"/>
                </a:cubicBezTo>
                <a:cubicBezTo>
                  <a:pt x="243" y="162"/>
                  <a:pt x="229" y="168"/>
                  <a:pt x="229" y="168"/>
                </a:cubicBezTo>
                <a:cubicBezTo>
                  <a:pt x="229" y="168"/>
                  <a:pt x="220" y="164"/>
                  <a:pt x="213" y="171"/>
                </a:cubicBezTo>
                <a:cubicBezTo>
                  <a:pt x="206" y="177"/>
                  <a:pt x="195" y="186"/>
                  <a:pt x="184" y="198"/>
                </a:cubicBezTo>
                <a:cubicBezTo>
                  <a:pt x="172" y="209"/>
                  <a:pt x="138" y="260"/>
                  <a:pt x="115" y="289"/>
                </a:cubicBezTo>
                <a:cubicBezTo>
                  <a:pt x="93" y="319"/>
                  <a:pt x="66" y="352"/>
                  <a:pt x="54" y="371"/>
                </a:cubicBezTo>
                <a:cubicBezTo>
                  <a:pt x="42" y="390"/>
                  <a:pt x="38" y="401"/>
                  <a:pt x="36" y="409"/>
                </a:cubicBezTo>
                <a:cubicBezTo>
                  <a:pt x="34" y="416"/>
                  <a:pt x="11" y="462"/>
                  <a:pt x="6" y="469"/>
                </a:cubicBezTo>
                <a:cubicBezTo>
                  <a:pt x="2" y="475"/>
                  <a:pt x="0" y="501"/>
                  <a:pt x="0" y="506"/>
                </a:cubicBezTo>
                <a:cubicBezTo>
                  <a:pt x="0" y="511"/>
                  <a:pt x="6" y="522"/>
                  <a:pt x="6" y="522"/>
                </a:cubicBezTo>
                <a:cubicBezTo>
                  <a:pt x="6" y="522"/>
                  <a:pt x="8" y="534"/>
                  <a:pt x="8" y="538"/>
                </a:cubicBezTo>
                <a:cubicBezTo>
                  <a:pt x="8" y="542"/>
                  <a:pt x="18" y="557"/>
                  <a:pt x="20" y="560"/>
                </a:cubicBezTo>
                <a:cubicBezTo>
                  <a:pt x="22" y="563"/>
                  <a:pt x="32" y="560"/>
                  <a:pt x="32" y="551"/>
                </a:cubicBezTo>
                <a:cubicBezTo>
                  <a:pt x="32" y="542"/>
                  <a:pt x="30" y="534"/>
                  <a:pt x="30" y="534"/>
                </a:cubicBezTo>
                <a:cubicBezTo>
                  <a:pt x="30" y="534"/>
                  <a:pt x="39" y="532"/>
                  <a:pt x="36" y="525"/>
                </a:cubicBezTo>
                <a:cubicBezTo>
                  <a:pt x="33" y="517"/>
                  <a:pt x="27" y="511"/>
                  <a:pt x="27" y="511"/>
                </a:cubicBezTo>
                <a:cubicBezTo>
                  <a:pt x="27" y="511"/>
                  <a:pt x="28" y="503"/>
                  <a:pt x="32" y="500"/>
                </a:cubicBezTo>
                <a:cubicBezTo>
                  <a:pt x="32" y="500"/>
                  <a:pt x="39" y="509"/>
                  <a:pt x="42" y="512"/>
                </a:cubicBezTo>
                <a:cubicBezTo>
                  <a:pt x="45" y="515"/>
                  <a:pt x="55" y="512"/>
                  <a:pt x="51" y="502"/>
                </a:cubicBezTo>
                <a:cubicBezTo>
                  <a:pt x="46" y="492"/>
                  <a:pt x="41" y="489"/>
                  <a:pt x="41" y="489"/>
                </a:cubicBezTo>
                <a:cubicBezTo>
                  <a:pt x="41" y="489"/>
                  <a:pt x="50" y="474"/>
                  <a:pt x="55" y="474"/>
                </a:cubicBezTo>
                <a:cubicBezTo>
                  <a:pt x="61" y="473"/>
                  <a:pt x="62" y="479"/>
                  <a:pt x="62" y="487"/>
                </a:cubicBezTo>
                <a:cubicBezTo>
                  <a:pt x="63" y="496"/>
                  <a:pt x="63" y="501"/>
                  <a:pt x="61" y="508"/>
                </a:cubicBezTo>
                <a:cubicBezTo>
                  <a:pt x="59" y="516"/>
                  <a:pt x="61" y="524"/>
                  <a:pt x="61" y="529"/>
                </a:cubicBezTo>
                <a:cubicBezTo>
                  <a:pt x="62" y="533"/>
                  <a:pt x="65" y="540"/>
                  <a:pt x="71" y="541"/>
                </a:cubicBezTo>
                <a:cubicBezTo>
                  <a:pt x="76" y="541"/>
                  <a:pt x="79" y="535"/>
                  <a:pt x="81" y="527"/>
                </a:cubicBezTo>
                <a:cubicBezTo>
                  <a:pt x="83" y="519"/>
                  <a:pt x="85" y="507"/>
                  <a:pt x="86" y="499"/>
                </a:cubicBezTo>
                <a:cubicBezTo>
                  <a:pt x="86" y="491"/>
                  <a:pt x="93" y="481"/>
                  <a:pt x="93" y="464"/>
                </a:cubicBezTo>
                <a:cubicBezTo>
                  <a:pt x="93" y="446"/>
                  <a:pt x="90" y="430"/>
                  <a:pt x="89" y="420"/>
                </a:cubicBezTo>
                <a:cubicBezTo>
                  <a:pt x="88" y="411"/>
                  <a:pt x="92" y="403"/>
                  <a:pt x="97" y="397"/>
                </a:cubicBezTo>
                <a:cubicBezTo>
                  <a:pt x="103" y="392"/>
                  <a:pt x="143" y="352"/>
                  <a:pt x="172" y="336"/>
                </a:cubicBezTo>
                <a:cubicBezTo>
                  <a:pt x="201" y="320"/>
                  <a:pt x="223" y="296"/>
                  <a:pt x="223" y="296"/>
                </a:cubicBezTo>
                <a:cubicBezTo>
                  <a:pt x="231" y="298"/>
                  <a:pt x="231" y="298"/>
                  <a:pt x="231" y="298"/>
                </a:cubicBezTo>
                <a:cubicBezTo>
                  <a:pt x="231" y="298"/>
                  <a:pt x="233" y="334"/>
                  <a:pt x="241" y="371"/>
                </a:cubicBezTo>
                <a:cubicBezTo>
                  <a:pt x="249" y="408"/>
                  <a:pt x="252" y="425"/>
                  <a:pt x="252" y="433"/>
                </a:cubicBezTo>
                <a:cubicBezTo>
                  <a:pt x="252" y="441"/>
                  <a:pt x="250" y="469"/>
                  <a:pt x="256" y="493"/>
                </a:cubicBezTo>
                <a:cubicBezTo>
                  <a:pt x="261" y="517"/>
                  <a:pt x="270" y="538"/>
                  <a:pt x="270" y="538"/>
                </a:cubicBezTo>
                <a:cubicBezTo>
                  <a:pt x="262" y="571"/>
                  <a:pt x="262" y="571"/>
                  <a:pt x="262" y="571"/>
                </a:cubicBezTo>
                <a:cubicBezTo>
                  <a:pt x="262" y="571"/>
                  <a:pt x="256" y="569"/>
                  <a:pt x="256" y="580"/>
                </a:cubicBezTo>
                <a:cubicBezTo>
                  <a:pt x="256" y="590"/>
                  <a:pt x="249" y="615"/>
                  <a:pt x="245" y="627"/>
                </a:cubicBezTo>
                <a:cubicBezTo>
                  <a:pt x="240" y="638"/>
                  <a:pt x="241" y="652"/>
                  <a:pt x="235" y="667"/>
                </a:cubicBezTo>
                <a:cubicBezTo>
                  <a:pt x="229" y="683"/>
                  <a:pt x="217" y="731"/>
                  <a:pt x="215" y="746"/>
                </a:cubicBezTo>
                <a:cubicBezTo>
                  <a:pt x="213" y="761"/>
                  <a:pt x="213" y="772"/>
                  <a:pt x="213" y="775"/>
                </a:cubicBezTo>
                <a:cubicBezTo>
                  <a:pt x="213" y="779"/>
                  <a:pt x="215" y="778"/>
                  <a:pt x="215" y="778"/>
                </a:cubicBezTo>
                <a:cubicBezTo>
                  <a:pt x="215" y="778"/>
                  <a:pt x="215" y="794"/>
                  <a:pt x="220" y="828"/>
                </a:cubicBezTo>
                <a:cubicBezTo>
                  <a:pt x="224" y="862"/>
                  <a:pt x="224" y="891"/>
                  <a:pt x="230" y="920"/>
                </a:cubicBezTo>
                <a:cubicBezTo>
                  <a:pt x="237" y="949"/>
                  <a:pt x="246" y="968"/>
                  <a:pt x="247" y="972"/>
                </a:cubicBezTo>
                <a:cubicBezTo>
                  <a:pt x="247" y="976"/>
                  <a:pt x="246" y="989"/>
                  <a:pt x="253" y="1005"/>
                </a:cubicBezTo>
                <a:cubicBezTo>
                  <a:pt x="259" y="1021"/>
                  <a:pt x="267" y="1035"/>
                  <a:pt x="268" y="1038"/>
                </a:cubicBezTo>
                <a:cubicBezTo>
                  <a:pt x="268" y="1042"/>
                  <a:pt x="268" y="1069"/>
                  <a:pt x="268" y="1088"/>
                </a:cubicBezTo>
                <a:cubicBezTo>
                  <a:pt x="268" y="1106"/>
                  <a:pt x="275" y="1125"/>
                  <a:pt x="275" y="1125"/>
                </a:cubicBezTo>
                <a:cubicBezTo>
                  <a:pt x="275" y="1125"/>
                  <a:pt x="267" y="1157"/>
                  <a:pt x="264" y="1183"/>
                </a:cubicBezTo>
                <a:cubicBezTo>
                  <a:pt x="262" y="1209"/>
                  <a:pt x="251" y="1241"/>
                  <a:pt x="261" y="1283"/>
                </a:cubicBezTo>
                <a:cubicBezTo>
                  <a:pt x="270" y="1325"/>
                  <a:pt x="298" y="1377"/>
                  <a:pt x="308" y="1404"/>
                </a:cubicBezTo>
                <a:cubicBezTo>
                  <a:pt x="311" y="1413"/>
                  <a:pt x="314" y="1423"/>
                  <a:pt x="317" y="1433"/>
                </a:cubicBezTo>
                <a:cubicBezTo>
                  <a:pt x="315" y="1434"/>
                  <a:pt x="313" y="1438"/>
                  <a:pt x="313" y="1443"/>
                </a:cubicBezTo>
                <a:cubicBezTo>
                  <a:pt x="313" y="1450"/>
                  <a:pt x="313" y="1460"/>
                  <a:pt x="313" y="1460"/>
                </a:cubicBezTo>
                <a:cubicBezTo>
                  <a:pt x="313" y="1460"/>
                  <a:pt x="311" y="1465"/>
                  <a:pt x="308" y="1473"/>
                </a:cubicBezTo>
                <a:cubicBezTo>
                  <a:pt x="305" y="1474"/>
                  <a:pt x="302" y="1475"/>
                  <a:pt x="299" y="1477"/>
                </a:cubicBezTo>
                <a:cubicBezTo>
                  <a:pt x="296" y="1478"/>
                  <a:pt x="293" y="1481"/>
                  <a:pt x="293" y="1484"/>
                </a:cubicBezTo>
                <a:cubicBezTo>
                  <a:pt x="293" y="1484"/>
                  <a:pt x="293" y="1485"/>
                  <a:pt x="293" y="1485"/>
                </a:cubicBezTo>
                <a:cubicBezTo>
                  <a:pt x="293" y="1485"/>
                  <a:pt x="293" y="1485"/>
                  <a:pt x="293" y="1485"/>
                </a:cubicBezTo>
                <a:cubicBezTo>
                  <a:pt x="291" y="1486"/>
                  <a:pt x="289" y="1486"/>
                  <a:pt x="288" y="1486"/>
                </a:cubicBezTo>
                <a:cubicBezTo>
                  <a:pt x="287" y="1486"/>
                  <a:pt x="286" y="1487"/>
                  <a:pt x="286" y="1488"/>
                </a:cubicBezTo>
                <a:cubicBezTo>
                  <a:pt x="283" y="1488"/>
                  <a:pt x="281" y="1489"/>
                  <a:pt x="279" y="1489"/>
                </a:cubicBezTo>
                <a:cubicBezTo>
                  <a:pt x="279" y="1489"/>
                  <a:pt x="278" y="1490"/>
                  <a:pt x="278" y="1490"/>
                </a:cubicBezTo>
                <a:cubicBezTo>
                  <a:pt x="279" y="1491"/>
                  <a:pt x="279" y="1491"/>
                  <a:pt x="280" y="1491"/>
                </a:cubicBezTo>
                <a:cubicBezTo>
                  <a:pt x="281" y="1491"/>
                  <a:pt x="284" y="1490"/>
                  <a:pt x="287" y="1490"/>
                </a:cubicBezTo>
                <a:cubicBezTo>
                  <a:pt x="288" y="1490"/>
                  <a:pt x="288" y="1490"/>
                  <a:pt x="288" y="1490"/>
                </a:cubicBezTo>
                <a:cubicBezTo>
                  <a:pt x="289" y="1490"/>
                  <a:pt x="290" y="1490"/>
                  <a:pt x="292" y="1490"/>
                </a:cubicBezTo>
                <a:cubicBezTo>
                  <a:pt x="292" y="1490"/>
                  <a:pt x="292" y="1490"/>
                  <a:pt x="292" y="1489"/>
                </a:cubicBezTo>
                <a:cubicBezTo>
                  <a:pt x="294" y="1489"/>
                  <a:pt x="295" y="1489"/>
                  <a:pt x="297" y="1489"/>
                </a:cubicBezTo>
                <a:cubicBezTo>
                  <a:pt x="298" y="1489"/>
                  <a:pt x="298" y="1489"/>
                  <a:pt x="299" y="1489"/>
                </a:cubicBezTo>
                <a:cubicBezTo>
                  <a:pt x="299" y="1489"/>
                  <a:pt x="299" y="1489"/>
                  <a:pt x="299" y="1489"/>
                </a:cubicBezTo>
                <a:cubicBezTo>
                  <a:pt x="300" y="1489"/>
                  <a:pt x="300" y="1489"/>
                  <a:pt x="301" y="1489"/>
                </a:cubicBezTo>
                <a:cubicBezTo>
                  <a:pt x="297" y="1493"/>
                  <a:pt x="295" y="1496"/>
                  <a:pt x="295" y="1499"/>
                </a:cubicBezTo>
                <a:cubicBezTo>
                  <a:pt x="295" y="1502"/>
                  <a:pt x="296" y="1507"/>
                  <a:pt x="298" y="1513"/>
                </a:cubicBezTo>
                <a:cubicBezTo>
                  <a:pt x="296" y="1520"/>
                  <a:pt x="282" y="1552"/>
                  <a:pt x="282" y="1558"/>
                </a:cubicBezTo>
                <a:cubicBezTo>
                  <a:pt x="283" y="1559"/>
                  <a:pt x="277" y="1586"/>
                  <a:pt x="283" y="1591"/>
                </a:cubicBezTo>
                <a:cubicBezTo>
                  <a:pt x="289" y="1595"/>
                  <a:pt x="309" y="1607"/>
                  <a:pt x="338" y="1604"/>
                </a:cubicBezTo>
                <a:cubicBezTo>
                  <a:pt x="366" y="1601"/>
                  <a:pt x="407" y="1591"/>
                  <a:pt x="413" y="1572"/>
                </a:cubicBezTo>
                <a:cubicBezTo>
                  <a:pt x="416" y="1544"/>
                  <a:pt x="402" y="1511"/>
                  <a:pt x="402" y="1511"/>
                </a:cubicBezTo>
                <a:cubicBezTo>
                  <a:pt x="402" y="1511"/>
                  <a:pt x="402" y="1509"/>
                  <a:pt x="406" y="1498"/>
                </a:cubicBezTo>
                <a:cubicBezTo>
                  <a:pt x="408" y="1495"/>
                  <a:pt x="405" y="1483"/>
                  <a:pt x="405" y="1483"/>
                </a:cubicBezTo>
                <a:cubicBezTo>
                  <a:pt x="405" y="1483"/>
                  <a:pt x="404" y="1480"/>
                  <a:pt x="403" y="1477"/>
                </a:cubicBezTo>
                <a:cubicBezTo>
                  <a:pt x="404" y="1470"/>
                  <a:pt x="402" y="1464"/>
                  <a:pt x="398" y="1456"/>
                </a:cubicBezTo>
                <a:cubicBezTo>
                  <a:pt x="398" y="1456"/>
                  <a:pt x="398" y="1456"/>
                  <a:pt x="398" y="1456"/>
                </a:cubicBezTo>
                <a:cubicBezTo>
                  <a:pt x="401" y="1454"/>
                  <a:pt x="404" y="1451"/>
                  <a:pt x="404" y="1448"/>
                </a:cubicBezTo>
                <a:cubicBezTo>
                  <a:pt x="404" y="1447"/>
                  <a:pt x="404" y="1447"/>
                  <a:pt x="403" y="1447"/>
                </a:cubicBezTo>
                <a:cubicBezTo>
                  <a:pt x="403" y="1444"/>
                  <a:pt x="400" y="1443"/>
                  <a:pt x="397" y="1443"/>
                </a:cubicBezTo>
                <a:cubicBezTo>
                  <a:pt x="397" y="1443"/>
                  <a:pt x="397" y="1443"/>
                  <a:pt x="397" y="1443"/>
                </a:cubicBezTo>
                <a:cubicBezTo>
                  <a:pt x="395" y="1443"/>
                  <a:pt x="393" y="1444"/>
                  <a:pt x="391" y="1444"/>
                </a:cubicBezTo>
                <a:cubicBezTo>
                  <a:pt x="391" y="1444"/>
                  <a:pt x="390" y="1443"/>
                  <a:pt x="390" y="1442"/>
                </a:cubicBezTo>
                <a:cubicBezTo>
                  <a:pt x="390" y="1441"/>
                  <a:pt x="389" y="1440"/>
                  <a:pt x="389" y="1440"/>
                </a:cubicBezTo>
                <a:cubicBezTo>
                  <a:pt x="388" y="1437"/>
                  <a:pt x="392" y="1428"/>
                  <a:pt x="387" y="1427"/>
                </a:cubicBezTo>
                <a:cubicBezTo>
                  <a:pt x="386" y="1426"/>
                  <a:pt x="385" y="1426"/>
                  <a:pt x="383" y="1426"/>
                </a:cubicBezTo>
                <a:cubicBezTo>
                  <a:pt x="376" y="1406"/>
                  <a:pt x="369" y="1376"/>
                  <a:pt x="369" y="1368"/>
                </a:cubicBezTo>
                <a:cubicBezTo>
                  <a:pt x="368" y="1358"/>
                  <a:pt x="390" y="1276"/>
                  <a:pt x="387" y="1248"/>
                </a:cubicBezTo>
                <a:cubicBezTo>
                  <a:pt x="385" y="1221"/>
                  <a:pt x="366" y="1186"/>
                  <a:pt x="365" y="1183"/>
                </a:cubicBezTo>
                <a:cubicBezTo>
                  <a:pt x="364" y="1179"/>
                  <a:pt x="370" y="1145"/>
                  <a:pt x="370" y="1136"/>
                </a:cubicBezTo>
                <a:cubicBezTo>
                  <a:pt x="370" y="1136"/>
                  <a:pt x="375" y="1138"/>
                  <a:pt x="381" y="1130"/>
                </a:cubicBezTo>
                <a:cubicBezTo>
                  <a:pt x="387" y="1122"/>
                  <a:pt x="390" y="1094"/>
                  <a:pt x="390" y="1094"/>
                </a:cubicBezTo>
                <a:cubicBezTo>
                  <a:pt x="390" y="1094"/>
                  <a:pt x="404" y="1125"/>
                  <a:pt x="420" y="1128"/>
                </a:cubicBezTo>
                <a:cubicBezTo>
                  <a:pt x="435" y="1132"/>
                  <a:pt x="444" y="1123"/>
                  <a:pt x="453" y="1122"/>
                </a:cubicBezTo>
                <a:cubicBezTo>
                  <a:pt x="462" y="1121"/>
                  <a:pt x="475" y="1115"/>
                  <a:pt x="481" y="1101"/>
                </a:cubicBezTo>
                <a:cubicBezTo>
                  <a:pt x="488" y="1088"/>
                  <a:pt x="521" y="1027"/>
                  <a:pt x="538" y="933"/>
                </a:cubicBezTo>
                <a:cubicBezTo>
                  <a:pt x="555" y="839"/>
                  <a:pt x="556" y="769"/>
                  <a:pt x="547" y="712"/>
                </a:cubicBezTo>
                <a:cubicBezTo>
                  <a:pt x="547" y="712"/>
                  <a:pt x="605" y="697"/>
                  <a:pt x="635" y="677"/>
                </a:cubicBezTo>
                <a:cubicBezTo>
                  <a:pt x="646" y="670"/>
                  <a:pt x="651" y="664"/>
                  <a:pt x="657" y="655"/>
                </a:cubicBezTo>
                <a:cubicBezTo>
                  <a:pt x="664" y="645"/>
                  <a:pt x="671" y="633"/>
                  <a:pt x="672" y="617"/>
                </a:cubicBezTo>
                <a:cubicBezTo>
                  <a:pt x="673" y="602"/>
                  <a:pt x="664" y="573"/>
                  <a:pt x="657" y="555"/>
                </a:cubicBezTo>
                <a:moveTo>
                  <a:pt x="307" y="1477"/>
                </a:moveTo>
                <a:cubicBezTo>
                  <a:pt x="306" y="1480"/>
                  <a:pt x="305" y="1482"/>
                  <a:pt x="304" y="1485"/>
                </a:cubicBezTo>
                <a:cubicBezTo>
                  <a:pt x="304" y="1485"/>
                  <a:pt x="303" y="1485"/>
                  <a:pt x="302" y="1485"/>
                </a:cubicBezTo>
                <a:cubicBezTo>
                  <a:pt x="301" y="1485"/>
                  <a:pt x="299" y="1485"/>
                  <a:pt x="297" y="1485"/>
                </a:cubicBezTo>
                <a:cubicBezTo>
                  <a:pt x="297" y="1485"/>
                  <a:pt x="297" y="1485"/>
                  <a:pt x="297" y="1484"/>
                </a:cubicBezTo>
                <a:cubicBezTo>
                  <a:pt x="297" y="1484"/>
                  <a:pt x="297" y="1484"/>
                  <a:pt x="297" y="1484"/>
                </a:cubicBezTo>
                <a:cubicBezTo>
                  <a:pt x="296" y="1482"/>
                  <a:pt x="301" y="1479"/>
                  <a:pt x="307" y="1477"/>
                </a:cubicBezTo>
                <a:moveTo>
                  <a:pt x="397" y="1447"/>
                </a:moveTo>
                <a:cubicBezTo>
                  <a:pt x="399" y="1447"/>
                  <a:pt x="399" y="1447"/>
                  <a:pt x="400" y="1448"/>
                </a:cubicBezTo>
                <a:cubicBezTo>
                  <a:pt x="400" y="1448"/>
                  <a:pt x="400" y="1448"/>
                  <a:pt x="400" y="1448"/>
                </a:cubicBezTo>
                <a:cubicBezTo>
                  <a:pt x="400" y="1449"/>
                  <a:pt x="398" y="1451"/>
                  <a:pt x="396" y="1453"/>
                </a:cubicBezTo>
                <a:cubicBezTo>
                  <a:pt x="395" y="1452"/>
                  <a:pt x="394" y="1450"/>
                  <a:pt x="394" y="1449"/>
                </a:cubicBezTo>
                <a:cubicBezTo>
                  <a:pt x="393" y="1449"/>
                  <a:pt x="393" y="1448"/>
                  <a:pt x="393" y="1448"/>
                </a:cubicBezTo>
                <a:cubicBezTo>
                  <a:pt x="395" y="1447"/>
                  <a:pt x="396" y="1447"/>
                  <a:pt x="397" y="1447"/>
                </a:cubicBezTo>
                <a:moveTo>
                  <a:pt x="392" y="979"/>
                </a:moveTo>
                <a:cubicBezTo>
                  <a:pt x="392" y="980"/>
                  <a:pt x="385" y="978"/>
                  <a:pt x="380" y="981"/>
                </a:cubicBezTo>
                <a:cubicBezTo>
                  <a:pt x="379" y="982"/>
                  <a:pt x="377" y="968"/>
                  <a:pt x="369" y="966"/>
                </a:cubicBezTo>
                <a:cubicBezTo>
                  <a:pt x="368" y="967"/>
                  <a:pt x="378" y="914"/>
                  <a:pt x="378" y="881"/>
                </a:cubicBezTo>
                <a:cubicBezTo>
                  <a:pt x="378" y="881"/>
                  <a:pt x="394" y="958"/>
                  <a:pt x="392" y="979"/>
                </a:cubicBezTo>
                <a:moveTo>
                  <a:pt x="546" y="603"/>
                </a:moveTo>
                <a:cubicBezTo>
                  <a:pt x="545" y="604"/>
                  <a:pt x="547" y="577"/>
                  <a:pt x="547" y="577"/>
                </a:cubicBezTo>
                <a:cubicBezTo>
                  <a:pt x="547" y="577"/>
                  <a:pt x="552" y="587"/>
                  <a:pt x="560" y="595"/>
                </a:cubicBezTo>
                <a:cubicBezTo>
                  <a:pt x="560" y="596"/>
                  <a:pt x="550" y="600"/>
                  <a:pt x="546" y="603"/>
                </a:cubicBezTo>
              </a:path>
            </a:pathLst>
          </a:custGeom>
          <a:solidFill>
            <a:schemeClr val="bg2"/>
          </a:solidFill>
          <a:ln w="9525">
            <a:noFill/>
            <a:round/>
            <a:headEnd/>
            <a:tailEnd/>
          </a:ln>
        </p:spPr>
        <p:txBody>
          <a:bodyPr vert="horz" wrap="square" lIns="91413" tIns="45707" rIns="91413" bIns="45707" numCol="1" anchor="t" anchorCtr="0" compatLnSpc="1">
            <a:prstTxWarp prst="textNoShape">
              <a:avLst/>
            </a:prstTxWarp>
          </a:bodyPr>
          <a:lstStyle/>
          <a:p>
            <a:pPr fontAlgn="base">
              <a:lnSpc>
                <a:spcPct val="90000"/>
              </a:lnSpc>
              <a:spcBef>
                <a:spcPct val="50000"/>
              </a:spcBef>
              <a:spcAft>
                <a:spcPct val="0"/>
              </a:spcAft>
              <a:buClr>
                <a:srgbClr val="E20074"/>
              </a:buClr>
              <a:buSzPct val="75000"/>
              <a:buFont typeface="Wingdings" pitchFamily="2" charset="2"/>
              <a:buNone/>
            </a:pPr>
            <a:endParaRPr lang="de-DE" sz="1999">
              <a:solidFill>
                <a:srgbClr val="000000"/>
              </a:solidFill>
            </a:endParaRPr>
          </a:p>
        </p:txBody>
      </p:sp>
      <p:sp>
        <p:nvSpPr>
          <p:cNvPr id="4" name="Textplatzhalter 40">
            <a:extLst>
              <a:ext uri="{FF2B5EF4-FFF2-40B4-BE49-F238E27FC236}">
                <a16:creationId xmlns:a16="http://schemas.microsoft.com/office/drawing/2014/main" id="{FAFE9225-AE61-11E2-5C34-65235E04CB12}"/>
              </a:ext>
            </a:extLst>
          </p:cNvPr>
          <p:cNvSpPr txBox="1">
            <a:spLocks/>
          </p:cNvSpPr>
          <p:nvPr>
            <p:custDataLst>
              <p:tags r:id="rId8"/>
            </p:custDataLst>
          </p:nvPr>
        </p:nvSpPr>
        <p:spPr bwMode="gray">
          <a:xfrm>
            <a:off x="8424198" y="4786511"/>
            <a:ext cx="3456178" cy="431875"/>
          </a:xfrm>
          <a:prstGeom prst="rect">
            <a:avLst/>
          </a:prstGeom>
        </p:spPr>
        <p:txBody>
          <a:bodyPr vert="horz" lIns="0" tIns="0" rIns="0" bIns="0" rtlCol="0" anchor="t">
            <a:noAutofit/>
          </a:bodyPr>
          <a:lstStyle>
            <a:lvl1pPr marL="0" indent="0" algn="l" defTabSz="682884" rtl="0" eaLnBrk="1" latinLnBrk="0" hangingPunct="1">
              <a:lnSpc>
                <a:spcPct val="90000"/>
              </a:lnSpc>
              <a:spcBef>
                <a:spcPts val="800"/>
              </a:spcBef>
              <a:buFont typeface="Arial"/>
              <a:buNone/>
              <a:defRPr sz="1800" kern="1200" spc="45" baseline="0">
                <a:solidFill>
                  <a:schemeClr val="tx1"/>
                </a:solidFill>
                <a:latin typeface="+mn-lt"/>
                <a:ea typeface="+mn-ea"/>
                <a:cs typeface="Arial"/>
              </a:defRPr>
            </a:lvl1pPr>
            <a:lvl2pPr marL="216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2pPr>
            <a:lvl3pPr marL="432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3pPr>
            <a:lvl4pPr marL="648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4pPr>
            <a:lvl5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5pPr>
            <a:lvl6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6pPr>
            <a:lvl7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7pPr>
            <a:lvl8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8pPr>
            <a:lvl9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9pPr>
          </a:lstStyle>
          <a:p>
            <a:r>
              <a:rPr lang="de-DE" sz="3551" b="1" dirty="0">
                <a:solidFill>
                  <a:srgbClr val="4CC0AD"/>
                </a:solidFill>
              </a:rPr>
              <a:t>67,2 % </a:t>
            </a:r>
            <a:r>
              <a:rPr lang="de-DE" sz="1750" b="1" dirty="0">
                <a:solidFill>
                  <a:srgbClr val="4CC0AD"/>
                </a:solidFill>
              </a:rPr>
              <a:t> Ausschreibungen ohne Erwähnung einer </a:t>
            </a:r>
            <a:r>
              <a:rPr lang="de-DE" sz="1750" b="1" dirty="0" err="1">
                <a:solidFill>
                  <a:srgbClr val="4CC0AD"/>
                </a:solidFill>
              </a:rPr>
              <a:t>bAV</a:t>
            </a:r>
            <a:endParaRPr lang="de-DE" sz="1750" b="1" dirty="0">
              <a:solidFill>
                <a:srgbClr val="4CC0AD"/>
              </a:solidFill>
            </a:endParaRPr>
          </a:p>
        </p:txBody>
      </p:sp>
      <p:sp>
        <p:nvSpPr>
          <p:cNvPr id="5" name="Textplatzhalter 40">
            <a:extLst>
              <a:ext uri="{FF2B5EF4-FFF2-40B4-BE49-F238E27FC236}">
                <a16:creationId xmlns:a16="http://schemas.microsoft.com/office/drawing/2014/main" id="{256CD387-EF91-EDBD-64CE-6C28628B89ED}"/>
              </a:ext>
            </a:extLst>
          </p:cNvPr>
          <p:cNvSpPr txBox="1">
            <a:spLocks/>
          </p:cNvSpPr>
          <p:nvPr>
            <p:custDataLst>
              <p:tags r:id="rId9"/>
            </p:custDataLst>
          </p:nvPr>
        </p:nvSpPr>
        <p:spPr bwMode="gray">
          <a:xfrm>
            <a:off x="8444785" y="3819704"/>
            <a:ext cx="3600136" cy="431875"/>
          </a:xfrm>
          <a:prstGeom prst="rect">
            <a:avLst/>
          </a:prstGeom>
        </p:spPr>
        <p:txBody>
          <a:bodyPr vert="horz" lIns="0" tIns="0" rIns="0" bIns="0" rtlCol="0" anchor="t">
            <a:noAutofit/>
          </a:bodyPr>
          <a:lstStyle>
            <a:lvl1pPr marL="0" indent="0" algn="l" defTabSz="682884" rtl="0" eaLnBrk="1" latinLnBrk="0" hangingPunct="1">
              <a:lnSpc>
                <a:spcPct val="90000"/>
              </a:lnSpc>
              <a:spcBef>
                <a:spcPts val="800"/>
              </a:spcBef>
              <a:buFont typeface="Arial"/>
              <a:buNone/>
              <a:defRPr sz="1800" kern="1200" spc="45" baseline="0">
                <a:solidFill>
                  <a:schemeClr val="tx1"/>
                </a:solidFill>
                <a:latin typeface="+mn-lt"/>
                <a:ea typeface="+mn-ea"/>
                <a:cs typeface="Arial"/>
              </a:defRPr>
            </a:lvl1pPr>
            <a:lvl2pPr marL="216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2pPr>
            <a:lvl3pPr marL="432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3pPr>
            <a:lvl4pPr marL="648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4pPr>
            <a:lvl5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5pPr>
            <a:lvl6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6pPr>
            <a:lvl7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7pPr>
            <a:lvl8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8pPr>
            <a:lvl9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9pPr>
          </a:lstStyle>
          <a:p>
            <a:r>
              <a:rPr lang="de-DE" sz="3551" b="1" dirty="0">
                <a:solidFill>
                  <a:schemeClr val="accent3"/>
                </a:solidFill>
              </a:rPr>
              <a:t>25,0 %</a:t>
            </a:r>
            <a:r>
              <a:rPr lang="de-DE" sz="1750" b="1" dirty="0">
                <a:solidFill>
                  <a:schemeClr val="accent2"/>
                </a:solidFill>
              </a:rPr>
              <a:t> </a:t>
            </a:r>
            <a:br>
              <a:rPr lang="de-DE" sz="1750" b="1" dirty="0">
                <a:solidFill>
                  <a:schemeClr val="accent2"/>
                </a:solidFill>
              </a:rPr>
            </a:br>
            <a:r>
              <a:rPr lang="de-DE" sz="1750" b="1" dirty="0">
                <a:solidFill>
                  <a:schemeClr val="accent3"/>
                </a:solidFill>
              </a:rPr>
              <a:t>Ausschreibungen mit </a:t>
            </a:r>
            <a:r>
              <a:rPr lang="de-DE" sz="1750" b="1" dirty="0" err="1">
                <a:solidFill>
                  <a:schemeClr val="accent3"/>
                </a:solidFill>
              </a:rPr>
              <a:t>bAV</a:t>
            </a:r>
            <a:endParaRPr lang="de-DE" sz="1750" b="1" dirty="0">
              <a:solidFill>
                <a:schemeClr val="accent3"/>
              </a:solidFill>
            </a:endParaRPr>
          </a:p>
        </p:txBody>
      </p:sp>
      <p:sp>
        <p:nvSpPr>
          <p:cNvPr id="7" name="Textplatzhalter 40">
            <a:extLst>
              <a:ext uri="{FF2B5EF4-FFF2-40B4-BE49-F238E27FC236}">
                <a16:creationId xmlns:a16="http://schemas.microsoft.com/office/drawing/2014/main" id="{81164950-D5B5-C05B-155C-CBDE0C7E03B5}"/>
              </a:ext>
            </a:extLst>
          </p:cNvPr>
          <p:cNvSpPr txBox="1">
            <a:spLocks/>
          </p:cNvSpPr>
          <p:nvPr>
            <p:custDataLst>
              <p:tags r:id="rId10"/>
            </p:custDataLst>
          </p:nvPr>
        </p:nvSpPr>
        <p:spPr bwMode="gray">
          <a:xfrm>
            <a:off x="8424198" y="2780591"/>
            <a:ext cx="3456178" cy="431875"/>
          </a:xfrm>
          <a:prstGeom prst="rect">
            <a:avLst/>
          </a:prstGeom>
        </p:spPr>
        <p:txBody>
          <a:bodyPr vert="horz" lIns="0" tIns="0" rIns="0" bIns="0" rtlCol="0" anchor="t">
            <a:noAutofit/>
          </a:bodyPr>
          <a:lstStyle>
            <a:lvl1pPr marL="0" indent="0" algn="l" defTabSz="682884" rtl="0" eaLnBrk="1" latinLnBrk="0" hangingPunct="1">
              <a:lnSpc>
                <a:spcPct val="90000"/>
              </a:lnSpc>
              <a:spcBef>
                <a:spcPts val="800"/>
              </a:spcBef>
              <a:buFont typeface="Arial"/>
              <a:buNone/>
              <a:defRPr sz="1800" kern="1200" spc="45" baseline="0">
                <a:solidFill>
                  <a:schemeClr val="tx1"/>
                </a:solidFill>
                <a:latin typeface="+mn-lt"/>
                <a:ea typeface="+mn-ea"/>
                <a:cs typeface="Arial"/>
              </a:defRPr>
            </a:lvl1pPr>
            <a:lvl2pPr marL="216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2pPr>
            <a:lvl3pPr marL="432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3pPr>
            <a:lvl4pPr marL="648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4pPr>
            <a:lvl5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5pPr>
            <a:lvl6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6pPr>
            <a:lvl7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7pPr>
            <a:lvl8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8pPr>
            <a:lvl9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9pPr>
          </a:lstStyle>
          <a:p>
            <a:r>
              <a:rPr lang="de-DE" sz="3551" b="1">
                <a:solidFill>
                  <a:schemeClr val="accent2"/>
                </a:solidFill>
              </a:rPr>
              <a:t>6,6 %</a:t>
            </a:r>
            <a:br>
              <a:rPr lang="de-DE" sz="3551" b="1">
                <a:solidFill>
                  <a:schemeClr val="accent2"/>
                </a:solidFill>
              </a:rPr>
            </a:br>
            <a:r>
              <a:rPr lang="de-DE" sz="1750" b="1">
                <a:solidFill>
                  <a:schemeClr val="accent2"/>
                </a:solidFill>
              </a:rPr>
              <a:t>Ausschreibungen mit einer bAV mit Arbeitgeberzuschuss</a:t>
            </a:r>
          </a:p>
        </p:txBody>
      </p:sp>
      <p:cxnSp>
        <p:nvCxnSpPr>
          <p:cNvPr id="8" name="Gerader Verbinder 7">
            <a:extLst>
              <a:ext uri="{FF2B5EF4-FFF2-40B4-BE49-F238E27FC236}">
                <a16:creationId xmlns:a16="http://schemas.microsoft.com/office/drawing/2014/main" id="{01330505-8616-136E-A759-CC2215808A8C}"/>
              </a:ext>
            </a:extLst>
          </p:cNvPr>
          <p:cNvCxnSpPr>
            <a:cxnSpLocks/>
          </p:cNvCxnSpPr>
          <p:nvPr>
            <p:custDataLst>
              <p:tags r:id="rId11"/>
            </p:custDataLst>
          </p:nvPr>
        </p:nvCxnSpPr>
        <p:spPr bwMode="gray">
          <a:xfrm>
            <a:off x="8412742" y="2660840"/>
            <a:ext cx="3454989" cy="0"/>
          </a:xfrm>
          <a:prstGeom prst="line">
            <a:avLst/>
          </a:prstGeom>
          <a:ln w="952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9" name="Gerader Verbinder 8">
            <a:extLst>
              <a:ext uri="{FF2B5EF4-FFF2-40B4-BE49-F238E27FC236}">
                <a16:creationId xmlns:a16="http://schemas.microsoft.com/office/drawing/2014/main" id="{135D9649-6F26-4B3B-98EA-E12951A84270}"/>
              </a:ext>
            </a:extLst>
          </p:cNvPr>
          <p:cNvCxnSpPr>
            <a:cxnSpLocks/>
          </p:cNvCxnSpPr>
          <p:nvPr>
            <p:custDataLst>
              <p:tags r:id="rId12"/>
            </p:custDataLst>
          </p:nvPr>
        </p:nvCxnSpPr>
        <p:spPr bwMode="gray">
          <a:xfrm>
            <a:off x="8410514" y="3819704"/>
            <a:ext cx="3454989" cy="0"/>
          </a:xfrm>
          <a:prstGeom prst="line">
            <a:avLst/>
          </a:prstGeom>
          <a:ln w="952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0" name="Gerader Verbinder 9">
            <a:extLst>
              <a:ext uri="{FF2B5EF4-FFF2-40B4-BE49-F238E27FC236}">
                <a16:creationId xmlns:a16="http://schemas.microsoft.com/office/drawing/2014/main" id="{16B20E3E-AF17-8B52-E1B7-7B7244A7D290}"/>
              </a:ext>
            </a:extLst>
          </p:cNvPr>
          <p:cNvCxnSpPr>
            <a:cxnSpLocks/>
          </p:cNvCxnSpPr>
          <p:nvPr>
            <p:custDataLst>
              <p:tags r:id="rId13"/>
            </p:custDataLst>
          </p:nvPr>
        </p:nvCxnSpPr>
        <p:spPr bwMode="gray">
          <a:xfrm>
            <a:off x="8398869" y="4687195"/>
            <a:ext cx="3454989" cy="0"/>
          </a:xfrm>
          <a:prstGeom prst="line">
            <a:avLst/>
          </a:prstGeom>
          <a:ln w="9525">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1" name="Textplatzhalter 40">
            <a:extLst>
              <a:ext uri="{FF2B5EF4-FFF2-40B4-BE49-F238E27FC236}">
                <a16:creationId xmlns:a16="http://schemas.microsoft.com/office/drawing/2014/main" id="{8D048C42-6920-1A2C-304E-90274CFF8BDF}"/>
              </a:ext>
            </a:extLst>
          </p:cNvPr>
          <p:cNvSpPr txBox="1">
            <a:spLocks/>
          </p:cNvSpPr>
          <p:nvPr>
            <p:custDataLst>
              <p:tags r:id="rId14"/>
            </p:custDataLst>
          </p:nvPr>
        </p:nvSpPr>
        <p:spPr bwMode="gray">
          <a:xfrm>
            <a:off x="8424198" y="1211986"/>
            <a:ext cx="3456178" cy="431875"/>
          </a:xfrm>
          <a:prstGeom prst="rect">
            <a:avLst/>
          </a:prstGeom>
        </p:spPr>
        <p:txBody>
          <a:bodyPr vert="horz" lIns="0" tIns="0" rIns="0" bIns="0" rtlCol="0" anchor="t">
            <a:noAutofit/>
          </a:bodyPr>
          <a:lstStyle>
            <a:lvl1pPr marL="0" indent="0" algn="l" defTabSz="682884" rtl="0" eaLnBrk="1" latinLnBrk="0" hangingPunct="1">
              <a:lnSpc>
                <a:spcPct val="90000"/>
              </a:lnSpc>
              <a:spcBef>
                <a:spcPts val="800"/>
              </a:spcBef>
              <a:buFont typeface="Arial"/>
              <a:buNone/>
              <a:defRPr sz="1800" kern="1200" spc="45" baseline="0">
                <a:solidFill>
                  <a:schemeClr val="tx1"/>
                </a:solidFill>
                <a:latin typeface="+mn-lt"/>
                <a:ea typeface="+mn-ea"/>
                <a:cs typeface="Arial"/>
              </a:defRPr>
            </a:lvl1pPr>
            <a:lvl2pPr marL="216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2pPr>
            <a:lvl3pPr marL="432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3pPr>
            <a:lvl4pPr marL="648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4pPr>
            <a:lvl5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5pPr>
            <a:lvl6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6pPr>
            <a:lvl7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7pPr>
            <a:lvl8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8pPr>
            <a:lvl9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9pPr>
          </a:lstStyle>
          <a:p>
            <a:pPr>
              <a:lnSpc>
                <a:spcPct val="100000"/>
              </a:lnSpc>
            </a:pPr>
            <a:r>
              <a:rPr lang="de-DE" sz="3551" b="1">
                <a:solidFill>
                  <a:schemeClr val="accent1"/>
                </a:solidFill>
              </a:rPr>
              <a:t>1,2 %</a:t>
            </a:r>
            <a:br>
              <a:rPr lang="de-DE" sz="3551" b="1">
                <a:solidFill>
                  <a:schemeClr val="accent1"/>
                </a:solidFill>
              </a:rPr>
            </a:br>
            <a:r>
              <a:rPr lang="de-DE" b="1">
                <a:solidFill>
                  <a:schemeClr val="accent1"/>
                </a:solidFill>
              </a:rPr>
              <a:t>Ausschreibungen mit expliziter Erwähnung einer arbeitgeberfinanzierten bAV</a:t>
            </a:r>
          </a:p>
        </p:txBody>
      </p:sp>
    </p:spTree>
    <p:extLst>
      <p:ext uri="{BB962C8B-B14F-4D97-AF65-F5344CB8AC3E}">
        <p14:creationId xmlns:p14="http://schemas.microsoft.com/office/powerpoint/2010/main" val="692076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uild="p"/>
      <p:bldP spid="4" grpId="0"/>
      <p:bldP spid="5" grpId="0"/>
      <p:bldP spid="7" grpId="0"/>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E3C2EBA8-BC40-44E6-9BB7-38E533F577C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665312"/>
            <a:ext cx="12192000" cy="6192688"/>
          </a:xfrm>
          <a:prstGeom prst="rect">
            <a:avLst/>
          </a:prstGeom>
        </p:spPr>
      </p:pic>
      <p:sp>
        <p:nvSpPr>
          <p:cNvPr id="4" name="Titel 1">
            <a:extLst>
              <a:ext uri="{FF2B5EF4-FFF2-40B4-BE49-F238E27FC236}">
                <a16:creationId xmlns:a16="http://schemas.microsoft.com/office/drawing/2014/main" id="{5EAC9FF9-F5DF-46D6-9C23-AADA9B5377FC}"/>
              </a:ext>
            </a:extLst>
          </p:cNvPr>
          <p:cNvSpPr txBox="1">
            <a:spLocks/>
          </p:cNvSpPr>
          <p:nvPr/>
        </p:nvSpPr>
        <p:spPr bwMode="gray">
          <a:xfrm>
            <a:off x="386853" y="1384697"/>
            <a:ext cx="4589419" cy="4608000"/>
          </a:xfrm>
          <a:prstGeom prst="rect">
            <a:avLst/>
          </a:prstGeom>
          <a:solidFill>
            <a:srgbClr val="FFFFFF">
              <a:alpha val="80000"/>
            </a:srgbClr>
          </a:solidFill>
        </p:spPr>
        <p:txBody>
          <a:bodyPr vert="horz" lIns="0" tIns="0" rIns="0" bIns="0" rtlCol="0" anchor="ctr">
            <a:noAutofit/>
          </a:bodyPr>
          <a:lstStyle>
            <a:lvl1pPr algn="l" defTabSz="682884" rtl="0" eaLnBrk="1" latinLnBrk="0" hangingPunct="1">
              <a:lnSpc>
                <a:spcPct val="90000"/>
              </a:lnSpc>
              <a:spcBef>
                <a:spcPct val="0"/>
              </a:spcBef>
              <a:buNone/>
              <a:defRPr sz="2400" b="0" kern="1200" spc="0" baseline="0">
                <a:solidFill>
                  <a:schemeClr val="tx2"/>
                </a:solidFill>
                <a:latin typeface="Arial"/>
                <a:ea typeface="+mj-ea"/>
                <a:cs typeface="Arial"/>
              </a:defRPr>
            </a:lvl1pPr>
          </a:lstStyle>
          <a:p>
            <a:pPr marL="358775"/>
            <a:r>
              <a:rPr lang="de-DE" sz="3800" dirty="0"/>
              <a:t>Bestandteile der </a:t>
            </a:r>
            <a:r>
              <a:rPr lang="de-DE" sz="3800" dirty="0" err="1"/>
              <a:t>bAV</a:t>
            </a:r>
            <a:r>
              <a:rPr lang="de-DE" sz="3800" dirty="0"/>
              <a:t>-Beratung</a:t>
            </a:r>
          </a:p>
        </p:txBody>
      </p:sp>
    </p:spTree>
    <p:extLst>
      <p:ext uri="{BB962C8B-B14F-4D97-AF65-F5344CB8AC3E}">
        <p14:creationId xmlns:p14="http://schemas.microsoft.com/office/powerpoint/2010/main" val="4028670768"/>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1"/>
          </p:nvPr>
        </p:nvSpPr>
        <p:spPr>
          <a:xfrm>
            <a:off x="11521480" y="6381352"/>
            <a:ext cx="312695" cy="216000"/>
          </a:xfrm>
        </p:spPr>
        <p:txBody>
          <a:bodyPr/>
          <a:lstStyle/>
          <a:p>
            <a:pPr defTabSz="682543">
              <a:defRPr/>
            </a:pPr>
            <a:r>
              <a:rPr lang="de-DE">
                <a:solidFill>
                  <a:srgbClr val="515349"/>
                </a:solidFill>
                <a:latin typeface="Arial"/>
              </a:rPr>
              <a:t>Seite </a:t>
            </a:r>
            <a:fld id="{D234E0C6-CDCA-4EB9-A88B-5C29ED95525E}" type="slidenum">
              <a:rPr lang="de-DE">
                <a:solidFill>
                  <a:srgbClr val="515349"/>
                </a:solidFill>
                <a:latin typeface="Arial"/>
              </a:rPr>
              <a:pPr defTabSz="682543">
                <a:defRPr/>
              </a:pPr>
              <a:t>27</a:t>
            </a:fld>
            <a:endParaRPr lang="de-DE">
              <a:solidFill>
                <a:srgbClr val="515349"/>
              </a:solidFill>
              <a:latin typeface="Arial"/>
            </a:endParaRPr>
          </a:p>
        </p:txBody>
      </p:sp>
      <p:sp>
        <p:nvSpPr>
          <p:cNvPr id="2" name="Titel 1"/>
          <p:cNvSpPr>
            <a:spLocks noGrp="1"/>
          </p:cNvSpPr>
          <p:nvPr>
            <p:ph type="title"/>
          </p:nvPr>
        </p:nvSpPr>
        <p:spPr/>
        <p:txBody>
          <a:bodyPr/>
          <a:lstStyle/>
          <a:p>
            <a:r>
              <a:rPr lang="de-DE"/>
              <a:t>Schritte der </a:t>
            </a:r>
            <a:r>
              <a:rPr lang="de-DE" err="1"/>
              <a:t>bAV</a:t>
            </a:r>
            <a:r>
              <a:rPr lang="de-DE"/>
              <a:t>-Betreuung</a:t>
            </a:r>
          </a:p>
        </p:txBody>
      </p:sp>
      <p:sp>
        <p:nvSpPr>
          <p:cNvPr id="4" name="Textplatzhalter 3"/>
          <p:cNvSpPr>
            <a:spLocks noGrp="1"/>
          </p:cNvSpPr>
          <p:nvPr>
            <p:ph type="body" sz="quarter" idx="13"/>
          </p:nvPr>
        </p:nvSpPr>
        <p:spPr/>
        <p:txBody>
          <a:bodyPr/>
          <a:lstStyle/>
          <a:p>
            <a:endParaRPr lang="de-DE"/>
          </a:p>
        </p:txBody>
      </p:sp>
      <p:sp>
        <p:nvSpPr>
          <p:cNvPr id="8" name="Rectangle 2"/>
          <p:cNvSpPr>
            <a:spLocks noChangeArrowheads="1"/>
          </p:cNvSpPr>
          <p:nvPr/>
        </p:nvSpPr>
        <p:spPr bwMode="auto">
          <a:xfrm>
            <a:off x="1525322" y="-252916"/>
            <a:ext cx="184678" cy="507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13" tIns="45707" rIns="91413" bIns="45707" numCol="1" anchor="ctr" anchorCtr="0" compatLnSpc="1">
            <a:prstTxWarp prst="textNoShape">
              <a:avLst/>
            </a:prstTxWarp>
            <a:spAutoFit/>
          </a:bodyPr>
          <a:lstStyle/>
          <a:p>
            <a:pPr defTabSz="682543"/>
            <a:endParaRPr lang="de-DE" sz="2700">
              <a:solidFill>
                <a:srgbClr val="515349"/>
              </a:solidFill>
              <a:latin typeface="Arial"/>
            </a:endParaRPr>
          </a:p>
        </p:txBody>
      </p:sp>
      <p:sp>
        <p:nvSpPr>
          <p:cNvPr id="284" name="Chevron 283"/>
          <p:cNvSpPr/>
          <p:nvPr/>
        </p:nvSpPr>
        <p:spPr bwMode="gray">
          <a:xfrm>
            <a:off x="387640" y="3493183"/>
            <a:ext cx="6905977" cy="236424"/>
          </a:xfrm>
          <a:prstGeom prst="chevron">
            <a:avLst/>
          </a:prstGeom>
          <a:solidFill>
            <a:schemeClr val="tx2"/>
          </a:solidFill>
          <a:ln w="6350" cap="sq">
            <a:no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800">
              <a:solidFill>
                <a:schemeClr val="bg1"/>
              </a:solidFill>
            </a:endParaRPr>
          </a:p>
        </p:txBody>
      </p:sp>
      <p:sp>
        <p:nvSpPr>
          <p:cNvPr id="10" name="Freihandform 9"/>
          <p:cNvSpPr/>
          <p:nvPr/>
        </p:nvSpPr>
        <p:spPr>
          <a:xfrm>
            <a:off x="8895282" y="2027117"/>
            <a:ext cx="1578933" cy="688889"/>
          </a:xfrm>
          <a:custGeom>
            <a:avLst/>
            <a:gdLst>
              <a:gd name="connsiteX0" fmla="*/ 0 w 1578933"/>
              <a:gd name="connsiteY0" fmla="*/ 114817 h 688889"/>
              <a:gd name="connsiteX1" fmla="*/ 114817 w 1578933"/>
              <a:gd name="connsiteY1" fmla="*/ 0 h 688889"/>
              <a:gd name="connsiteX2" fmla="*/ 1464116 w 1578933"/>
              <a:gd name="connsiteY2" fmla="*/ 0 h 688889"/>
              <a:gd name="connsiteX3" fmla="*/ 1578933 w 1578933"/>
              <a:gd name="connsiteY3" fmla="*/ 114817 h 688889"/>
              <a:gd name="connsiteX4" fmla="*/ 1578933 w 1578933"/>
              <a:gd name="connsiteY4" fmla="*/ 574072 h 688889"/>
              <a:gd name="connsiteX5" fmla="*/ 1464116 w 1578933"/>
              <a:gd name="connsiteY5" fmla="*/ 688889 h 688889"/>
              <a:gd name="connsiteX6" fmla="*/ 114817 w 1578933"/>
              <a:gd name="connsiteY6" fmla="*/ 688889 h 688889"/>
              <a:gd name="connsiteX7" fmla="*/ 0 w 1578933"/>
              <a:gd name="connsiteY7" fmla="*/ 574072 h 688889"/>
              <a:gd name="connsiteX8" fmla="*/ 0 w 1578933"/>
              <a:gd name="connsiteY8" fmla="*/ 114817 h 688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8933" h="688889">
                <a:moveTo>
                  <a:pt x="0" y="114817"/>
                </a:moveTo>
                <a:cubicBezTo>
                  <a:pt x="0" y="51405"/>
                  <a:pt x="51405" y="0"/>
                  <a:pt x="114817" y="0"/>
                </a:cubicBezTo>
                <a:lnTo>
                  <a:pt x="1464116" y="0"/>
                </a:lnTo>
                <a:cubicBezTo>
                  <a:pt x="1527528" y="0"/>
                  <a:pt x="1578933" y="51405"/>
                  <a:pt x="1578933" y="114817"/>
                </a:cubicBezTo>
                <a:lnTo>
                  <a:pt x="1578933" y="574072"/>
                </a:lnTo>
                <a:cubicBezTo>
                  <a:pt x="1578933" y="637484"/>
                  <a:pt x="1527528" y="688889"/>
                  <a:pt x="1464116" y="688889"/>
                </a:cubicBezTo>
                <a:lnTo>
                  <a:pt x="114817" y="688889"/>
                </a:lnTo>
                <a:cubicBezTo>
                  <a:pt x="51405" y="688889"/>
                  <a:pt x="0" y="637484"/>
                  <a:pt x="0" y="574072"/>
                </a:cubicBezTo>
                <a:lnTo>
                  <a:pt x="0" y="114817"/>
                </a:lnTo>
                <a:close/>
              </a:path>
            </a:pathLst>
          </a:custGeom>
          <a:ln/>
        </p:spPr>
        <p:style>
          <a:lnRef idx="2">
            <a:schemeClr val="accent2"/>
          </a:lnRef>
          <a:fillRef idx="1">
            <a:schemeClr val="lt1"/>
          </a:fillRef>
          <a:effectRef idx="0">
            <a:schemeClr val="accent2"/>
          </a:effectRef>
          <a:fontRef idx="minor">
            <a:schemeClr val="dk1"/>
          </a:fontRef>
        </p:style>
        <p:txBody>
          <a:bodyPr spcFirstLastPara="0" vert="horz" wrap="square" lIns="86969" tIns="86969" rIns="86969" bIns="86969" numCol="1" spcCol="1270" anchor="ctr" anchorCtr="0">
            <a:noAutofit/>
          </a:bodyPr>
          <a:lstStyle/>
          <a:p>
            <a:pPr lvl="0" algn="ctr" defTabSz="622300">
              <a:lnSpc>
                <a:spcPct val="90000"/>
              </a:lnSpc>
              <a:spcBef>
                <a:spcPct val="0"/>
              </a:spcBef>
              <a:spcAft>
                <a:spcPct val="35000"/>
              </a:spcAft>
            </a:pPr>
            <a:r>
              <a:rPr lang="de-DE" sz="1400" kern="1200">
                <a:solidFill>
                  <a:schemeClr val="tx1"/>
                </a:solidFill>
              </a:rPr>
              <a:t>Prozess:</a:t>
            </a:r>
          </a:p>
          <a:p>
            <a:pPr lvl="0" algn="ctr" defTabSz="622300">
              <a:lnSpc>
                <a:spcPct val="90000"/>
              </a:lnSpc>
              <a:spcBef>
                <a:spcPct val="0"/>
              </a:spcBef>
              <a:spcAft>
                <a:spcPct val="35000"/>
              </a:spcAft>
            </a:pPr>
            <a:r>
              <a:rPr lang="de-DE" sz="1400" kern="1200">
                <a:solidFill>
                  <a:schemeClr val="tx1"/>
                </a:solidFill>
              </a:rPr>
              <a:t>Neue Mitarbeiter</a:t>
            </a:r>
          </a:p>
        </p:txBody>
      </p:sp>
      <p:sp>
        <p:nvSpPr>
          <p:cNvPr id="12" name="Freihandform 11"/>
          <p:cNvSpPr/>
          <p:nvPr/>
        </p:nvSpPr>
        <p:spPr>
          <a:xfrm>
            <a:off x="10266698" y="3327471"/>
            <a:ext cx="1419772" cy="671851"/>
          </a:xfrm>
          <a:custGeom>
            <a:avLst/>
            <a:gdLst>
              <a:gd name="connsiteX0" fmla="*/ 0 w 1419772"/>
              <a:gd name="connsiteY0" fmla="*/ 111977 h 671851"/>
              <a:gd name="connsiteX1" fmla="*/ 111977 w 1419772"/>
              <a:gd name="connsiteY1" fmla="*/ 0 h 671851"/>
              <a:gd name="connsiteX2" fmla="*/ 1307795 w 1419772"/>
              <a:gd name="connsiteY2" fmla="*/ 0 h 671851"/>
              <a:gd name="connsiteX3" fmla="*/ 1419772 w 1419772"/>
              <a:gd name="connsiteY3" fmla="*/ 111977 h 671851"/>
              <a:gd name="connsiteX4" fmla="*/ 1419772 w 1419772"/>
              <a:gd name="connsiteY4" fmla="*/ 559874 h 671851"/>
              <a:gd name="connsiteX5" fmla="*/ 1307795 w 1419772"/>
              <a:gd name="connsiteY5" fmla="*/ 671851 h 671851"/>
              <a:gd name="connsiteX6" fmla="*/ 111977 w 1419772"/>
              <a:gd name="connsiteY6" fmla="*/ 671851 h 671851"/>
              <a:gd name="connsiteX7" fmla="*/ 0 w 1419772"/>
              <a:gd name="connsiteY7" fmla="*/ 559874 h 671851"/>
              <a:gd name="connsiteX8" fmla="*/ 0 w 1419772"/>
              <a:gd name="connsiteY8" fmla="*/ 111977 h 67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9772" h="671851">
                <a:moveTo>
                  <a:pt x="0" y="111977"/>
                </a:moveTo>
                <a:cubicBezTo>
                  <a:pt x="0" y="50134"/>
                  <a:pt x="50134" y="0"/>
                  <a:pt x="111977" y="0"/>
                </a:cubicBezTo>
                <a:lnTo>
                  <a:pt x="1307795" y="0"/>
                </a:lnTo>
                <a:cubicBezTo>
                  <a:pt x="1369638" y="0"/>
                  <a:pt x="1419772" y="50134"/>
                  <a:pt x="1419772" y="111977"/>
                </a:cubicBezTo>
                <a:lnTo>
                  <a:pt x="1419772" y="559874"/>
                </a:lnTo>
                <a:cubicBezTo>
                  <a:pt x="1419772" y="621717"/>
                  <a:pt x="1369638" y="671851"/>
                  <a:pt x="1307795" y="671851"/>
                </a:cubicBezTo>
                <a:lnTo>
                  <a:pt x="111977" y="671851"/>
                </a:lnTo>
                <a:cubicBezTo>
                  <a:pt x="50134" y="671851"/>
                  <a:pt x="0" y="621717"/>
                  <a:pt x="0" y="559874"/>
                </a:cubicBezTo>
                <a:lnTo>
                  <a:pt x="0" y="111977"/>
                </a:lnTo>
                <a:close/>
              </a:path>
            </a:pathLst>
          </a:custGeom>
          <a:ln/>
        </p:spPr>
        <p:style>
          <a:lnRef idx="2">
            <a:schemeClr val="accent2"/>
          </a:lnRef>
          <a:fillRef idx="1">
            <a:schemeClr val="lt1"/>
          </a:fillRef>
          <a:effectRef idx="0">
            <a:schemeClr val="accent2"/>
          </a:effectRef>
          <a:fontRef idx="minor">
            <a:schemeClr val="dk1"/>
          </a:fontRef>
        </p:style>
        <p:txBody>
          <a:bodyPr spcFirstLastPara="0" vert="horz" wrap="square" lIns="86137" tIns="86137" rIns="86137" bIns="86137" numCol="1" spcCol="1270" anchor="ctr" anchorCtr="0">
            <a:noAutofit/>
          </a:bodyPr>
          <a:lstStyle/>
          <a:p>
            <a:pPr lvl="0" algn="ctr" defTabSz="622300">
              <a:lnSpc>
                <a:spcPct val="90000"/>
              </a:lnSpc>
              <a:spcBef>
                <a:spcPct val="0"/>
              </a:spcBef>
              <a:spcAft>
                <a:spcPct val="35000"/>
              </a:spcAft>
            </a:pPr>
            <a:r>
              <a:rPr lang="de-DE" sz="1400" kern="1200" dirty="0">
                <a:solidFill>
                  <a:schemeClr val="tx1"/>
                </a:solidFill>
              </a:rPr>
              <a:t>Anpassung im Bestand</a:t>
            </a:r>
          </a:p>
        </p:txBody>
      </p:sp>
      <p:sp>
        <p:nvSpPr>
          <p:cNvPr id="14" name="Freihandform 13"/>
          <p:cNvSpPr/>
          <p:nvPr/>
        </p:nvSpPr>
        <p:spPr>
          <a:xfrm>
            <a:off x="8857983" y="4618654"/>
            <a:ext cx="1653532" cy="673155"/>
          </a:xfrm>
          <a:custGeom>
            <a:avLst/>
            <a:gdLst>
              <a:gd name="connsiteX0" fmla="*/ 0 w 1653532"/>
              <a:gd name="connsiteY0" fmla="*/ 112195 h 673155"/>
              <a:gd name="connsiteX1" fmla="*/ 112195 w 1653532"/>
              <a:gd name="connsiteY1" fmla="*/ 0 h 673155"/>
              <a:gd name="connsiteX2" fmla="*/ 1541337 w 1653532"/>
              <a:gd name="connsiteY2" fmla="*/ 0 h 673155"/>
              <a:gd name="connsiteX3" fmla="*/ 1653532 w 1653532"/>
              <a:gd name="connsiteY3" fmla="*/ 112195 h 673155"/>
              <a:gd name="connsiteX4" fmla="*/ 1653532 w 1653532"/>
              <a:gd name="connsiteY4" fmla="*/ 560960 h 673155"/>
              <a:gd name="connsiteX5" fmla="*/ 1541337 w 1653532"/>
              <a:gd name="connsiteY5" fmla="*/ 673155 h 673155"/>
              <a:gd name="connsiteX6" fmla="*/ 112195 w 1653532"/>
              <a:gd name="connsiteY6" fmla="*/ 673155 h 673155"/>
              <a:gd name="connsiteX7" fmla="*/ 0 w 1653532"/>
              <a:gd name="connsiteY7" fmla="*/ 560960 h 673155"/>
              <a:gd name="connsiteX8" fmla="*/ 0 w 1653532"/>
              <a:gd name="connsiteY8" fmla="*/ 112195 h 673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532" h="673155">
                <a:moveTo>
                  <a:pt x="0" y="112195"/>
                </a:moveTo>
                <a:cubicBezTo>
                  <a:pt x="0" y="50231"/>
                  <a:pt x="50231" y="0"/>
                  <a:pt x="112195" y="0"/>
                </a:cubicBezTo>
                <a:lnTo>
                  <a:pt x="1541337" y="0"/>
                </a:lnTo>
                <a:cubicBezTo>
                  <a:pt x="1603301" y="0"/>
                  <a:pt x="1653532" y="50231"/>
                  <a:pt x="1653532" y="112195"/>
                </a:cubicBezTo>
                <a:lnTo>
                  <a:pt x="1653532" y="560960"/>
                </a:lnTo>
                <a:cubicBezTo>
                  <a:pt x="1653532" y="622924"/>
                  <a:pt x="1603301" y="673155"/>
                  <a:pt x="1541337" y="673155"/>
                </a:cubicBezTo>
                <a:lnTo>
                  <a:pt x="112195" y="673155"/>
                </a:lnTo>
                <a:cubicBezTo>
                  <a:pt x="50231" y="673155"/>
                  <a:pt x="0" y="622924"/>
                  <a:pt x="0" y="560960"/>
                </a:cubicBezTo>
                <a:lnTo>
                  <a:pt x="0" y="112195"/>
                </a:lnTo>
                <a:close/>
              </a:path>
            </a:pathLst>
          </a:custGeom>
          <a:ln/>
        </p:spPr>
        <p:style>
          <a:lnRef idx="2">
            <a:schemeClr val="accent2"/>
          </a:lnRef>
          <a:fillRef idx="1">
            <a:schemeClr val="lt1"/>
          </a:fillRef>
          <a:effectRef idx="0">
            <a:schemeClr val="accent2"/>
          </a:effectRef>
          <a:fontRef idx="minor">
            <a:schemeClr val="dk1"/>
          </a:fontRef>
        </p:style>
        <p:txBody>
          <a:bodyPr spcFirstLastPara="0" vert="horz" wrap="square" lIns="86201" tIns="86201" rIns="86201" bIns="86201" numCol="1" spcCol="1270" anchor="ctr" anchorCtr="0">
            <a:noAutofit/>
          </a:bodyPr>
          <a:lstStyle/>
          <a:p>
            <a:pPr lvl="0" algn="ctr" defTabSz="622300">
              <a:lnSpc>
                <a:spcPct val="90000"/>
              </a:lnSpc>
              <a:spcBef>
                <a:spcPct val="0"/>
              </a:spcBef>
              <a:spcAft>
                <a:spcPct val="35000"/>
              </a:spcAft>
            </a:pPr>
            <a:r>
              <a:rPr lang="de-DE" sz="1400" kern="1200">
                <a:solidFill>
                  <a:schemeClr val="tx1"/>
                </a:solidFill>
              </a:rPr>
              <a:t>Prozess: Ausscheiden von Mitarbeitern</a:t>
            </a:r>
          </a:p>
        </p:txBody>
      </p:sp>
      <p:sp>
        <p:nvSpPr>
          <p:cNvPr id="16" name="Freihandform 15"/>
          <p:cNvSpPr/>
          <p:nvPr/>
        </p:nvSpPr>
        <p:spPr>
          <a:xfrm>
            <a:off x="7647748" y="3327471"/>
            <a:ext cx="1490333" cy="671851"/>
          </a:xfrm>
          <a:custGeom>
            <a:avLst/>
            <a:gdLst>
              <a:gd name="connsiteX0" fmla="*/ 0 w 1490333"/>
              <a:gd name="connsiteY0" fmla="*/ 111977 h 671851"/>
              <a:gd name="connsiteX1" fmla="*/ 111977 w 1490333"/>
              <a:gd name="connsiteY1" fmla="*/ 0 h 671851"/>
              <a:gd name="connsiteX2" fmla="*/ 1378356 w 1490333"/>
              <a:gd name="connsiteY2" fmla="*/ 0 h 671851"/>
              <a:gd name="connsiteX3" fmla="*/ 1490333 w 1490333"/>
              <a:gd name="connsiteY3" fmla="*/ 111977 h 671851"/>
              <a:gd name="connsiteX4" fmla="*/ 1490333 w 1490333"/>
              <a:gd name="connsiteY4" fmla="*/ 559874 h 671851"/>
              <a:gd name="connsiteX5" fmla="*/ 1378356 w 1490333"/>
              <a:gd name="connsiteY5" fmla="*/ 671851 h 671851"/>
              <a:gd name="connsiteX6" fmla="*/ 111977 w 1490333"/>
              <a:gd name="connsiteY6" fmla="*/ 671851 h 671851"/>
              <a:gd name="connsiteX7" fmla="*/ 0 w 1490333"/>
              <a:gd name="connsiteY7" fmla="*/ 559874 h 671851"/>
              <a:gd name="connsiteX8" fmla="*/ 0 w 1490333"/>
              <a:gd name="connsiteY8" fmla="*/ 111977 h 67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0333" h="671851">
                <a:moveTo>
                  <a:pt x="0" y="111977"/>
                </a:moveTo>
                <a:cubicBezTo>
                  <a:pt x="0" y="50134"/>
                  <a:pt x="50134" y="0"/>
                  <a:pt x="111977" y="0"/>
                </a:cubicBezTo>
                <a:lnTo>
                  <a:pt x="1378356" y="0"/>
                </a:lnTo>
                <a:cubicBezTo>
                  <a:pt x="1440199" y="0"/>
                  <a:pt x="1490333" y="50134"/>
                  <a:pt x="1490333" y="111977"/>
                </a:cubicBezTo>
                <a:lnTo>
                  <a:pt x="1490333" y="559874"/>
                </a:lnTo>
                <a:cubicBezTo>
                  <a:pt x="1490333" y="621717"/>
                  <a:pt x="1440199" y="671851"/>
                  <a:pt x="1378356" y="671851"/>
                </a:cubicBezTo>
                <a:lnTo>
                  <a:pt x="111977" y="671851"/>
                </a:lnTo>
                <a:cubicBezTo>
                  <a:pt x="50134" y="671851"/>
                  <a:pt x="0" y="621717"/>
                  <a:pt x="0" y="559874"/>
                </a:cubicBezTo>
                <a:lnTo>
                  <a:pt x="0" y="111977"/>
                </a:lnTo>
                <a:close/>
              </a:path>
            </a:pathLst>
          </a:custGeom>
          <a:ln/>
        </p:spPr>
        <p:style>
          <a:lnRef idx="2">
            <a:schemeClr val="accent2"/>
          </a:lnRef>
          <a:fillRef idx="1">
            <a:schemeClr val="lt1"/>
          </a:fillRef>
          <a:effectRef idx="0">
            <a:schemeClr val="accent2"/>
          </a:effectRef>
          <a:fontRef idx="minor">
            <a:schemeClr val="dk1"/>
          </a:fontRef>
        </p:style>
        <p:txBody>
          <a:bodyPr spcFirstLastPara="0" vert="horz" wrap="square" lIns="86137" tIns="86137" rIns="86137" bIns="86137" numCol="1" spcCol="1270" anchor="ctr" anchorCtr="0">
            <a:noAutofit/>
          </a:bodyPr>
          <a:lstStyle/>
          <a:p>
            <a:pPr lvl="0" algn="ctr" defTabSz="622300">
              <a:lnSpc>
                <a:spcPct val="90000"/>
              </a:lnSpc>
              <a:spcBef>
                <a:spcPct val="0"/>
              </a:spcBef>
              <a:spcAft>
                <a:spcPct val="35000"/>
              </a:spcAft>
            </a:pPr>
            <a:r>
              <a:rPr lang="de-DE" sz="1400" b="0" kern="1200">
                <a:solidFill>
                  <a:schemeClr val="tx1"/>
                </a:solidFill>
              </a:rPr>
              <a:t>Neue Rahmen-bedingungen</a:t>
            </a:r>
          </a:p>
        </p:txBody>
      </p:sp>
      <mc:AlternateContent xmlns:mc="http://schemas.openxmlformats.org/markup-compatibility/2006" xmlns:p14="http://schemas.microsoft.com/office/powerpoint/2010/main">
        <mc:Choice Requires="p14">
          <p:contentPart p14:bwMode="auto" r:id="rId3">
            <p14:nvContentPartPr>
              <p14:cNvPr id="294" name="Freihand 293"/>
              <p14:cNvContentPartPr/>
              <p14:nvPr/>
            </p14:nvContentPartPr>
            <p14:xfrm>
              <a:off x="11453748" y="4950288"/>
              <a:ext cx="339" cy="322"/>
            </p14:xfrm>
          </p:contentPart>
        </mc:Choice>
        <mc:Fallback xmlns="">
          <p:pic>
            <p:nvPicPr>
              <p:cNvPr id="294" name="Freihand 293"/>
              <p:cNvPicPr/>
              <p:nvPr/>
            </p:nvPicPr>
            <p:blipFill>
              <a:blip r:embed="rId4"/>
              <a:stretch>
                <a:fillRect/>
              </a:stretch>
            </p:blipFill>
            <p:spPr>
              <a:xfrm>
                <a:off x="11442561" y="4939662"/>
                <a:ext cx="22713" cy="21574"/>
              </a:xfrm>
              <a:prstGeom prst="rect">
                <a:avLst/>
              </a:prstGeom>
            </p:spPr>
          </p:pic>
        </mc:Fallback>
      </mc:AlternateContent>
      <p:sp>
        <p:nvSpPr>
          <p:cNvPr id="375" name="Rechteck 374"/>
          <p:cNvSpPr/>
          <p:nvPr/>
        </p:nvSpPr>
        <p:spPr>
          <a:xfrm>
            <a:off x="8565489" y="1356494"/>
            <a:ext cx="2213781" cy="669414"/>
          </a:xfrm>
          <a:prstGeom prst="rect">
            <a:avLst/>
          </a:prstGeom>
        </p:spPr>
        <p:txBody>
          <a:bodyPr wrap="square">
            <a:spAutoFit/>
          </a:bodyPr>
          <a:lstStyle/>
          <a:p>
            <a:pPr algn="ctr">
              <a:lnSpc>
                <a:spcPct val="125000"/>
              </a:lnSpc>
            </a:pPr>
            <a:r>
              <a:rPr lang="en-US" sz="1600" b="1" noProof="1">
                <a:latin typeface="+mj-lt"/>
                <a:cs typeface="Arial" panose="020B0604020202020204" pitchFamily="34" charset="0"/>
              </a:rPr>
              <a:t>Schritt 7</a:t>
            </a:r>
          </a:p>
          <a:p>
            <a:pPr algn="ctr">
              <a:lnSpc>
                <a:spcPct val="125000"/>
              </a:lnSpc>
            </a:pPr>
            <a:r>
              <a:rPr lang="en-US" sz="1400" noProof="1">
                <a:latin typeface="Arial" panose="020B0604020202020204" pitchFamily="34" charset="0"/>
                <a:cs typeface="Arial" panose="020B0604020202020204" pitchFamily="34" charset="0"/>
              </a:rPr>
              <a:t>Laufende Betreuung</a:t>
            </a:r>
          </a:p>
        </p:txBody>
      </p:sp>
      <p:pic>
        <p:nvPicPr>
          <p:cNvPr id="282" name="Grafik 28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35177" y="1282132"/>
            <a:ext cx="1569820" cy="1475630"/>
          </a:xfrm>
          <a:prstGeom prst="rect">
            <a:avLst/>
          </a:prstGeom>
        </p:spPr>
      </p:pic>
      <p:sp>
        <p:nvSpPr>
          <p:cNvPr id="283" name="Rechteck 282"/>
          <p:cNvSpPr/>
          <p:nvPr/>
        </p:nvSpPr>
        <p:spPr bwMode="gray">
          <a:xfrm>
            <a:off x="2792015" y="1949648"/>
            <a:ext cx="1398496" cy="738664"/>
          </a:xfrm>
          <a:prstGeom prst="rect">
            <a:avLst/>
          </a:prstGeom>
        </p:spPr>
        <p:txBody>
          <a:bodyPr wrap="square">
            <a:spAutoFit/>
          </a:bodyPr>
          <a:lstStyle/>
          <a:p>
            <a:r>
              <a:rPr lang="en-US" sz="1400" noProof="1">
                <a:cs typeface="Arial" panose="020B0604020202020204" pitchFamily="34" charset="0"/>
              </a:rPr>
              <a:t>Analyse des bestehenden bAV-Systems</a:t>
            </a:r>
          </a:p>
        </p:txBody>
      </p:sp>
      <p:sp>
        <p:nvSpPr>
          <p:cNvPr id="285" name="Rechteck 284"/>
          <p:cNvSpPr/>
          <p:nvPr/>
        </p:nvSpPr>
        <p:spPr bwMode="gray">
          <a:xfrm>
            <a:off x="2792448" y="1697746"/>
            <a:ext cx="1297865" cy="338554"/>
          </a:xfrm>
          <a:prstGeom prst="rect">
            <a:avLst/>
          </a:prstGeom>
        </p:spPr>
        <p:txBody>
          <a:bodyPr wrap="square">
            <a:spAutoFit/>
          </a:bodyPr>
          <a:lstStyle/>
          <a:p>
            <a:pPr>
              <a:spcBef>
                <a:spcPct val="50000"/>
              </a:spcBef>
            </a:pPr>
            <a:r>
              <a:rPr lang="en-US" sz="1600" b="1" noProof="1">
                <a:latin typeface="+mj-lt"/>
                <a:cs typeface="Calibri" pitchFamily="34" charset="0"/>
              </a:rPr>
              <a:t>Schritt 3</a:t>
            </a:r>
          </a:p>
        </p:txBody>
      </p:sp>
      <p:pic>
        <p:nvPicPr>
          <p:cNvPr id="289" name="Grafik 28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32980" y="1299892"/>
            <a:ext cx="1569820" cy="1475630"/>
          </a:xfrm>
          <a:prstGeom prst="rect">
            <a:avLst/>
          </a:prstGeom>
        </p:spPr>
      </p:pic>
      <p:sp>
        <p:nvSpPr>
          <p:cNvPr id="290" name="Rechteck 289"/>
          <p:cNvSpPr/>
          <p:nvPr/>
        </p:nvSpPr>
        <p:spPr bwMode="gray">
          <a:xfrm>
            <a:off x="5186185" y="1970023"/>
            <a:ext cx="1398496" cy="738664"/>
          </a:xfrm>
          <a:prstGeom prst="rect">
            <a:avLst/>
          </a:prstGeom>
        </p:spPr>
        <p:txBody>
          <a:bodyPr wrap="square">
            <a:spAutoFit/>
          </a:bodyPr>
          <a:lstStyle/>
          <a:p>
            <a:r>
              <a:rPr lang="en-US" sz="1400" noProof="1">
                <a:cs typeface="Arial" panose="020B0604020202020204" pitchFamily="34" charset="0"/>
              </a:rPr>
              <a:t>Erstellung</a:t>
            </a:r>
            <a:r>
              <a:rPr lang="en-US" sz="1400" noProof="1">
                <a:latin typeface="Arial" panose="020B0604020202020204" pitchFamily="34" charset="0"/>
                <a:cs typeface="Arial" panose="020B0604020202020204" pitchFamily="34" charset="0"/>
              </a:rPr>
              <a:t> der Versorgungs-ordnung</a:t>
            </a:r>
          </a:p>
        </p:txBody>
      </p:sp>
      <p:sp>
        <p:nvSpPr>
          <p:cNvPr id="291" name="Rechteck 290"/>
          <p:cNvSpPr/>
          <p:nvPr/>
        </p:nvSpPr>
        <p:spPr bwMode="gray">
          <a:xfrm>
            <a:off x="5186618" y="1718121"/>
            <a:ext cx="1297865" cy="338554"/>
          </a:xfrm>
          <a:prstGeom prst="rect">
            <a:avLst/>
          </a:prstGeom>
        </p:spPr>
        <p:txBody>
          <a:bodyPr wrap="square">
            <a:spAutoFit/>
          </a:bodyPr>
          <a:lstStyle/>
          <a:p>
            <a:pPr>
              <a:spcBef>
                <a:spcPct val="50000"/>
              </a:spcBef>
            </a:pPr>
            <a:r>
              <a:rPr lang="en-US" sz="1600" b="1" noProof="1">
                <a:latin typeface="+mj-lt"/>
                <a:cs typeface="Calibri" pitchFamily="34" charset="0"/>
              </a:rPr>
              <a:t>Schritt 5</a:t>
            </a:r>
          </a:p>
        </p:txBody>
      </p:sp>
      <p:grpSp>
        <p:nvGrpSpPr>
          <p:cNvPr id="5" name="Gruppieren 4"/>
          <p:cNvGrpSpPr/>
          <p:nvPr/>
        </p:nvGrpSpPr>
        <p:grpSpPr>
          <a:xfrm>
            <a:off x="1388262" y="4466345"/>
            <a:ext cx="1569820" cy="1475630"/>
            <a:chOff x="1461411" y="3649215"/>
            <a:chExt cx="1569820" cy="1475630"/>
          </a:xfrm>
        </p:grpSpPr>
        <p:pic>
          <p:nvPicPr>
            <p:cNvPr id="295" name="Grafik 29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61411" y="3649215"/>
              <a:ext cx="1569820" cy="1475630"/>
            </a:xfrm>
            <a:prstGeom prst="rect">
              <a:avLst/>
            </a:prstGeom>
          </p:spPr>
        </p:pic>
        <p:sp>
          <p:nvSpPr>
            <p:cNvPr id="296" name="Rechteck 295"/>
            <p:cNvSpPr/>
            <p:nvPr/>
          </p:nvSpPr>
          <p:spPr bwMode="gray">
            <a:xfrm>
              <a:off x="1514616" y="4319346"/>
              <a:ext cx="1398496" cy="523220"/>
            </a:xfrm>
            <a:prstGeom prst="rect">
              <a:avLst/>
            </a:prstGeom>
          </p:spPr>
          <p:txBody>
            <a:bodyPr wrap="square">
              <a:spAutoFit/>
            </a:bodyPr>
            <a:lstStyle/>
            <a:p>
              <a:r>
                <a:rPr lang="en-US" sz="1400" noProof="1">
                  <a:latin typeface="Arial" panose="020B0604020202020204" pitchFamily="34" charset="0"/>
                  <a:cs typeface="Arial" panose="020B0604020202020204" pitchFamily="34" charset="0"/>
                </a:rPr>
                <a:t>Aufnahme des </a:t>
              </a:r>
              <a:r>
                <a:rPr lang="en-US" sz="1400" noProof="1">
                  <a:solidFill>
                    <a:srgbClr val="515349"/>
                  </a:solidFill>
                  <a:latin typeface="Arial" panose="020B0604020202020204" pitchFamily="34" charset="0"/>
                  <a:cs typeface="Arial" panose="020B0604020202020204" pitchFamily="34" charset="0"/>
                </a:rPr>
                <a:t>Ist-Zustands</a:t>
              </a:r>
            </a:p>
          </p:txBody>
        </p:sp>
        <p:sp>
          <p:nvSpPr>
            <p:cNvPr id="297" name="Rechteck 296"/>
            <p:cNvSpPr/>
            <p:nvPr/>
          </p:nvSpPr>
          <p:spPr bwMode="gray">
            <a:xfrm>
              <a:off x="1515049" y="4067444"/>
              <a:ext cx="1297865" cy="338554"/>
            </a:xfrm>
            <a:prstGeom prst="rect">
              <a:avLst/>
            </a:prstGeom>
          </p:spPr>
          <p:txBody>
            <a:bodyPr wrap="square">
              <a:spAutoFit/>
            </a:bodyPr>
            <a:lstStyle/>
            <a:p>
              <a:pPr>
                <a:spcBef>
                  <a:spcPct val="50000"/>
                </a:spcBef>
              </a:pPr>
              <a:r>
                <a:rPr lang="en-US" sz="1600" b="1" noProof="1">
                  <a:latin typeface="+mj-lt"/>
                  <a:cs typeface="Calibri" pitchFamily="34" charset="0"/>
                </a:rPr>
                <a:t>Schritt 2</a:t>
              </a:r>
            </a:p>
          </p:txBody>
        </p:sp>
      </p:grpSp>
      <p:grpSp>
        <p:nvGrpSpPr>
          <p:cNvPr id="299" name="Gruppieren 298"/>
          <p:cNvGrpSpPr/>
          <p:nvPr/>
        </p:nvGrpSpPr>
        <p:grpSpPr>
          <a:xfrm>
            <a:off x="3677580" y="4437754"/>
            <a:ext cx="1569820" cy="1475630"/>
            <a:chOff x="1461411" y="3649215"/>
            <a:chExt cx="1569820" cy="1475630"/>
          </a:xfrm>
        </p:grpSpPr>
        <p:pic>
          <p:nvPicPr>
            <p:cNvPr id="300" name="Grafik 29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61411" y="3649215"/>
              <a:ext cx="1569820" cy="1475630"/>
            </a:xfrm>
            <a:prstGeom prst="rect">
              <a:avLst/>
            </a:prstGeom>
          </p:spPr>
        </p:pic>
        <p:sp>
          <p:nvSpPr>
            <p:cNvPr id="301" name="Rechteck 300"/>
            <p:cNvSpPr/>
            <p:nvPr/>
          </p:nvSpPr>
          <p:spPr bwMode="gray">
            <a:xfrm>
              <a:off x="1514616" y="4319346"/>
              <a:ext cx="1398496" cy="692497"/>
            </a:xfrm>
            <a:prstGeom prst="rect">
              <a:avLst/>
            </a:prstGeom>
          </p:spPr>
          <p:txBody>
            <a:bodyPr wrap="square">
              <a:spAutoFit/>
            </a:bodyPr>
            <a:lstStyle/>
            <a:p>
              <a:r>
                <a:rPr lang="en-US" sz="1300" noProof="1">
                  <a:latin typeface="Arial" panose="020B0604020202020204" pitchFamily="34" charset="0"/>
                  <a:cs typeface="Arial" panose="020B0604020202020204" pitchFamily="34" charset="0"/>
                </a:rPr>
                <a:t>Neuordnung der bAV &amp; Konzept-vorstellung</a:t>
              </a:r>
            </a:p>
          </p:txBody>
        </p:sp>
        <p:sp>
          <p:nvSpPr>
            <p:cNvPr id="302" name="Rechteck 301"/>
            <p:cNvSpPr/>
            <p:nvPr/>
          </p:nvSpPr>
          <p:spPr bwMode="gray">
            <a:xfrm>
              <a:off x="1515049" y="4067444"/>
              <a:ext cx="1297865" cy="338554"/>
            </a:xfrm>
            <a:prstGeom prst="rect">
              <a:avLst/>
            </a:prstGeom>
          </p:spPr>
          <p:txBody>
            <a:bodyPr wrap="square">
              <a:spAutoFit/>
            </a:bodyPr>
            <a:lstStyle/>
            <a:p>
              <a:pPr>
                <a:spcBef>
                  <a:spcPct val="50000"/>
                </a:spcBef>
              </a:pPr>
              <a:r>
                <a:rPr lang="en-US" sz="1600" b="1" noProof="1">
                  <a:latin typeface="+mj-lt"/>
                  <a:cs typeface="Calibri" pitchFamily="34" charset="0"/>
                </a:rPr>
                <a:t>Schritt 4</a:t>
              </a:r>
            </a:p>
          </p:txBody>
        </p:sp>
      </p:grpSp>
      <p:grpSp>
        <p:nvGrpSpPr>
          <p:cNvPr id="304" name="Gruppieren 303"/>
          <p:cNvGrpSpPr/>
          <p:nvPr/>
        </p:nvGrpSpPr>
        <p:grpSpPr>
          <a:xfrm>
            <a:off x="5934441" y="4440659"/>
            <a:ext cx="1569820" cy="1475630"/>
            <a:chOff x="1461411" y="3649215"/>
            <a:chExt cx="1569820" cy="1475630"/>
          </a:xfrm>
        </p:grpSpPr>
        <p:pic>
          <p:nvPicPr>
            <p:cNvPr id="305" name="Grafik 30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61411" y="3649215"/>
              <a:ext cx="1569820" cy="1475630"/>
            </a:xfrm>
            <a:prstGeom prst="rect">
              <a:avLst/>
            </a:prstGeom>
          </p:spPr>
        </p:pic>
        <p:sp>
          <p:nvSpPr>
            <p:cNvPr id="306" name="Rechteck 305"/>
            <p:cNvSpPr/>
            <p:nvPr/>
          </p:nvSpPr>
          <p:spPr bwMode="gray">
            <a:xfrm>
              <a:off x="1514616" y="4319346"/>
              <a:ext cx="1398496" cy="738664"/>
            </a:xfrm>
            <a:prstGeom prst="rect">
              <a:avLst/>
            </a:prstGeom>
          </p:spPr>
          <p:txBody>
            <a:bodyPr wrap="square">
              <a:spAutoFit/>
            </a:bodyPr>
            <a:lstStyle/>
            <a:p>
              <a:r>
                <a:rPr lang="en-US" sz="1400" noProof="1">
                  <a:latin typeface="Arial" panose="020B0604020202020204" pitchFamily="34" charset="0"/>
                  <a:cs typeface="Arial" panose="020B0604020202020204" pitchFamily="34" charset="0"/>
                </a:rPr>
                <a:t>Mitarbeiter-information &amp; Beratungstage</a:t>
              </a:r>
            </a:p>
          </p:txBody>
        </p:sp>
        <p:sp>
          <p:nvSpPr>
            <p:cNvPr id="307" name="Rechteck 306"/>
            <p:cNvSpPr/>
            <p:nvPr/>
          </p:nvSpPr>
          <p:spPr bwMode="gray">
            <a:xfrm>
              <a:off x="1515049" y="4067444"/>
              <a:ext cx="1297865" cy="338554"/>
            </a:xfrm>
            <a:prstGeom prst="rect">
              <a:avLst/>
            </a:prstGeom>
          </p:spPr>
          <p:txBody>
            <a:bodyPr wrap="square">
              <a:spAutoFit/>
            </a:bodyPr>
            <a:lstStyle/>
            <a:p>
              <a:pPr>
                <a:spcBef>
                  <a:spcPct val="50000"/>
                </a:spcBef>
              </a:pPr>
              <a:r>
                <a:rPr lang="en-US" sz="1600" b="1" noProof="1">
                  <a:latin typeface="+mj-lt"/>
                  <a:cs typeface="Calibri" pitchFamily="34" charset="0"/>
                </a:rPr>
                <a:t>Schritt 6</a:t>
              </a:r>
            </a:p>
          </p:txBody>
        </p:sp>
      </p:grpSp>
      <p:sp>
        <p:nvSpPr>
          <p:cNvPr id="6" name="Pfeil nach oben 5"/>
          <p:cNvSpPr/>
          <p:nvPr/>
        </p:nvSpPr>
        <p:spPr bwMode="gray">
          <a:xfrm>
            <a:off x="905506" y="2798623"/>
            <a:ext cx="262998" cy="766302"/>
          </a:xfrm>
          <a:prstGeom prst="upArrow">
            <a:avLst/>
          </a:prstGeom>
          <a:solidFill>
            <a:schemeClr val="tx2"/>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800">
              <a:solidFill>
                <a:schemeClr val="bg1"/>
              </a:solidFill>
            </a:endParaRPr>
          </a:p>
        </p:txBody>
      </p:sp>
      <p:sp>
        <p:nvSpPr>
          <p:cNvPr id="45" name="Pfeil nach oben 44"/>
          <p:cNvSpPr/>
          <p:nvPr/>
        </p:nvSpPr>
        <p:spPr bwMode="gray">
          <a:xfrm>
            <a:off x="3359764" y="2798623"/>
            <a:ext cx="262998" cy="766302"/>
          </a:xfrm>
          <a:prstGeom prst="upArrow">
            <a:avLst/>
          </a:prstGeom>
          <a:solidFill>
            <a:schemeClr val="tx2"/>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800">
              <a:solidFill>
                <a:schemeClr val="bg1"/>
              </a:solidFill>
            </a:endParaRPr>
          </a:p>
        </p:txBody>
      </p:sp>
      <p:sp>
        <p:nvSpPr>
          <p:cNvPr id="46" name="Pfeil nach oben 45"/>
          <p:cNvSpPr/>
          <p:nvPr/>
        </p:nvSpPr>
        <p:spPr bwMode="gray">
          <a:xfrm>
            <a:off x="5775327" y="2795119"/>
            <a:ext cx="262998" cy="766302"/>
          </a:xfrm>
          <a:prstGeom prst="upArrow">
            <a:avLst/>
          </a:prstGeom>
          <a:solidFill>
            <a:schemeClr val="tx2"/>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800">
              <a:solidFill>
                <a:schemeClr val="bg1"/>
              </a:solidFill>
            </a:endParaRPr>
          </a:p>
        </p:txBody>
      </p:sp>
      <p:sp>
        <p:nvSpPr>
          <p:cNvPr id="47" name="Pfeil nach oben 46"/>
          <p:cNvSpPr/>
          <p:nvPr/>
        </p:nvSpPr>
        <p:spPr bwMode="gray">
          <a:xfrm rot="10800000">
            <a:off x="2041674" y="3726255"/>
            <a:ext cx="262998" cy="766302"/>
          </a:xfrm>
          <a:prstGeom prst="upArrow">
            <a:avLst/>
          </a:prstGeom>
          <a:solidFill>
            <a:schemeClr val="tx2"/>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800">
              <a:solidFill>
                <a:schemeClr val="bg1"/>
              </a:solidFill>
            </a:endParaRPr>
          </a:p>
        </p:txBody>
      </p:sp>
      <p:sp>
        <p:nvSpPr>
          <p:cNvPr id="48" name="Pfeil nach oben 47"/>
          <p:cNvSpPr/>
          <p:nvPr/>
        </p:nvSpPr>
        <p:spPr bwMode="gray">
          <a:xfrm rot="10800000">
            <a:off x="4248651" y="3694597"/>
            <a:ext cx="262998" cy="766302"/>
          </a:xfrm>
          <a:prstGeom prst="upArrow">
            <a:avLst/>
          </a:prstGeom>
          <a:solidFill>
            <a:schemeClr val="tx2"/>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800">
              <a:solidFill>
                <a:schemeClr val="bg1"/>
              </a:solidFill>
            </a:endParaRPr>
          </a:p>
        </p:txBody>
      </p:sp>
      <p:sp>
        <p:nvSpPr>
          <p:cNvPr id="49" name="Pfeil nach oben 48"/>
          <p:cNvSpPr/>
          <p:nvPr/>
        </p:nvSpPr>
        <p:spPr bwMode="gray">
          <a:xfrm rot="10800000">
            <a:off x="6558333" y="3726255"/>
            <a:ext cx="262998" cy="766302"/>
          </a:xfrm>
          <a:prstGeom prst="upArrow">
            <a:avLst/>
          </a:prstGeom>
          <a:solidFill>
            <a:schemeClr val="tx2"/>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800">
              <a:solidFill>
                <a:schemeClr val="bg1"/>
              </a:solidFill>
            </a:endParaRPr>
          </a:p>
        </p:txBody>
      </p:sp>
      <p:sp>
        <p:nvSpPr>
          <p:cNvPr id="50" name="Pfeil nach oben 49"/>
          <p:cNvSpPr/>
          <p:nvPr/>
        </p:nvSpPr>
        <p:spPr bwMode="gray">
          <a:xfrm rot="2037007">
            <a:off x="8382453" y="2455089"/>
            <a:ext cx="262998" cy="766302"/>
          </a:xfrm>
          <a:prstGeom prst="upArrow">
            <a:avLst/>
          </a:prstGeom>
          <a:solidFill>
            <a:schemeClr val="tx2"/>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800">
              <a:solidFill>
                <a:schemeClr val="bg1"/>
              </a:solidFill>
            </a:endParaRPr>
          </a:p>
        </p:txBody>
      </p:sp>
      <p:sp>
        <p:nvSpPr>
          <p:cNvPr id="51" name="Pfeil nach oben 50"/>
          <p:cNvSpPr/>
          <p:nvPr/>
        </p:nvSpPr>
        <p:spPr bwMode="gray">
          <a:xfrm rot="8333935">
            <a:off x="10750817" y="2471190"/>
            <a:ext cx="262998" cy="766302"/>
          </a:xfrm>
          <a:prstGeom prst="upArrow">
            <a:avLst/>
          </a:prstGeom>
          <a:solidFill>
            <a:schemeClr val="tx2"/>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800">
              <a:solidFill>
                <a:schemeClr val="bg1"/>
              </a:solidFill>
            </a:endParaRPr>
          </a:p>
        </p:txBody>
      </p:sp>
      <p:sp>
        <p:nvSpPr>
          <p:cNvPr id="52" name="Pfeil nach oben 51"/>
          <p:cNvSpPr/>
          <p:nvPr/>
        </p:nvSpPr>
        <p:spPr bwMode="gray">
          <a:xfrm rot="12665755">
            <a:off x="10746550" y="4122265"/>
            <a:ext cx="262998" cy="766302"/>
          </a:xfrm>
          <a:prstGeom prst="upArrow">
            <a:avLst/>
          </a:prstGeom>
          <a:solidFill>
            <a:schemeClr val="tx2"/>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800">
              <a:solidFill>
                <a:schemeClr val="bg1"/>
              </a:solidFill>
            </a:endParaRPr>
          </a:p>
        </p:txBody>
      </p:sp>
      <p:sp>
        <p:nvSpPr>
          <p:cNvPr id="53" name="Pfeil nach oben 52"/>
          <p:cNvSpPr/>
          <p:nvPr/>
        </p:nvSpPr>
        <p:spPr bwMode="gray">
          <a:xfrm rot="19594309">
            <a:off x="8363729" y="4100536"/>
            <a:ext cx="262998" cy="766302"/>
          </a:xfrm>
          <a:prstGeom prst="upArrow">
            <a:avLst/>
          </a:prstGeom>
          <a:solidFill>
            <a:schemeClr val="tx2"/>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800">
              <a:solidFill>
                <a:schemeClr val="bg1"/>
              </a:solidFill>
            </a:endParaRPr>
          </a:p>
        </p:txBody>
      </p:sp>
      <p:pic>
        <p:nvPicPr>
          <p:cNvPr id="44" name="Grafik 4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2836" y="1303149"/>
            <a:ext cx="1569820" cy="1475630"/>
          </a:xfrm>
          <a:prstGeom prst="rect">
            <a:avLst/>
          </a:prstGeom>
          <a:ln>
            <a:solidFill>
              <a:schemeClr val="bg1"/>
            </a:solidFill>
          </a:ln>
        </p:spPr>
      </p:pic>
      <p:sp>
        <p:nvSpPr>
          <p:cNvPr id="54" name="Rechteck 53"/>
          <p:cNvSpPr/>
          <p:nvPr/>
        </p:nvSpPr>
        <p:spPr bwMode="gray">
          <a:xfrm>
            <a:off x="387640" y="1973527"/>
            <a:ext cx="1398496" cy="523220"/>
          </a:xfrm>
          <a:prstGeom prst="rect">
            <a:avLst/>
          </a:prstGeom>
        </p:spPr>
        <p:txBody>
          <a:bodyPr wrap="square">
            <a:spAutoFit/>
          </a:bodyPr>
          <a:lstStyle/>
          <a:p>
            <a:r>
              <a:rPr lang="en-US" sz="1400" noProof="1">
                <a:latin typeface="Arial" panose="020B0604020202020204" pitchFamily="34" charset="0"/>
                <a:cs typeface="Arial" panose="020B0604020202020204" pitchFamily="34" charset="0"/>
              </a:rPr>
              <a:t>Ansprache von Unternehmen</a:t>
            </a:r>
          </a:p>
        </p:txBody>
      </p:sp>
      <p:sp>
        <p:nvSpPr>
          <p:cNvPr id="55" name="Rechteck 54"/>
          <p:cNvSpPr/>
          <p:nvPr/>
        </p:nvSpPr>
        <p:spPr bwMode="gray">
          <a:xfrm>
            <a:off x="388073" y="1721625"/>
            <a:ext cx="1297865" cy="338554"/>
          </a:xfrm>
          <a:prstGeom prst="rect">
            <a:avLst/>
          </a:prstGeom>
        </p:spPr>
        <p:txBody>
          <a:bodyPr wrap="square">
            <a:spAutoFit/>
          </a:bodyPr>
          <a:lstStyle/>
          <a:p>
            <a:pPr>
              <a:spcBef>
                <a:spcPct val="50000"/>
              </a:spcBef>
            </a:pPr>
            <a:r>
              <a:rPr lang="en-US" sz="1600" b="1" noProof="1">
                <a:latin typeface="+mj-lt"/>
                <a:cs typeface="Calibri" pitchFamily="34" charset="0"/>
              </a:rPr>
              <a:t>Schritt 1</a:t>
            </a:r>
          </a:p>
        </p:txBody>
      </p:sp>
      <p:sp>
        <p:nvSpPr>
          <p:cNvPr id="56" name="Textplatzhalter 3">
            <a:extLst>
              <a:ext uri="{FF2B5EF4-FFF2-40B4-BE49-F238E27FC236}">
                <a16:creationId xmlns:a16="http://schemas.microsoft.com/office/drawing/2014/main" id="{7193E33A-D664-4580-9431-8E0D00F441DE}"/>
              </a:ext>
            </a:extLst>
          </p:cNvPr>
          <p:cNvSpPr>
            <a:spLocks noGrp="1"/>
          </p:cNvSpPr>
          <p:nvPr>
            <p:ph type="body" sz="quarter" idx="14"/>
          </p:nvPr>
        </p:nvSpPr>
        <p:spPr>
          <a:xfrm>
            <a:off x="334963" y="188913"/>
            <a:ext cx="8059737" cy="215900"/>
          </a:xfrm>
        </p:spPr>
        <p:txBody>
          <a:bodyPr/>
          <a:lstStyle/>
          <a:p>
            <a:r>
              <a:rPr lang="de-DE" dirty="0"/>
              <a:t>Bestandteile der </a:t>
            </a:r>
            <a:r>
              <a:rPr lang="de-DE" dirty="0" err="1"/>
              <a:t>bAV</a:t>
            </a:r>
            <a:r>
              <a:rPr lang="de-DE" dirty="0"/>
              <a:t>-Beratung</a:t>
            </a:r>
          </a:p>
        </p:txBody>
      </p:sp>
    </p:spTree>
    <p:extLst>
      <p:ext uri="{BB962C8B-B14F-4D97-AF65-F5344CB8AC3E}">
        <p14:creationId xmlns:p14="http://schemas.microsoft.com/office/powerpoint/2010/main" val="113072863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8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8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9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8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9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9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0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75"/>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52"/>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16"/>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53"/>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4" grpId="0" animBg="1"/>
      <p:bldP spid="16" grpId="0" animBg="1"/>
      <p:bldP spid="375" grpId="0"/>
      <p:bldP spid="283" grpId="0"/>
      <p:bldP spid="285" grpId="0"/>
      <p:bldP spid="290" grpId="0"/>
      <p:bldP spid="291" grpId="0"/>
      <p:bldP spid="6"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p:bldP spid="5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Objekt 27" hidden="1">
            <a:extLst>
              <a:ext uri="{FF2B5EF4-FFF2-40B4-BE49-F238E27FC236}">
                <a16:creationId xmlns:a16="http://schemas.microsoft.com/office/drawing/2014/main" id="{29444DD9-905B-4057-9F19-C3E58FE67D3B}"/>
              </a:ext>
            </a:extLst>
          </p:cNvPr>
          <p:cNvGraphicFramePr>
            <a:graphicFrameLocks noChangeAspect="1"/>
          </p:cNvGraphicFramePr>
          <p:nvPr>
            <p:custDataLst>
              <p:tags r:id="rId1"/>
            </p:custDataLst>
          </p:nvPr>
        </p:nvGraphicFramePr>
        <p:xfrm>
          <a:off x="1587" y="2579"/>
          <a:ext cx="1587" cy="1587"/>
        </p:xfrm>
        <a:graphic>
          <a:graphicData uri="http://schemas.openxmlformats.org/presentationml/2006/ole">
            <mc:AlternateContent xmlns:mc="http://schemas.openxmlformats.org/markup-compatibility/2006">
              <mc:Choice xmlns:v="urn:schemas-microsoft-com:vml" Requires="v">
                <p:oleObj name="think-cell Folie" r:id="rId22" imgW="270" imgH="270" progId="TCLayout.ActiveDocument.1">
                  <p:embed/>
                </p:oleObj>
              </mc:Choice>
              <mc:Fallback>
                <p:oleObj name="think-cell Folie" r:id="rId22" imgW="270" imgH="270" progId="TCLayout.ActiveDocument.1">
                  <p:embed/>
                  <p:pic>
                    <p:nvPicPr>
                      <p:cNvPr id="28" name="Objekt 27" hidden="1">
                        <a:extLst>
                          <a:ext uri="{FF2B5EF4-FFF2-40B4-BE49-F238E27FC236}">
                            <a16:creationId xmlns:a16="http://schemas.microsoft.com/office/drawing/2014/main" id="{29444DD9-905B-4057-9F19-C3E58FE67D3B}"/>
                          </a:ext>
                        </a:extLst>
                      </p:cNvPr>
                      <p:cNvPicPr/>
                      <p:nvPr/>
                    </p:nvPicPr>
                    <p:blipFill>
                      <a:blip r:embed="rId23"/>
                      <a:stretch>
                        <a:fillRect/>
                      </a:stretch>
                    </p:blipFill>
                    <p:spPr>
                      <a:xfrm>
                        <a:off x="1587" y="2579"/>
                        <a:ext cx="1587" cy="1587"/>
                      </a:xfrm>
                      <a:prstGeom prst="rect">
                        <a:avLst/>
                      </a:prstGeom>
                    </p:spPr>
                  </p:pic>
                </p:oleObj>
              </mc:Fallback>
            </mc:AlternateContent>
          </a:graphicData>
        </a:graphic>
      </p:graphicFrame>
      <p:sp>
        <p:nvSpPr>
          <p:cNvPr id="27" name="Rechteck 26" hidden="1">
            <a:extLst>
              <a:ext uri="{FF2B5EF4-FFF2-40B4-BE49-F238E27FC236}">
                <a16:creationId xmlns:a16="http://schemas.microsoft.com/office/drawing/2014/main" id="{6EB3386A-C65B-4B79-8DEC-BA0E582B8C39}"/>
              </a:ext>
            </a:extLst>
          </p:cNvPr>
          <p:cNvSpPr/>
          <p:nvPr>
            <p:custDataLst>
              <p:tags r:id="rId2"/>
            </p:custDataLst>
          </p:nvPr>
        </p:nvSpPr>
        <p:spPr bwMode="gray">
          <a:xfrm>
            <a:off x="0" y="992"/>
            <a:ext cx="158667" cy="158667"/>
          </a:xfrm>
          <a:prstGeom prst="rect">
            <a:avLst/>
          </a:prstGeom>
          <a:solidFill>
            <a:schemeClr val="tx2"/>
          </a:solidFill>
          <a:ln w="6350">
            <a:noFill/>
          </a:ln>
          <a:effectLst/>
        </p:spPr>
        <p:style>
          <a:lnRef idx="1">
            <a:schemeClr val="accent1"/>
          </a:lnRef>
          <a:fillRef idx="3">
            <a:schemeClr val="accent1"/>
          </a:fillRef>
          <a:effectRef idx="2">
            <a:schemeClr val="accent1"/>
          </a:effectRef>
          <a:fontRef idx="minor">
            <a:schemeClr val="lt1"/>
          </a:fontRef>
        </p:style>
        <p:txBody>
          <a:bodyPr wrap="none" lIns="0" tIns="0" rIns="0" bIns="0" numCol="1" spcCol="0" rtlCol="0" anchor="ctr" anchorCtr="0">
            <a:noAutofit/>
          </a:bodyPr>
          <a:lstStyle/>
          <a:p>
            <a:pPr algn="ctr"/>
            <a:endParaRPr lang="de-DE" sz="2399">
              <a:solidFill>
                <a:schemeClr val="bg1"/>
              </a:solidFill>
              <a:latin typeface="Arial" panose="020B0604020202020204" pitchFamily="34" charset="0"/>
              <a:ea typeface="+mj-ea"/>
              <a:cs typeface="Arial" panose="020B0604020202020204" pitchFamily="34" charset="0"/>
              <a:sym typeface="Arial" panose="020B0604020202020204" pitchFamily="34" charset="0"/>
            </a:endParaRPr>
          </a:p>
        </p:txBody>
      </p:sp>
      <p:cxnSp>
        <p:nvCxnSpPr>
          <p:cNvPr id="43" name="Gerader Verbinder 42">
            <a:extLst>
              <a:ext uri="{FF2B5EF4-FFF2-40B4-BE49-F238E27FC236}">
                <a16:creationId xmlns:a16="http://schemas.microsoft.com/office/drawing/2014/main" id="{8FEE1EF1-B6EA-4828-B822-0AABF46C0D57}"/>
              </a:ext>
            </a:extLst>
          </p:cNvPr>
          <p:cNvCxnSpPr/>
          <p:nvPr>
            <p:custDataLst>
              <p:tags r:id="rId3"/>
            </p:custDataLst>
          </p:nvPr>
        </p:nvCxnSpPr>
        <p:spPr bwMode="gray">
          <a:xfrm>
            <a:off x="337962" y="3285075"/>
            <a:ext cx="11516077" cy="0"/>
          </a:xfrm>
          <a:prstGeom prst="line">
            <a:avLst/>
          </a:prstGeom>
          <a:ln w="952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44" name="Gerader Verbinder 43">
            <a:extLst>
              <a:ext uri="{FF2B5EF4-FFF2-40B4-BE49-F238E27FC236}">
                <a16:creationId xmlns:a16="http://schemas.microsoft.com/office/drawing/2014/main" id="{2FAF2D08-96AB-492F-A9D0-7DE372A3CBED}"/>
              </a:ext>
            </a:extLst>
          </p:cNvPr>
          <p:cNvCxnSpPr>
            <a:cxnSpLocks/>
            <a:stCxn id="35" idx="1"/>
          </p:cNvCxnSpPr>
          <p:nvPr>
            <p:custDataLst>
              <p:tags r:id="rId4"/>
            </p:custDataLst>
          </p:nvPr>
        </p:nvCxnSpPr>
        <p:spPr bwMode="gray">
          <a:xfrm>
            <a:off x="6077936" y="4724884"/>
            <a:ext cx="5775902" cy="28"/>
          </a:xfrm>
          <a:prstGeom prst="line">
            <a:avLst/>
          </a:prstGeom>
          <a:ln w="952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42" name="Gerader Verbinder 41">
            <a:extLst>
              <a:ext uri="{FF2B5EF4-FFF2-40B4-BE49-F238E27FC236}">
                <a16:creationId xmlns:a16="http://schemas.microsoft.com/office/drawing/2014/main" id="{107D7022-2CB5-40A8-8A04-7B41C23AC064}"/>
              </a:ext>
            </a:extLst>
          </p:cNvPr>
          <p:cNvCxnSpPr/>
          <p:nvPr>
            <p:custDataLst>
              <p:tags r:id="rId5"/>
            </p:custDataLst>
          </p:nvPr>
        </p:nvCxnSpPr>
        <p:spPr bwMode="gray">
          <a:xfrm>
            <a:off x="337962" y="1845825"/>
            <a:ext cx="11516077" cy="0"/>
          </a:xfrm>
          <a:prstGeom prst="line">
            <a:avLst/>
          </a:prstGeom>
          <a:ln w="9525">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2" name="Titel 1"/>
          <p:cNvSpPr>
            <a:spLocks noGrp="1"/>
          </p:cNvSpPr>
          <p:nvPr>
            <p:ph type="title"/>
          </p:nvPr>
        </p:nvSpPr>
        <p:spPr bwMode="gray"/>
        <p:txBody>
          <a:bodyPr/>
          <a:lstStyle/>
          <a:p>
            <a:r>
              <a:rPr lang="de-DE"/>
              <a:t>Fragestellungen aus der Arbeitgeber-Sicht</a:t>
            </a:r>
          </a:p>
        </p:txBody>
      </p:sp>
      <p:sp>
        <p:nvSpPr>
          <p:cNvPr id="26" name="Textplatzhalter 25">
            <a:extLst>
              <a:ext uri="{FF2B5EF4-FFF2-40B4-BE49-F238E27FC236}">
                <a16:creationId xmlns:a16="http://schemas.microsoft.com/office/drawing/2014/main" id="{049B7C4A-121F-4C1F-86C4-B75BEC38D451}"/>
              </a:ext>
            </a:extLst>
          </p:cNvPr>
          <p:cNvSpPr>
            <a:spLocks noGrp="1"/>
          </p:cNvSpPr>
          <p:nvPr>
            <p:ph type="body" sz="quarter" idx="14"/>
          </p:nvPr>
        </p:nvSpPr>
        <p:spPr bwMode="gray"/>
        <p:txBody>
          <a:bodyPr/>
          <a:lstStyle/>
          <a:p>
            <a:r>
              <a:rPr lang="de-DE" dirty="0"/>
              <a:t>Bestandteile der </a:t>
            </a:r>
            <a:r>
              <a:rPr lang="de-DE" dirty="0" err="1"/>
              <a:t>bAV</a:t>
            </a:r>
            <a:r>
              <a:rPr lang="de-DE" dirty="0"/>
              <a:t>-Beratung</a:t>
            </a:r>
          </a:p>
        </p:txBody>
      </p:sp>
      <p:sp>
        <p:nvSpPr>
          <p:cNvPr id="30" name="Textplatzhalter 29">
            <a:extLst>
              <a:ext uri="{FF2B5EF4-FFF2-40B4-BE49-F238E27FC236}">
                <a16:creationId xmlns:a16="http://schemas.microsoft.com/office/drawing/2014/main" id="{CBDDF86F-319E-4637-A2B8-041DF422D48B}"/>
              </a:ext>
            </a:extLst>
          </p:cNvPr>
          <p:cNvSpPr>
            <a:spLocks noGrp="1"/>
          </p:cNvSpPr>
          <p:nvPr>
            <p:ph type="body" sz="quarter" idx="13"/>
          </p:nvPr>
        </p:nvSpPr>
        <p:spPr bwMode="gray"/>
        <p:txBody>
          <a:bodyPr/>
          <a:lstStyle/>
          <a:p>
            <a:endParaRPr lang="de-DE"/>
          </a:p>
        </p:txBody>
      </p:sp>
      <p:grpSp>
        <p:nvGrpSpPr>
          <p:cNvPr id="41" name="Gruppieren 40">
            <a:extLst>
              <a:ext uri="{FF2B5EF4-FFF2-40B4-BE49-F238E27FC236}">
                <a16:creationId xmlns:a16="http://schemas.microsoft.com/office/drawing/2014/main" id="{3F3EA38F-DE6F-4350-877F-CA5AC1518AA2}"/>
              </a:ext>
            </a:extLst>
          </p:cNvPr>
          <p:cNvGrpSpPr/>
          <p:nvPr>
            <p:custDataLst>
              <p:tags r:id="rId6"/>
            </p:custDataLst>
          </p:nvPr>
        </p:nvGrpSpPr>
        <p:grpSpPr bwMode="gray">
          <a:xfrm>
            <a:off x="4656015" y="1845825"/>
            <a:ext cx="2879568" cy="2881555"/>
            <a:chOff x="4658641" y="1845207"/>
            <a:chExt cx="2881068" cy="2883056"/>
          </a:xfrm>
        </p:grpSpPr>
        <p:sp>
          <p:nvSpPr>
            <p:cNvPr id="31" name="Ellipse 30">
              <a:extLst>
                <a:ext uri="{FF2B5EF4-FFF2-40B4-BE49-F238E27FC236}">
                  <a16:creationId xmlns:a16="http://schemas.microsoft.com/office/drawing/2014/main" id="{879E98EB-D2D0-47D8-825A-03DCF836932F}"/>
                </a:ext>
              </a:extLst>
            </p:cNvPr>
            <p:cNvSpPr/>
            <p:nvPr>
              <p:custDataLst>
                <p:tags r:id="rId17"/>
              </p:custDataLst>
            </p:nvPr>
          </p:nvSpPr>
          <p:spPr bwMode="gray">
            <a:xfrm>
              <a:off x="4659042" y="1845607"/>
              <a:ext cx="2880667" cy="2880667"/>
            </a:xfrm>
            <a:prstGeom prst="ellipse">
              <a:avLst/>
            </a:prstGeom>
            <a:solidFill>
              <a:schemeClr val="bg1"/>
            </a:solidFill>
            <a:ln w="762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3" tIns="45707" rIns="91413" bIns="45707" numCol="1" spcCol="0" rtlCol="0" fromWordArt="0" anchor="ctr" anchorCtr="0" forceAA="0" compatLnSpc="1">
              <a:prstTxWarp prst="textNoShape">
                <a:avLst/>
              </a:prstTxWarp>
              <a:noAutofit/>
            </a:bodyPr>
            <a:lstStyle/>
            <a:p>
              <a:pPr algn="ctr"/>
              <a:endParaRPr lang="de-DE" sz="1599">
                <a:solidFill>
                  <a:schemeClr val="tx1"/>
                </a:solidFill>
              </a:endParaRPr>
            </a:p>
          </p:txBody>
        </p:sp>
        <p:sp>
          <p:nvSpPr>
            <p:cNvPr id="32" name="Gebogener Pfeil 4">
              <a:extLst>
                <a:ext uri="{FF2B5EF4-FFF2-40B4-BE49-F238E27FC236}">
                  <a16:creationId xmlns:a16="http://schemas.microsoft.com/office/drawing/2014/main" id="{6B6024C3-47EC-47B9-95A1-7232F090091F}"/>
                </a:ext>
              </a:extLst>
            </p:cNvPr>
            <p:cNvSpPr/>
            <p:nvPr/>
          </p:nvSpPr>
          <p:spPr bwMode="gray">
            <a:xfrm>
              <a:off x="4658641" y="1847596"/>
              <a:ext cx="2880667" cy="2880667"/>
            </a:xfrm>
            <a:prstGeom prst="circularArrow">
              <a:avLst>
                <a:gd name="adj1" fmla="val 20000"/>
                <a:gd name="adj2" fmla="val 420000"/>
                <a:gd name="adj3" fmla="val 16200000"/>
                <a:gd name="adj4" fmla="val 12600000"/>
                <a:gd name="adj5" fmla="val 5000"/>
              </a:avLst>
            </a:prstGeom>
            <a:solidFill>
              <a:schemeClr val="accent6"/>
            </a:solidFill>
            <a:ln w="19050">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3" tIns="45707" rIns="91413" bIns="45707" numCol="1" spcCol="0" rtlCol="0" fromWordArt="0" anchor="ctr" anchorCtr="0" forceAA="0" compatLnSpc="1">
              <a:prstTxWarp prst="textNoShape">
                <a:avLst/>
              </a:prstTxWarp>
              <a:noAutofit/>
            </a:bodyPr>
            <a:lstStyle/>
            <a:p>
              <a:pPr algn="ctr"/>
              <a:endParaRPr lang="de-DE" sz="1599">
                <a:solidFill>
                  <a:schemeClr val="tx1"/>
                </a:solidFill>
              </a:endParaRPr>
            </a:p>
          </p:txBody>
        </p:sp>
        <p:sp>
          <p:nvSpPr>
            <p:cNvPr id="33" name="Gebogener Pfeil 11">
              <a:extLst>
                <a:ext uri="{FF2B5EF4-FFF2-40B4-BE49-F238E27FC236}">
                  <a16:creationId xmlns:a16="http://schemas.microsoft.com/office/drawing/2014/main" id="{D3BE80EB-B99B-473E-9795-B997CE0E5339}"/>
                </a:ext>
              </a:extLst>
            </p:cNvPr>
            <p:cNvSpPr/>
            <p:nvPr/>
          </p:nvSpPr>
          <p:spPr bwMode="gray">
            <a:xfrm>
              <a:off x="4658641" y="1845207"/>
              <a:ext cx="2880667" cy="2880667"/>
            </a:xfrm>
            <a:prstGeom prst="circularArrow">
              <a:avLst>
                <a:gd name="adj1" fmla="val 20000"/>
                <a:gd name="adj2" fmla="val 420000"/>
                <a:gd name="adj3" fmla="val 12600000"/>
                <a:gd name="adj4" fmla="val 9000000"/>
                <a:gd name="adj5" fmla="val 5000"/>
              </a:avLst>
            </a:prstGeom>
            <a:solidFill>
              <a:schemeClr val="accent5"/>
            </a:solidFill>
            <a:ln w="19050">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3" tIns="45707" rIns="91413" bIns="45707" numCol="1" spcCol="0" rtlCol="0" fromWordArt="0" anchor="ctr" anchorCtr="0" forceAA="0" compatLnSpc="1">
              <a:prstTxWarp prst="textNoShape">
                <a:avLst/>
              </a:prstTxWarp>
              <a:noAutofit/>
            </a:bodyPr>
            <a:lstStyle/>
            <a:p>
              <a:pPr algn="ctr"/>
              <a:endParaRPr lang="de-DE" sz="1599" dirty="0">
                <a:solidFill>
                  <a:schemeClr val="tx1"/>
                </a:solidFill>
              </a:endParaRPr>
            </a:p>
          </p:txBody>
        </p:sp>
        <p:sp>
          <p:nvSpPr>
            <p:cNvPr id="34" name="Gebogener Pfeil 8">
              <a:extLst>
                <a:ext uri="{FF2B5EF4-FFF2-40B4-BE49-F238E27FC236}">
                  <a16:creationId xmlns:a16="http://schemas.microsoft.com/office/drawing/2014/main" id="{3F8F2925-C5E6-4B84-971D-4F298BF874EA}"/>
                </a:ext>
              </a:extLst>
            </p:cNvPr>
            <p:cNvSpPr/>
            <p:nvPr/>
          </p:nvSpPr>
          <p:spPr bwMode="gray">
            <a:xfrm>
              <a:off x="4658641" y="1845207"/>
              <a:ext cx="2880667" cy="2880667"/>
            </a:xfrm>
            <a:prstGeom prst="circularArrow">
              <a:avLst>
                <a:gd name="adj1" fmla="val 20000"/>
                <a:gd name="adj2" fmla="val 420000"/>
                <a:gd name="adj3" fmla="val 9000000"/>
                <a:gd name="adj4" fmla="val 5400000"/>
                <a:gd name="adj5" fmla="val 5000"/>
              </a:avLst>
            </a:prstGeom>
            <a:solidFill>
              <a:schemeClr val="accent4"/>
            </a:solidFill>
            <a:ln w="19050">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3" tIns="45707" rIns="91413" bIns="45707" numCol="1" spcCol="0" rtlCol="0" fromWordArt="0" anchor="ctr" anchorCtr="0" forceAA="0" compatLnSpc="1">
              <a:prstTxWarp prst="textNoShape">
                <a:avLst/>
              </a:prstTxWarp>
              <a:noAutofit/>
            </a:bodyPr>
            <a:lstStyle/>
            <a:p>
              <a:pPr algn="ctr"/>
              <a:endParaRPr lang="de-DE" sz="1599">
                <a:solidFill>
                  <a:schemeClr val="tx1"/>
                </a:solidFill>
              </a:endParaRPr>
            </a:p>
          </p:txBody>
        </p:sp>
        <p:sp>
          <p:nvSpPr>
            <p:cNvPr id="35" name="Gebogener Pfeil 7">
              <a:extLst>
                <a:ext uri="{FF2B5EF4-FFF2-40B4-BE49-F238E27FC236}">
                  <a16:creationId xmlns:a16="http://schemas.microsoft.com/office/drawing/2014/main" id="{DE2C5287-62C3-403A-BF65-975E69AD76E8}"/>
                </a:ext>
              </a:extLst>
            </p:cNvPr>
            <p:cNvSpPr/>
            <p:nvPr>
              <p:custDataLst>
                <p:tags r:id="rId18"/>
              </p:custDataLst>
            </p:nvPr>
          </p:nvSpPr>
          <p:spPr bwMode="gray">
            <a:xfrm>
              <a:off x="4658641" y="1845207"/>
              <a:ext cx="2880667" cy="2880667"/>
            </a:xfrm>
            <a:prstGeom prst="circularArrow">
              <a:avLst>
                <a:gd name="adj1" fmla="val 20000"/>
                <a:gd name="adj2" fmla="val 420000"/>
                <a:gd name="adj3" fmla="val 5400000"/>
                <a:gd name="adj4" fmla="val 1800000"/>
                <a:gd name="adj5" fmla="val 5000"/>
              </a:avLst>
            </a:prstGeom>
            <a:solidFill>
              <a:schemeClr val="accent3"/>
            </a:solidFill>
            <a:ln w="19050">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3" tIns="45707" rIns="91413" bIns="45707" numCol="1" spcCol="0" rtlCol="0" fromWordArt="0" anchor="ctr" anchorCtr="0" forceAA="0" compatLnSpc="1">
              <a:prstTxWarp prst="textNoShape">
                <a:avLst/>
              </a:prstTxWarp>
              <a:noAutofit/>
            </a:bodyPr>
            <a:lstStyle/>
            <a:p>
              <a:pPr algn="ctr"/>
              <a:endParaRPr lang="de-DE" sz="1599">
                <a:solidFill>
                  <a:schemeClr val="tx1"/>
                </a:solidFill>
              </a:endParaRPr>
            </a:p>
          </p:txBody>
        </p:sp>
        <p:sp>
          <p:nvSpPr>
            <p:cNvPr id="36" name="Gebogener Pfeil 6">
              <a:extLst>
                <a:ext uri="{FF2B5EF4-FFF2-40B4-BE49-F238E27FC236}">
                  <a16:creationId xmlns:a16="http://schemas.microsoft.com/office/drawing/2014/main" id="{8FE1FF64-C6C5-49D3-9CE1-DA9654C619F9}"/>
                </a:ext>
              </a:extLst>
            </p:cNvPr>
            <p:cNvSpPr/>
            <p:nvPr>
              <p:custDataLst>
                <p:tags r:id="rId19"/>
              </p:custDataLst>
            </p:nvPr>
          </p:nvSpPr>
          <p:spPr bwMode="gray">
            <a:xfrm>
              <a:off x="4658641" y="1845207"/>
              <a:ext cx="2880667" cy="2880667"/>
            </a:xfrm>
            <a:prstGeom prst="circularArrow">
              <a:avLst>
                <a:gd name="adj1" fmla="val 20000"/>
                <a:gd name="adj2" fmla="val 420000"/>
                <a:gd name="adj3" fmla="val 1800000"/>
                <a:gd name="adj4" fmla="val 19800000"/>
                <a:gd name="adj5" fmla="val 5000"/>
              </a:avLst>
            </a:prstGeom>
            <a:solidFill>
              <a:schemeClr val="accent2"/>
            </a:solidFill>
            <a:ln w="19050">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3" tIns="45707" rIns="91413" bIns="45707" numCol="1" spcCol="0" rtlCol="0" fromWordArt="0" anchor="ctr" anchorCtr="0" forceAA="0" compatLnSpc="1">
              <a:prstTxWarp prst="textNoShape">
                <a:avLst/>
              </a:prstTxWarp>
              <a:noAutofit/>
            </a:bodyPr>
            <a:lstStyle/>
            <a:p>
              <a:pPr algn="ctr"/>
              <a:endParaRPr lang="de-DE" sz="1599">
                <a:solidFill>
                  <a:schemeClr val="tx1"/>
                </a:solidFill>
              </a:endParaRPr>
            </a:p>
          </p:txBody>
        </p:sp>
        <p:cxnSp>
          <p:nvCxnSpPr>
            <p:cNvPr id="37" name="Gerade Verbindung 9">
              <a:extLst>
                <a:ext uri="{FF2B5EF4-FFF2-40B4-BE49-F238E27FC236}">
                  <a16:creationId xmlns:a16="http://schemas.microsoft.com/office/drawing/2014/main" id="{FFD23AED-8638-4864-8CAE-FE1706595447}"/>
                </a:ext>
              </a:extLst>
            </p:cNvPr>
            <p:cNvCxnSpPr/>
            <p:nvPr/>
          </p:nvCxnSpPr>
          <p:spPr bwMode="gray">
            <a:xfrm>
              <a:off x="6098975" y="4656256"/>
              <a:ext cx="0" cy="0"/>
            </a:xfrm>
            <a:prstGeom prst="line">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8" name="Gebogener Pfeil 5">
              <a:extLst>
                <a:ext uri="{FF2B5EF4-FFF2-40B4-BE49-F238E27FC236}">
                  <a16:creationId xmlns:a16="http://schemas.microsoft.com/office/drawing/2014/main" id="{D4130B9C-1647-4C8F-A8C6-CA1DFA9D1126}"/>
                </a:ext>
              </a:extLst>
            </p:cNvPr>
            <p:cNvSpPr/>
            <p:nvPr>
              <p:custDataLst>
                <p:tags r:id="rId20"/>
              </p:custDataLst>
            </p:nvPr>
          </p:nvSpPr>
          <p:spPr bwMode="gray">
            <a:xfrm>
              <a:off x="4658641" y="1847596"/>
              <a:ext cx="2880667" cy="2880667"/>
            </a:xfrm>
            <a:prstGeom prst="circularArrow">
              <a:avLst>
                <a:gd name="adj1" fmla="val 20000"/>
                <a:gd name="adj2" fmla="val 420000"/>
                <a:gd name="adj3" fmla="val 19800000"/>
                <a:gd name="adj4" fmla="val 16200000"/>
                <a:gd name="adj5" fmla="val 5000"/>
              </a:avLst>
            </a:prstGeom>
            <a:solidFill>
              <a:schemeClr val="accent1"/>
            </a:solidFill>
            <a:ln w="19050">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3" tIns="45707" rIns="91413" bIns="45707" numCol="1" spcCol="0" rtlCol="0" fromWordArt="0" anchor="ctr" anchorCtr="0" forceAA="0" compatLnSpc="1">
              <a:prstTxWarp prst="textNoShape">
                <a:avLst/>
              </a:prstTxWarp>
              <a:noAutofit/>
            </a:bodyPr>
            <a:lstStyle/>
            <a:p>
              <a:pPr algn="ctr"/>
              <a:endParaRPr lang="de-DE" sz="1599">
                <a:solidFill>
                  <a:schemeClr val="tx1"/>
                </a:solidFill>
              </a:endParaRPr>
            </a:p>
          </p:txBody>
        </p:sp>
        <p:sp>
          <p:nvSpPr>
            <p:cNvPr id="39" name="Freihandform 10">
              <a:extLst>
                <a:ext uri="{FF2B5EF4-FFF2-40B4-BE49-F238E27FC236}">
                  <a16:creationId xmlns:a16="http://schemas.microsoft.com/office/drawing/2014/main" id="{99F9027D-F241-4578-80A0-4A06E79ECFAE}"/>
                </a:ext>
              </a:extLst>
            </p:cNvPr>
            <p:cNvSpPr/>
            <p:nvPr/>
          </p:nvSpPr>
          <p:spPr bwMode="gray">
            <a:xfrm>
              <a:off x="6080448" y="1845207"/>
              <a:ext cx="154150" cy="288613"/>
            </a:xfrm>
            <a:custGeom>
              <a:avLst/>
              <a:gdLst>
                <a:gd name="connsiteX0" fmla="*/ 0 w 356716"/>
                <a:gd name="connsiteY0" fmla="*/ 0 h 301450"/>
                <a:gd name="connsiteX1" fmla="*/ 356716 w 356716"/>
                <a:gd name="connsiteY1" fmla="*/ 0 h 301450"/>
                <a:gd name="connsiteX2" fmla="*/ 356716 w 356716"/>
                <a:gd name="connsiteY2" fmla="*/ 301450 h 301450"/>
                <a:gd name="connsiteX0" fmla="*/ 20097 w 376813"/>
                <a:gd name="connsiteY0" fmla="*/ 0 h 281353"/>
                <a:gd name="connsiteX1" fmla="*/ 376813 w 376813"/>
                <a:gd name="connsiteY1" fmla="*/ 0 h 281353"/>
                <a:gd name="connsiteX2" fmla="*/ 0 w 376813"/>
                <a:gd name="connsiteY2" fmla="*/ 281353 h 281353"/>
                <a:gd name="connsiteX0" fmla="*/ 20097 w 150725"/>
                <a:gd name="connsiteY0" fmla="*/ 0 h 281353"/>
                <a:gd name="connsiteX1" fmla="*/ 150725 w 150725"/>
                <a:gd name="connsiteY1" fmla="*/ 145701 h 281353"/>
                <a:gd name="connsiteX2" fmla="*/ 0 w 150725"/>
                <a:gd name="connsiteY2" fmla="*/ 281353 h 281353"/>
                <a:gd name="connsiteX0" fmla="*/ 99876 w 150725"/>
                <a:gd name="connsiteY0" fmla="*/ 0 h 447050"/>
                <a:gd name="connsiteX1" fmla="*/ 150725 w 150725"/>
                <a:gd name="connsiteY1" fmla="*/ 311398 h 447050"/>
                <a:gd name="connsiteX2" fmla="*/ 0 w 150725"/>
                <a:gd name="connsiteY2" fmla="*/ 447050 h 447050"/>
                <a:gd name="connsiteX0" fmla="*/ 26233 w 150725"/>
                <a:gd name="connsiteY0" fmla="*/ 0 h 299764"/>
                <a:gd name="connsiteX1" fmla="*/ 150725 w 150725"/>
                <a:gd name="connsiteY1" fmla="*/ 164112 h 299764"/>
                <a:gd name="connsiteX2" fmla="*/ 0 w 150725"/>
                <a:gd name="connsiteY2" fmla="*/ 299764 h 299764"/>
                <a:gd name="connsiteX0" fmla="*/ 0 w 124492"/>
                <a:gd name="connsiteY0" fmla="*/ 0 h 410229"/>
                <a:gd name="connsiteX1" fmla="*/ 124492 w 124492"/>
                <a:gd name="connsiteY1" fmla="*/ 164112 h 410229"/>
                <a:gd name="connsiteX2" fmla="*/ 53547 w 124492"/>
                <a:gd name="connsiteY2" fmla="*/ 410229 h 410229"/>
                <a:gd name="connsiteX0" fmla="*/ 20096 w 144588"/>
                <a:gd name="connsiteY0" fmla="*/ 0 h 302833"/>
                <a:gd name="connsiteX1" fmla="*/ 144588 w 144588"/>
                <a:gd name="connsiteY1" fmla="*/ 164112 h 302833"/>
                <a:gd name="connsiteX2" fmla="*/ 0 w 144588"/>
                <a:gd name="connsiteY2" fmla="*/ 302833 h 302833"/>
                <a:gd name="connsiteX0" fmla="*/ 120109 w 144588"/>
                <a:gd name="connsiteY0" fmla="*/ 0 h 338552"/>
                <a:gd name="connsiteX1" fmla="*/ 144588 w 144588"/>
                <a:gd name="connsiteY1" fmla="*/ 199831 h 338552"/>
                <a:gd name="connsiteX2" fmla="*/ 0 w 144588"/>
                <a:gd name="connsiteY2" fmla="*/ 338552 h 338552"/>
                <a:gd name="connsiteX0" fmla="*/ 43909 w 144588"/>
                <a:gd name="connsiteY0" fmla="*/ 0 h 274258"/>
                <a:gd name="connsiteX1" fmla="*/ 144588 w 144588"/>
                <a:gd name="connsiteY1" fmla="*/ 135537 h 274258"/>
                <a:gd name="connsiteX2" fmla="*/ 0 w 144588"/>
                <a:gd name="connsiteY2" fmla="*/ 274258 h 274258"/>
                <a:gd name="connsiteX0" fmla="*/ 27241 w 144588"/>
                <a:gd name="connsiteY0" fmla="*/ 0 h 293308"/>
                <a:gd name="connsiteX1" fmla="*/ 144588 w 144588"/>
                <a:gd name="connsiteY1" fmla="*/ 154587 h 293308"/>
                <a:gd name="connsiteX2" fmla="*/ 0 w 144588"/>
                <a:gd name="connsiteY2" fmla="*/ 293308 h 293308"/>
                <a:gd name="connsiteX0" fmla="*/ 17716 w 144588"/>
                <a:gd name="connsiteY0" fmla="*/ 0 h 290927"/>
                <a:gd name="connsiteX1" fmla="*/ 144588 w 144588"/>
                <a:gd name="connsiteY1" fmla="*/ 152206 h 290927"/>
                <a:gd name="connsiteX2" fmla="*/ 0 w 144588"/>
                <a:gd name="connsiteY2" fmla="*/ 290927 h 290927"/>
                <a:gd name="connsiteX0" fmla="*/ 91534 w 144588"/>
                <a:gd name="connsiteY0" fmla="*/ 0 h 329027"/>
                <a:gd name="connsiteX1" fmla="*/ 144588 w 144588"/>
                <a:gd name="connsiteY1" fmla="*/ 190306 h 329027"/>
                <a:gd name="connsiteX2" fmla="*/ 0 w 144588"/>
                <a:gd name="connsiteY2" fmla="*/ 329027 h 329027"/>
                <a:gd name="connsiteX0" fmla="*/ 8190 w 144588"/>
                <a:gd name="connsiteY0" fmla="*/ 0 h 314739"/>
                <a:gd name="connsiteX1" fmla="*/ 144588 w 144588"/>
                <a:gd name="connsiteY1" fmla="*/ 176018 h 314739"/>
                <a:gd name="connsiteX2" fmla="*/ 0 w 144588"/>
                <a:gd name="connsiteY2" fmla="*/ 314739 h 314739"/>
                <a:gd name="connsiteX0" fmla="*/ 27240 w 144588"/>
                <a:gd name="connsiteY0" fmla="*/ 0 h 290926"/>
                <a:gd name="connsiteX1" fmla="*/ 144588 w 144588"/>
                <a:gd name="connsiteY1" fmla="*/ 152205 h 290926"/>
                <a:gd name="connsiteX2" fmla="*/ 0 w 144588"/>
                <a:gd name="connsiteY2" fmla="*/ 290926 h 290926"/>
                <a:gd name="connsiteX0" fmla="*/ 0 w 117348"/>
                <a:gd name="connsiteY0" fmla="*/ 0 h 233776"/>
                <a:gd name="connsiteX1" fmla="*/ 117348 w 117348"/>
                <a:gd name="connsiteY1" fmla="*/ 152205 h 233776"/>
                <a:gd name="connsiteX2" fmla="*/ 77535 w 117348"/>
                <a:gd name="connsiteY2" fmla="*/ 233776 h 233776"/>
                <a:gd name="connsiteX0" fmla="*/ 0 w 117348"/>
                <a:gd name="connsiteY0" fmla="*/ 0 h 255207"/>
                <a:gd name="connsiteX1" fmla="*/ 117348 w 117348"/>
                <a:gd name="connsiteY1" fmla="*/ 152205 h 255207"/>
                <a:gd name="connsiteX2" fmla="*/ 10860 w 117348"/>
                <a:gd name="connsiteY2" fmla="*/ 255207 h 255207"/>
                <a:gd name="connsiteX0" fmla="*/ 29622 w 146970"/>
                <a:gd name="connsiteY0" fmla="*/ 0 h 293307"/>
                <a:gd name="connsiteX1" fmla="*/ 146970 w 146970"/>
                <a:gd name="connsiteY1" fmla="*/ 152205 h 293307"/>
                <a:gd name="connsiteX2" fmla="*/ 0 w 146970"/>
                <a:gd name="connsiteY2" fmla="*/ 293307 h 293307"/>
                <a:gd name="connsiteX0" fmla="*/ 34385 w 151733"/>
                <a:gd name="connsiteY0" fmla="*/ 0 h 300451"/>
                <a:gd name="connsiteX1" fmla="*/ 151733 w 151733"/>
                <a:gd name="connsiteY1" fmla="*/ 152205 h 300451"/>
                <a:gd name="connsiteX2" fmla="*/ 0 w 151733"/>
                <a:gd name="connsiteY2" fmla="*/ 300451 h 300451"/>
                <a:gd name="connsiteX0" fmla="*/ 34385 w 111252"/>
                <a:gd name="connsiteY0" fmla="*/ 0 h 300451"/>
                <a:gd name="connsiteX1" fmla="*/ 111252 w 111252"/>
                <a:gd name="connsiteY1" fmla="*/ 149824 h 300451"/>
                <a:gd name="connsiteX2" fmla="*/ 0 w 111252"/>
                <a:gd name="connsiteY2" fmla="*/ 300451 h 300451"/>
                <a:gd name="connsiteX0" fmla="*/ 34385 w 158877"/>
                <a:gd name="connsiteY0" fmla="*/ 0 h 300451"/>
                <a:gd name="connsiteX1" fmla="*/ 158877 w 158877"/>
                <a:gd name="connsiteY1" fmla="*/ 154587 h 300451"/>
                <a:gd name="connsiteX2" fmla="*/ 0 w 158877"/>
                <a:gd name="connsiteY2" fmla="*/ 300451 h 300451"/>
                <a:gd name="connsiteX0" fmla="*/ 12954 w 158877"/>
                <a:gd name="connsiteY0" fmla="*/ 0 h 300451"/>
                <a:gd name="connsiteX1" fmla="*/ 158877 w 158877"/>
                <a:gd name="connsiteY1" fmla="*/ 154587 h 300451"/>
                <a:gd name="connsiteX2" fmla="*/ 0 w 158877"/>
                <a:gd name="connsiteY2" fmla="*/ 300451 h 300451"/>
                <a:gd name="connsiteX0" fmla="*/ 8191 w 154114"/>
                <a:gd name="connsiteY0" fmla="*/ 0 h 298070"/>
                <a:gd name="connsiteX1" fmla="*/ 154114 w 154114"/>
                <a:gd name="connsiteY1" fmla="*/ 154587 h 298070"/>
                <a:gd name="connsiteX2" fmla="*/ 0 w 154114"/>
                <a:gd name="connsiteY2" fmla="*/ 298070 h 298070"/>
                <a:gd name="connsiteX0" fmla="*/ 3428 w 149351"/>
                <a:gd name="connsiteY0" fmla="*/ 0 h 293308"/>
                <a:gd name="connsiteX1" fmla="*/ 149351 w 149351"/>
                <a:gd name="connsiteY1" fmla="*/ 154587 h 293308"/>
                <a:gd name="connsiteX2" fmla="*/ 0 w 149351"/>
                <a:gd name="connsiteY2" fmla="*/ 293308 h 293308"/>
                <a:gd name="connsiteX0" fmla="*/ 3428 w 149351"/>
                <a:gd name="connsiteY0" fmla="*/ 0 h 290927"/>
                <a:gd name="connsiteX1" fmla="*/ 149351 w 149351"/>
                <a:gd name="connsiteY1" fmla="*/ 154587 h 290927"/>
                <a:gd name="connsiteX2" fmla="*/ 0 w 149351"/>
                <a:gd name="connsiteY2" fmla="*/ 290927 h 290927"/>
                <a:gd name="connsiteX0" fmla="*/ 0 w 153067"/>
                <a:gd name="connsiteY0" fmla="*/ 0 h 290927"/>
                <a:gd name="connsiteX1" fmla="*/ 153067 w 153067"/>
                <a:gd name="connsiteY1" fmla="*/ 154587 h 290927"/>
                <a:gd name="connsiteX2" fmla="*/ 3716 w 153067"/>
                <a:gd name="connsiteY2" fmla="*/ 290927 h 290927"/>
                <a:gd name="connsiteX0" fmla="*/ 1047 w 154114"/>
                <a:gd name="connsiteY0" fmla="*/ 0 h 288546"/>
                <a:gd name="connsiteX1" fmla="*/ 154114 w 154114"/>
                <a:gd name="connsiteY1" fmla="*/ 154587 h 288546"/>
                <a:gd name="connsiteX2" fmla="*/ 0 w 154114"/>
                <a:gd name="connsiteY2" fmla="*/ 288546 h 288546"/>
              </a:gdLst>
              <a:ahLst/>
              <a:cxnLst>
                <a:cxn ang="0">
                  <a:pos x="connsiteX0" y="connsiteY0"/>
                </a:cxn>
                <a:cxn ang="0">
                  <a:pos x="connsiteX1" y="connsiteY1"/>
                </a:cxn>
                <a:cxn ang="0">
                  <a:pos x="connsiteX2" y="connsiteY2"/>
                </a:cxn>
              </a:cxnLst>
              <a:rect l="l" t="t" r="r" b="b"/>
              <a:pathLst>
                <a:path w="154114" h="288546">
                  <a:moveTo>
                    <a:pt x="1047" y="0"/>
                  </a:moveTo>
                  <a:lnTo>
                    <a:pt x="154114" y="154587"/>
                  </a:lnTo>
                  <a:lnTo>
                    <a:pt x="0" y="288546"/>
                  </a:lnTo>
                </a:path>
              </a:pathLst>
            </a:custGeom>
            <a:solidFill>
              <a:schemeClr val="accent6"/>
            </a:solidFill>
            <a:ln w="19050">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700"/>
            </a:p>
          </p:txBody>
        </p:sp>
        <p:cxnSp>
          <p:nvCxnSpPr>
            <p:cNvPr id="40" name="Gerade Verbindung 21">
              <a:extLst>
                <a:ext uri="{FF2B5EF4-FFF2-40B4-BE49-F238E27FC236}">
                  <a16:creationId xmlns:a16="http://schemas.microsoft.com/office/drawing/2014/main" id="{359ACA71-D2DF-4B2A-801B-92AD32AC8D75}"/>
                </a:ext>
              </a:extLst>
            </p:cNvPr>
            <p:cNvCxnSpPr/>
            <p:nvPr/>
          </p:nvCxnSpPr>
          <p:spPr bwMode="gray">
            <a:xfrm>
              <a:off x="6098975" y="3287749"/>
              <a:ext cx="0" cy="0"/>
            </a:xfrm>
            <a:prstGeom prst="line">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46" name="Textplatzhalter 40">
            <a:extLst>
              <a:ext uri="{FF2B5EF4-FFF2-40B4-BE49-F238E27FC236}">
                <a16:creationId xmlns:a16="http://schemas.microsoft.com/office/drawing/2014/main" id="{DA00F019-E543-4430-B7FF-7ABE5E2F812A}"/>
              </a:ext>
            </a:extLst>
          </p:cNvPr>
          <p:cNvSpPr txBox="1">
            <a:spLocks/>
          </p:cNvSpPr>
          <p:nvPr>
            <p:custDataLst>
              <p:tags r:id="rId7"/>
            </p:custDataLst>
          </p:nvPr>
        </p:nvSpPr>
        <p:spPr bwMode="gray">
          <a:xfrm>
            <a:off x="338359" y="1845825"/>
            <a:ext cx="4184480" cy="1367288"/>
          </a:xfrm>
          <a:prstGeom prst="rect">
            <a:avLst/>
          </a:prstGeom>
        </p:spPr>
        <p:txBody>
          <a:bodyPr vert="horz" lIns="0" tIns="179906" rIns="0" bIns="0" rtlCol="0">
            <a:noAutofit/>
          </a:bodyPr>
          <a:lstStyle>
            <a:lvl1pPr marL="0" indent="0" algn="l" defTabSz="682884" rtl="0" eaLnBrk="1" latinLnBrk="0" hangingPunct="1">
              <a:lnSpc>
                <a:spcPct val="90000"/>
              </a:lnSpc>
              <a:spcBef>
                <a:spcPts val="800"/>
              </a:spcBef>
              <a:buFont typeface="Arial"/>
              <a:buNone/>
              <a:defRPr sz="1800" kern="1200" spc="45" baseline="0">
                <a:solidFill>
                  <a:schemeClr val="tx1"/>
                </a:solidFill>
                <a:latin typeface="+mn-lt"/>
                <a:ea typeface="+mn-ea"/>
                <a:cs typeface="Arial"/>
              </a:defRPr>
            </a:lvl1pPr>
            <a:lvl2pPr marL="216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2pPr>
            <a:lvl3pPr marL="432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3pPr>
            <a:lvl4pPr marL="648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4pPr>
            <a:lvl5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5pPr>
            <a:lvl6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6pPr>
            <a:lvl7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7pPr>
            <a:lvl8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8pPr>
            <a:lvl9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9pPr>
          </a:lstStyle>
          <a:p>
            <a:pPr marL="285750" indent="-285750">
              <a:buFont typeface="Symbol" panose="05050102010706020507" pitchFamily="18" charset="2"/>
              <a:buChar char="-"/>
            </a:pPr>
            <a:r>
              <a:rPr lang="de-DE" sz="1799" dirty="0"/>
              <a:t>Solidität des Versorgungsträgers</a:t>
            </a:r>
          </a:p>
          <a:p>
            <a:pPr marL="285750" indent="-285750">
              <a:buFont typeface="Symbol" panose="05050102010706020507" pitchFamily="18" charset="2"/>
              <a:buChar char="-"/>
            </a:pPr>
            <a:r>
              <a:rPr lang="de-DE" sz="1799" dirty="0"/>
              <a:t>Arbeitnehmer profitieren (Garantien, Rendite, Flexibilität)</a:t>
            </a:r>
          </a:p>
        </p:txBody>
      </p:sp>
      <p:sp>
        <p:nvSpPr>
          <p:cNvPr id="47" name="Textplatzhalter 40">
            <a:extLst>
              <a:ext uri="{FF2B5EF4-FFF2-40B4-BE49-F238E27FC236}">
                <a16:creationId xmlns:a16="http://schemas.microsoft.com/office/drawing/2014/main" id="{4B695BAD-1B5C-46FE-A662-EF8DDA4C147E}"/>
              </a:ext>
            </a:extLst>
          </p:cNvPr>
          <p:cNvSpPr txBox="1">
            <a:spLocks/>
          </p:cNvSpPr>
          <p:nvPr>
            <p:custDataLst>
              <p:tags r:id="rId8"/>
            </p:custDataLst>
          </p:nvPr>
        </p:nvSpPr>
        <p:spPr bwMode="gray">
          <a:xfrm>
            <a:off x="338359" y="3285075"/>
            <a:ext cx="4489280" cy="1367288"/>
          </a:xfrm>
          <a:prstGeom prst="rect">
            <a:avLst/>
          </a:prstGeom>
        </p:spPr>
        <p:txBody>
          <a:bodyPr vert="horz" lIns="0" tIns="179906" rIns="0" bIns="0" rtlCol="0">
            <a:noAutofit/>
          </a:bodyPr>
          <a:lstStyle>
            <a:lvl1pPr marL="0" indent="0" algn="l" defTabSz="682884" rtl="0" eaLnBrk="1" latinLnBrk="0" hangingPunct="1">
              <a:lnSpc>
                <a:spcPct val="90000"/>
              </a:lnSpc>
              <a:spcBef>
                <a:spcPts val="800"/>
              </a:spcBef>
              <a:buFont typeface="Arial"/>
              <a:buNone/>
              <a:defRPr sz="1800" kern="1200" spc="45" baseline="0">
                <a:solidFill>
                  <a:schemeClr val="tx1"/>
                </a:solidFill>
                <a:latin typeface="+mn-lt"/>
                <a:ea typeface="+mn-ea"/>
                <a:cs typeface="Arial"/>
              </a:defRPr>
            </a:lvl1pPr>
            <a:lvl2pPr marL="216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2pPr>
            <a:lvl3pPr marL="432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3pPr>
            <a:lvl4pPr marL="648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4pPr>
            <a:lvl5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5pPr>
            <a:lvl6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6pPr>
            <a:lvl7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7pPr>
            <a:lvl8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8pPr>
            <a:lvl9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9pPr>
          </a:lstStyle>
          <a:p>
            <a:pPr marL="285750" indent="-285750">
              <a:buFont typeface="Symbol" panose="05050102010706020507" pitchFamily="18" charset="2"/>
              <a:buChar char="-"/>
            </a:pPr>
            <a:r>
              <a:rPr lang="de-DE" sz="1799" dirty="0"/>
              <a:t>Hohe </a:t>
            </a:r>
            <a:r>
              <a:rPr lang="de-DE" sz="1799" dirty="0">
                <a:solidFill>
                  <a:srgbClr val="515349"/>
                </a:solidFill>
              </a:rPr>
              <a:t>Akzeptanz/Durchdringung</a:t>
            </a:r>
          </a:p>
          <a:p>
            <a:pPr marL="285750" indent="-285750">
              <a:buFont typeface="Symbol" panose="05050102010706020507" pitchFamily="18" charset="2"/>
              <a:buChar char="-"/>
            </a:pPr>
            <a:r>
              <a:rPr lang="de-DE" sz="1799" dirty="0"/>
              <a:t>Ausgewogenes Konzept</a:t>
            </a:r>
          </a:p>
          <a:p>
            <a:pPr marL="285750" indent="-285750">
              <a:buFont typeface="Symbol" panose="05050102010706020507" pitchFamily="18" charset="2"/>
              <a:buChar char="-"/>
            </a:pPr>
            <a:r>
              <a:rPr lang="de-DE" sz="1799" dirty="0"/>
              <a:t>Projekthafte, rechtssichere Umsetzung</a:t>
            </a:r>
          </a:p>
          <a:p>
            <a:pPr marL="285750" indent="-285750">
              <a:buFont typeface="Symbol" panose="05050102010706020507" pitchFamily="18" charset="2"/>
              <a:buChar char="-"/>
            </a:pPr>
            <a:r>
              <a:rPr lang="de-DE" sz="1799" dirty="0"/>
              <a:t>Weitestgehende „Enthaftung“ für den Arbeitgeber</a:t>
            </a:r>
          </a:p>
        </p:txBody>
      </p:sp>
      <p:sp>
        <p:nvSpPr>
          <p:cNvPr id="48" name="Textplatzhalter 40">
            <a:extLst>
              <a:ext uri="{FF2B5EF4-FFF2-40B4-BE49-F238E27FC236}">
                <a16:creationId xmlns:a16="http://schemas.microsoft.com/office/drawing/2014/main" id="{4E1F501D-7608-4545-BF93-88656085C75C}"/>
              </a:ext>
            </a:extLst>
          </p:cNvPr>
          <p:cNvSpPr txBox="1">
            <a:spLocks/>
          </p:cNvSpPr>
          <p:nvPr>
            <p:custDataLst>
              <p:tags r:id="rId9"/>
            </p:custDataLst>
          </p:nvPr>
        </p:nvSpPr>
        <p:spPr bwMode="gray">
          <a:xfrm>
            <a:off x="378416" y="5395127"/>
            <a:ext cx="5521027" cy="216709"/>
          </a:xfrm>
          <a:prstGeom prst="rect">
            <a:avLst/>
          </a:prstGeom>
        </p:spPr>
        <p:txBody>
          <a:bodyPr vert="horz" lIns="0" tIns="179906" rIns="0" bIns="0" rtlCol="0">
            <a:noAutofit/>
          </a:bodyPr>
          <a:lstStyle>
            <a:lvl1pPr marL="0" indent="0" algn="l" defTabSz="682884" rtl="0" eaLnBrk="1" latinLnBrk="0" hangingPunct="1">
              <a:lnSpc>
                <a:spcPct val="90000"/>
              </a:lnSpc>
              <a:spcBef>
                <a:spcPts val="800"/>
              </a:spcBef>
              <a:buFont typeface="Arial"/>
              <a:buNone/>
              <a:defRPr sz="1800" kern="1200" spc="45" baseline="0">
                <a:solidFill>
                  <a:schemeClr val="tx1"/>
                </a:solidFill>
                <a:latin typeface="+mn-lt"/>
                <a:ea typeface="+mn-ea"/>
                <a:cs typeface="Arial"/>
              </a:defRPr>
            </a:lvl1pPr>
            <a:lvl2pPr marL="216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2pPr>
            <a:lvl3pPr marL="432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3pPr>
            <a:lvl4pPr marL="648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4pPr>
            <a:lvl5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5pPr>
            <a:lvl6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6pPr>
            <a:lvl7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7pPr>
            <a:lvl8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8pPr>
            <a:lvl9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9pPr>
          </a:lstStyle>
          <a:p>
            <a:r>
              <a:rPr lang="de-DE" sz="1799" dirty="0">
                <a:solidFill>
                  <a:schemeClr val="tx2"/>
                </a:solidFill>
              </a:rPr>
              <a:t>Was ist Ihnen als Arbeitgeber bezogen auf die </a:t>
            </a:r>
            <a:r>
              <a:rPr lang="de-DE" sz="1799" dirty="0" err="1">
                <a:solidFill>
                  <a:schemeClr val="tx2"/>
                </a:solidFill>
              </a:rPr>
              <a:t>bAV</a:t>
            </a:r>
            <a:r>
              <a:rPr lang="de-DE" sz="1799" dirty="0">
                <a:solidFill>
                  <a:schemeClr val="tx2"/>
                </a:solidFill>
              </a:rPr>
              <a:t> besonders wichtig?</a:t>
            </a:r>
          </a:p>
        </p:txBody>
      </p:sp>
      <p:sp>
        <p:nvSpPr>
          <p:cNvPr id="49" name="Textplatzhalter 40">
            <a:extLst>
              <a:ext uri="{FF2B5EF4-FFF2-40B4-BE49-F238E27FC236}">
                <a16:creationId xmlns:a16="http://schemas.microsoft.com/office/drawing/2014/main" id="{BC122F65-1B5A-4350-806F-BA3895773892}"/>
              </a:ext>
            </a:extLst>
          </p:cNvPr>
          <p:cNvSpPr txBox="1">
            <a:spLocks/>
          </p:cNvSpPr>
          <p:nvPr>
            <p:custDataLst>
              <p:tags r:id="rId10"/>
            </p:custDataLst>
          </p:nvPr>
        </p:nvSpPr>
        <p:spPr bwMode="gray">
          <a:xfrm>
            <a:off x="7826477" y="1845825"/>
            <a:ext cx="4026524" cy="1367288"/>
          </a:xfrm>
          <a:prstGeom prst="rect">
            <a:avLst/>
          </a:prstGeom>
        </p:spPr>
        <p:txBody>
          <a:bodyPr vert="horz" lIns="0" tIns="179906" rIns="0" bIns="0" rtlCol="0">
            <a:noAutofit/>
          </a:bodyPr>
          <a:lstStyle>
            <a:lvl1pPr marL="0" indent="0" algn="l" defTabSz="682884" rtl="0" eaLnBrk="1" latinLnBrk="0" hangingPunct="1">
              <a:lnSpc>
                <a:spcPct val="90000"/>
              </a:lnSpc>
              <a:spcBef>
                <a:spcPts val="800"/>
              </a:spcBef>
              <a:buFont typeface="Arial"/>
              <a:buNone/>
              <a:defRPr sz="1800" kern="1200" spc="45" baseline="0">
                <a:solidFill>
                  <a:schemeClr val="tx1"/>
                </a:solidFill>
                <a:latin typeface="+mn-lt"/>
                <a:ea typeface="+mn-ea"/>
                <a:cs typeface="Arial"/>
              </a:defRPr>
            </a:lvl1pPr>
            <a:lvl2pPr marL="216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2pPr>
            <a:lvl3pPr marL="432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3pPr>
            <a:lvl4pPr marL="648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4pPr>
            <a:lvl5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5pPr>
            <a:lvl6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6pPr>
            <a:lvl7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7pPr>
            <a:lvl8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8pPr>
            <a:lvl9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9pPr>
          </a:lstStyle>
          <a:p>
            <a:pPr algn="r"/>
            <a:r>
              <a:rPr lang="de-DE" sz="1799" dirty="0"/>
              <a:t>Wird die Betriebsrente im Unternehmen gelebt?</a:t>
            </a:r>
          </a:p>
          <a:p>
            <a:pPr algn="r"/>
            <a:r>
              <a:rPr lang="de-DE" sz="1799" dirty="0"/>
              <a:t>Ja / Nein</a:t>
            </a:r>
          </a:p>
        </p:txBody>
      </p:sp>
      <p:sp>
        <p:nvSpPr>
          <p:cNvPr id="50" name="Textplatzhalter 40">
            <a:extLst>
              <a:ext uri="{FF2B5EF4-FFF2-40B4-BE49-F238E27FC236}">
                <a16:creationId xmlns:a16="http://schemas.microsoft.com/office/drawing/2014/main" id="{0573ACD0-09E8-42D2-BE45-A85B85895247}"/>
              </a:ext>
            </a:extLst>
          </p:cNvPr>
          <p:cNvSpPr txBox="1">
            <a:spLocks/>
          </p:cNvSpPr>
          <p:nvPr>
            <p:custDataLst>
              <p:tags r:id="rId11"/>
            </p:custDataLst>
          </p:nvPr>
        </p:nvSpPr>
        <p:spPr bwMode="gray">
          <a:xfrm>
            <a:off x="8397623" y="3285075"/>
            <a:ext cx="3455378" cy="1367288"/>
          </a:xfrm>
          <a:prstGeom prst="rect">
            <a:avLst/>
          </a:prstGeom>
        </p:spPr>
        <p:txBody>
          <a:bodyPr vert="horz" lIns="0" tIns="179906" rIns="0" bIns="0" rtlCol="0">
            <a:noAutofit/>
          </a:bodyPr>
          <a:lstStyle>
            <a:lvl1pPr marL="0" indent="0" algn="l" defTabSz="682884" rtl="0" eaLnBrk="1" latinLnBrk="0" hangingPunct="1">
              <a:lnSpc>
                <a:spcPct val="90000"/>
              </a:lnSpc>
              <a:spcBef>
                <a:spcPts val="800"/>
              </a:spcBef>
              <a:buFont typeface="Arial"/>
              <a:buNone/>
              <a:defRPr sz="1800" kern="1200" spc="45" baseline="0">
                <a:solidFill>
                  <a:schemeClr val="tx1"/>
                </a:solidFill>
                <a:latin typeface="+mn-lt"/>
                <a:ea typeface="+mn-ea"/>
                <a:cs typeface="Arial"/>
              </a:defRPr>
            </a:lvl1pPr>
            <a:lvl2pPr marL="216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2pPr>
            <a:lvl3pPr marL="432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3pPr>
            <a:lvl4pPr marL="648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4pPr>
            <a:lvl5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5pPr>
            <a:lvl6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6pPr>
            <a:lvl7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7pPr>
            <a:lvl8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8pPr>
            <a:lvl9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9pPr>
          </a:lstStyle>
          <a:p>
            <a:pPr algn="r"/>
            <a:r>
              <a:rPr lang="de-DE" sz="1799" dirty="0"/>
              <a:t>Wenn nein, warum nicht?</a:t>
            </a:r>
          </a:p>
          <a:p>
            <a:pPr algn="r"/>
            <a:endParaRPr lang="de-DE" sz="1799" dirty="0"/>
          </a:p>
          <a:p>
            <a:pPr algn="r"/>
            <a:endParaRPr lang="de-DE" sz="1799" dirty="0"/>
          </a:p>
        </p:txBody>
      </p:sp>
      <p:sp>
        <p:nvSpPr>
          <p:cNvPr id="51" name="Textplatzhalter 40">
            <a:extLst>
              <a:ext uri="{FF2B5EF4-FFF2-40B4-BE49-F238E27FC236}">
                <a16:creationId xmlns:a16="http://schemas.microsoft.com/office/drawing/2014/main" id="{DCE2C000-ED16-4831-B921-03708F94573A}"/>
              </a:ext>
            </a:extLst>
          </p:cNvPr>
          <p:cNvSpPr txBox="1">
            <a:spLocks/>
          </p:cNvSpPr>
          <p:nvPr>
            <p:custDataLst>
              <p:tags r:id="rId12"/>
            </p:custDataLst>
          </p:nvPr>
        </p:nvSpPr>
        <p:spPr bwMode="gray">
          <a:xfrm>
            <a:off x="6331974" y="4764360"/>
            <a:ext cx="5521027" cy="824571"/>
          </a:xfrm>
          <a:prstGeom prst="rect">
            <a:avLst/>
          </a:prstGeom>
        </p:spPr>
        <p:txBody>
          <a:bodyPr vert="horz" lIns="0" tIns="179906" rIns="0" bIns="0" rtlCol="0">
            <a:noAutofit/>
          </a:bodyPr>
          <a:lstStyle>
            <a:lvl1pPr marL="0" indent="0" algn="l" defTabSz="682884" rtl="0" eaLnBrk="1" latinLnBrk="0" hangingPunct="1">
              <a:lnSpc>
                <a:spcPct val="90000"/>
              </a:lnSpc>
              <a:spcBef>
                <a:spcPts val="800"/>
              </a:spcBef>
              <a:buFont typeface="Arial"/>
              <a:buNone/>
              <a:defRPr sz="1800" kern="1200" spc="45" baseline="0">
                <a:solidFill>
                  <a:schemeClr val="tx1"/>
                </a:solidFill>
                <a:latin typeface="+mn-lt"/>
                <a:ea typeface="+mn-ea"/>
                <a:cs typeface="Arial"/>
              </a:defRPr>
            </a:lvl1pPr>
            <a:lvl2pPr marL="216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2pPr>
            <a:lvl3pPr marL="432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3pPr>
            <a:lvl4pPr marL="648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4pPr>
            <a:lvl5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5pPr>
            <a:lvl6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6pPr>
            <a:lvl7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7pPr>
            <a:lvl8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8pPr>
            <a:lvl9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9pPr>
          </a:lstStyle>
          <a:p>
            <a:pPr algn="r"/>
            <a:r>
              <a:rPr lang="de-DE" sz="1799" dirty="0">
                <a:solidFill>
                  <a:schemeClr val="tx2"/>
                </a:solidFill>
              </a:rPr>
              <a:t>Wenn ja, welche Ziele verfolgt das Unternehmen mit „seiner“ Betriebsrente?</a:t>
            </a:r>
          </a:p>
        </p:txBody>
      </p:sp>
      <p:sp>
        <p:nvSpPr>
          <p:cNvPr id="52" name="Ellipse 51">
            <a:extLst>
              <a:ext uri="{FF2B5EF4-FFF2-40B4-BE49-F238E27FC236}">
                <a16:creationId xmlns:a16="http://schemas.microsoft.com/office/drawing/2014/main" id="{F18D040C-D939-43FE-AADD-76DAC87F28A7}"/>
              </a:ext>
            </a:extLst>
          </p:cNvPr>
          <p:cNvSpPr/>
          <p:nvPr>
            <p:custDataLst>
              <p:tags r:id="rId13"/>
            </p:custDataLst>
          </p:nvPr>
        </p:nvSpPr>
        <p:spPr bwMode="gray">
          <a:xfrm>
            <a:off x="5016562" y="2205637"/>
            <a:ext cx="2158876" cy="2158876"/>
          </a:xfrm>
          <a:prstGeom prst="ellipse">
            <a:avLst/>
          </a:prstGeom>
          <a:no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799" b="1" spc="50">
                <a:solidFill>
                  <a:schemeClr val="tx2"/>
                </a:solidFill>
              </a:rPr>
              <a:t>bAV-Beratung</a:t>
            </a:r>
          </a:p>
        </p:txBody>
      </p:sp>
      <p:sp>
        <p:nvSpPr>
          <p:cNvPr id="6" name="Foliennummernplatzhalter 5">
            <a:extLst>
              <a:ext uri="{FF2B5EF4-FFF2-40B4-BE49-F238E27FC236}">
                <a16:creationId xmlns:a16="http://schemas.microsoft.com/office/drawing/2014/main" id="{CCFDAFB1-990A-4269-9845-727A21AF47AD}"/>
              </a:ext>
            </a:extLst>
          </p:cNvPr>
          <p:cNvSpPr>
            <a:spLocks noGrp="1"/>
          </p:cNvSpPr>
          <p:nvPr>
            <p:ph type="sldNum" sz="quarter" idx="11"/>
          </p:nvPr>
        </p:nvSpPr>
        <p:spPr bwMode="gray"/>
        <p:txBody>
          <a:bodyPr/>
          <a:lstStyle/>
          <a:p>
            <a:fld id="{F54F1103-55D5-406B-994D-438AB4391C46}" type="slidenum">
              <a:rPr lang="de-DE" smtClean="0"/>
              <a:pPr/>
              <a:t>28</a:t>
            </a:fld>
            <a:endParaRPr lang="de-DE"/>
          </a:p>
        </p:txBody>
      </p:sp>
      <p:cxnSp>
        <p:nvCxnSpPr>
          <p:cNvPr id="45" name="Gerader Verbinder 44">
            <a:extLst>
              <a:ext uri="{FF2B5EF4-FFF2-40B4-BE49-F238E27FC236}">
                <a16:creationId xmlns:a16="http://schemas.microsoft.com/office/drawing/2014/main" id="{BC582E9F-4A0A-49D9-8832-57387B9AEF9E}"/>
              </a:ext>
            </a:extLst>
          </p:cNvPr>
          <p:cNvCxnSpPr>
            <a:cxnSpLocks/>
          </p:cNvCxnSpPr>
          <p:nvPr>
            <p:custDataLst>
              <p:tags r:id="rId14"/>
            </p:custDataLst>
          </p:nvPr>
        </p:nvCxnSpPr>
        <p:spPr bwMode="gray">
          <a:xfrm>
            <a:off x="378416" y="5369505"/>
            <a:ext cx="5717383" cy="0"/>
          </a:xfrm>
          <a:prstGeom prst="line">
            <a:avLst/>
          </a:prstGeom>
          <a:ln w="952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53" name="Gerader Verbinder 52">
            <a:extLst>
              <a:ext uri="{FF2B5EF4-FFF2-40B4-BE49-F238E27FC236}">
                <a16:creationId xmlns:a16="http://schemas.microsoft.com/office/drawing/2014/main" id="{847C1FDE-280C-4998-9B6C-BB638B3A5F9D}"/>
              </a:ext>
            </a:extLst>
          </p:cNvPr>
          <p:cNvCxnSpPr>
            <a:cxnSpLocks/>
            <a:stCxn id="31" idx="4"/>
          </p:cNvCxnSpPr>
          <p:nvPr>
            <p:custDataLst>
              <p:tags r:id="rId15"/>
            </p:custDataLst>
          </p:nvPr>
        </p:nvCxnSpPr>
        <p:spPr bwMode="gray">
          <a:xfrm>
            <a:off x="6096000" y="4725392"/>
            <a:ext cx="0" cy="644700"/>
          </a:xfrm>
          <a:prstGeom prst="line">
            <a:avLst/>
          </a:prstGeom>
          <a:ln w="9525">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55" name="Textplatzhalter 40">
            <a:extLst>
              <a:ext uri="{FF2B5EF4-FFF2-40B4-BE49-F238E27FC236}">
                <a16:creationId xmlns:a16="http://schemas.microsoft.com/office/drawing/2014/main" id="{BEF88CB6-2369-4624-B388-42DE99033572}"/>
              </a:ext>
            </a:extLst>
          </p:cNvPr>
          <p:cNvSpPr txBox="1">
            <a:spLocks/>
          </p:cNvSpPr>
          <p:nvPr>
            <p:custDataLst>
              <p:tags r:id="rId16"/>
            </p:custDataLst>
          </p:nvPr>
        </p:nvSpPr>
        <p:spPr bwMode="gray">
          <a:xfrm>
            <a:off x="6331974" y="5429602"/>
            <a:ext cx="5521027" cy="824571"/>
          </a:xfrm>
          <a:prstGeom prst="rect">
            <a:avLst/>
          </a:prstGeom>
        </p:spPr>
        <p:txBody>
          <a:bodyPr vert="horz" lIns="0" tIns="179906" rIns="0" bIns="0" rtlCol="0">
            <a:noAutofit/>
          </a:bodyPr>
          <a:lstStyle>
            <a:lvl1pPr marL="0" indent="0" algn="l" defTabSz="682884" rtl="0" eaLnBrk="1" latinLnBrk="0" hangingPunct="1">
              <a:lnSpc>
                <a:spcPct val="90000"/>
              </a:lnSpc>
              <a:spcBef>
                <a:spcPts val="800"/>
              </a:spcBef>
              <a:buFont typeface="Arial"/>
              <a:buNone/>
              <a:defRPr sz="1800" kern="1200" spc="45" baseline="0">
                <a:solidFill>
                  <a:schemeClr val="tx1"/>
                </a:solidFill>
                <a:latin typeface="+mn-lt"/>
                <a:ea typeface="+mn-ea"/>
                <a:cs typeface="Arial"/>
              </a:defRPr>
            </a:lvl1pPr>
            <a:lvl2pPr marL="216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2pPr>
            <a:lvl3pPr marL="432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3pPr>
            <a:lvl4pPr marL="648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4pPr>
            <a:lvl5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5pPr>
            <a:lvl6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6pPr>
            <a:lvl7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7pPr>
            <a:lvl8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8pPr>
            <a:lvl9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9pPr>
          </a:lstStyle>
          <a:p>
            <a:pPr algn="r"/>
            <a:r>
              <a:rPr lang="de-DE" sz="1799" dirty="0"/>
              <a:t>Wenn ja, wird die Betriebsrente wie gewünscht angenommen und ist sie auf dem aktuellen Stand?</a:t>
            </a:r>
          </a:p>
        </p:txBody>
      </p:sp>
    </p:spTree>
    <p:extLst>
      <p:ext uri="{BB962C8B-B14F-4D97-AF65-F5344CB8AC3E}">
        <p14:creationId xmlns:p14="http://schemas.microsoft.com/office/powerpoint/2010/main" val="1018375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p:bldP spid="49" grpId="0"/>
      <p:bldP spid="50" grpId="0"/>
      <p:bldP spid="51" grpId="0"/>
      <p:bldP spid="5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D828A4-FA1F-A749-8E5A-FECF5DF3CF14}"/>
              </a:ext>
            </a:extLst>
          </p:cNvPr>
          <p:cNvSpPr>
            <a:spLocks noGrp="1"/>
          </p:cNvSpPr>
          <p:nvPr>
            <p:ph type="title"/>
          </p:nvPr>
        </p:nvSpPr>
        <p:spPr>
          <a:xfrm>
            <a:off x="325662" y="550180"/>
            <a:ext cx="9427186" cy="575764"/>
          </a:xfrm>
        </p:spPr>
        <p:txBody>
          <a:bodyPr/>
          <a:lstStyle/>
          <a:p>
            <a:r>
              <a:rPr lang="de-DE" dirty="0"/>
              <a:t>Wünsche von Arbeitnehmern </a:t>
            </a:r>
            <a:r>
              <a:rPr lang="de-DE" dirty="0">
                <a:solidFill>
                  <a:srgbClr val="C00000"/>
                </a:solidFill>
              </a:rPr>
              <a:t>– im Allgemeinen</a:t>
            </a:r>
          </a:p>
        </p:txBody>
      </p:sp>
      <p:sp>
        <p:nvSpPr>
          <p:cNvPr id="7" name="Foliennummernplatzhalter 6">
            <a:extLst>
              <a:ext uri="{FF2B5EF4-FFF2-40B4-BE49-F238E27FC236}">
                <a16:creationId xmlns:a16="http://schemas.microsoft.com/office/drawing/2014/main" id="{F37326C5-F8FB-6A49-9D0B-39DCA118A960}"/>
              </a:ext>
            </a:extLst>
          </p:cNvPr>
          <p:cNvSpPr>
            <a:spLocks noGrp="1"/>
          </p:cNvSpPr>
          <p:nvPr>
            <p:ph type="sldNum" sz="quarter" idx="16"/>
          </p:nvPr>
        </p:nvSpPr>
        <p:spPr/>
        <p:txBody>
          <a:bodyPr/>
          <a:lstStyle/>
          <a:p>
            <a:fld id="{F54F1103-55D5-406B-994D-438AB4391C46}" type="slidenum">
              <a:rPr lang="de-DE" smtClean="0"/>
              <a:pPr/>
              <a:t>29</a:t>
            </a:fld>
            <a:endParaRPr lang="de-DE"/>
          </a:p>
        </p:txBody>
      </p:sp>
      <p:sp>
        <p:nvSpPr>
          <p:cNvPr id="41" name="Textplatzhalter 40">
            <a:extLst>
              <a:ext uri="{FF2B5EF4-FFF2-40B4-BE49-F238E27FC236}">
                <a16:creationId xmlns:a16="http://schemas.microsoft.com/office/drawing/2014/main" id="{3B7302A0-46E5-4C0F-98AA-FEE8C1F24D6A}"/>
              </a:ext>
            </a:extLst>
          </p:cNvPr>
          <p:cNvSpPr>
            <a:spLocks noGrp="1"/>
          </p:cNvSpPr>
          <p:nvPr>
            <p:ph type="body" sz="quarter" idx="13"/>
          </p:nvPr>
        </p:nvSpPr>
        <p:spPr/>
        <p:txBody>
          <a:bodyPr/>
          <a:lstStyle/>
          <a:p>
            <a:r>
              <a:rPr lang="de-DE" dirty="0"/>
              <a:t>Abbildungen in Anlehnung an Umfragen von Aon: </a:t>
            </a:r>
            <a:r>
              <a:rPr lang="de-DE" dirty="0">
                <a:hlinkClick r:id="rId3"/>
              </a:rPr>
              <a:t>Aon Studie | Altersvorsorge Generation Y</a:t>
            </a:r>
            <a:r>
              <a:rPr lang="de-DE" dirty="0"/>
              <a:t> &amp; </a:t>
            </a:r>
            <a:r>
              <a:rPr lang="de-DE" dirty="0">
                <a:hlinkClick r:id="rId4"/>
              </a:rPr>
              <a:t>Aon Studie Betriebsrente Kommunikation</a:t>
            </a:r>
            <a:r>
              <a:rPr lang="de-DE" dirty="0"/>
              <a:t> (Stand: 07./08.2018)</a:t>
            </a:r>
          </a:p>
          <a:p>
            <a:r>
              <a:rPr lang="de-DE" dirty="0"/>
              <a:t>Abbildungen in Anlehnung an Umfragen von Aon: </a:t>
            </a:r>
            <a:r>
              <a:rPr lang="de-DE" dirty="0">
                <a:hlinkClick r:id="rId5"/>
              </a:rPr>
              <a:t>Aon | Wünsche an die </a:t>
            </a:r>
            <a:r>
              <a:rPr lang="de-DE" dirty="0" err="1">
                <a:hlinkClick r:id="rId5"/>
              </a:rPr>
              <a:t>bAV</a:t>
            </a:r>
            <a:r>
              <a:rPr lang="de-DE" dirty="0">
                <a:hlinkClick r:id="rId5"/>
              </a:rPr>
              <a:t>: Sicherheit, Rendite – einmal alles, bitte!</a:t>
            </a:r>
            <a:r>
              <a:rPr lang="de-DE" dirty="0"/>
              <a:t> (Stand: 07.2020)</a:t>
            </a:r>
          </a:p>
        </p:txBody>
      </p:sp>
      <p:graphicFrame>
        <p:nvGraphicFramePr>
          <p:cNvPr id="11" name="Diagramm 10">
            <a:extLst>
              <a:ext uri="{FF2B5EF4-FFF2-40B4-BE49-F238E27FC236}">
                <a16:creationId xmlns:a16="http://schemas.microsoft.com/office/drawing/2014/main" id="{D892D3C2-7907-4B3B-A240-D64F65F936FC}"/>
              </a:ext>
            </a:extLst>
          </p:cNvPr>
          <p:cNvGraphicFramePr/>
          <p:nvPr>
            <p:extLst>
              <p:ext uri="{D42A27DB-BD31-4B8C-83A1-F6EECF244321}">
                <p14:modId xmlns:p14="http://schemas.microsoft.com/office/powerpoint/2010/main" val="3971188505"/>
              </p:ext>
            </p:extLst>
          </p:nvPr>
        </p:nvGraphicFramePr>
        <p:xfrm>
          <a:off x="5932967" y="1489634"/>
          <a:ext cx="6259033" cy="441586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Diagramm 13">
            <a:extLst>
              <a:ext uri="{FF2B5EF4-FFF2-40B4-BE49-F238E27FC236}">
                <a16:creationId xmlns:a16="http://schemas.microsoft.com/office/drawing/2014/main" id="{EA6F3F2D-3018-4C8B-891D-68B56045275F}"/>
              </a:ext>
            </a:extLst>
          </p:cNvPr>
          <p:cNvGraphicFramePr/>
          <p:nvPr>
            <p:extLst>
              <p:ext uri="{D42A27DB-BD31-4B8C-83A1-F6EECF244321}">
                <p14:modId xmlns:p14="http://schemas.microsoft.com/office/powerpoint/2010/main" val="1996319440"/>
              </p:ext>
            </p:extLst>
          </p:nvPr>
        </p:nvGraphicFramePr>
        <p:xfrm>
          <a:off x="129424" y="-457199"/>
          <a:ext cx="6528391" cy="3742488"/>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platzhalter 25">
            <a:extLst>
              <a:ext uri="{FF2B5EF4-FFF2-40B4-BE49-F238E27FC236}">
                <a16:creationId xmlns:a16="http://schemas.microsoft.com/office/drawing/2014/main" id="{921574FE-2131-49E0-B542-F8182AD81EBF}"/>
              </a:ext>
            </a:extLst>
          </p:cNvPr>
          <p:cNvSpPr>
            <a:spLocks noGrp="1"/>
          </p:cNvSpPr>
          <p:nvPr>
            <p:ph type="body" sz="quarter" idx="14"/>
          </p:nvPr>
        </p:nvSpPr>
        <p:spPr bwMode="gray">
          <a:xfrm>
            <a:off x="335360" y="189390"/>
            <a:ext cx="8059802" cy="215950"/>
          </a:xfrm>
        </p:spPr>
        <p:txBody>
          <a:bodyPr/>
          <a:lstStyle/>
          <a:p>
            <a:r>
              <a:rPr lang="de-DE" dirty="0"/>
              <a:t>Bestandteile der </a:t>
            </a:r>
            <a:r>
              <a:rPr lang="de-DE" dirty="0" err="1"/>
              <a:t>bAV</a:t>
            </a:r>
            <a:r>
              <a:rPr lang="de-DE" dirty="0"/>
              <a:t>-Beratung</a:t>
            </a:r>
          </a:p>
        </p:txBody>
      </p:sp>
    </p:spTree>
    <p:extLst>
      <p:ext uri="{BB962C8B-B14F-4D97-AF65-F5344CB8AC3E}">
        <p14:creationId xmlns:p14="http://schemas.microsoft.com/office/powerpoint/2010/main" val="655486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Graphic spid="14" grpId="0">
        <p:bldAsOne/>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D828A4-FA1F-A749-8E5A-FECF5DF3CF14}"/>
              </a:ext>
            </a:extLst>
          </p:cNvPr>
          <p:cNvSpPr>
            <a:spLocks noGrp="1"/>
          </p:cNvSpPr>
          <p:nvPr>
            <p:ph type="title"/>
          </p:nvPr>
        </p:nvSpPr>
        <p:spPr>
          <a:xfrm>
            <a:off x="339310" y="550180"/>
            <a:ext cx="9427186" cy="575764"/>
          </a:xfrm>
        </p:spPr>
        <p:txBody>
          <a:bodyPr/>
          <a:lstStyle/>
          <a:p>
            <a:r>
              <a:rPr lang="de-DE" dirty="0"/>
              <a:t>Wünsche von </a:t>
            </a:r>
            <a:r>
              <a:rPr lang="de-DE" dirty="0">
                <a:solidFill>
                  <a:srgbClr val="C00000"/>
                </a:solidFill>
              </a:rPr>
              <a:t>Arbeitnehmern – junge Leute </a:t>
            </a:r>
            <a:r>
              <a:rPr lang="de-DE" dirty="0"/>
              <a:t>(1/3)</a:t>
            </a:r>
          </a:p>
        </p:txBody>
      </p:sp>
      <p:sp>
        <p:nvSpPr>
          <p:cNvPr id="7" name="Foliennummernplatzhalter 6">
            <a:extLst>
              <a:ext uri="{FF2B5EF4-FFF2-40B4-BE49-F238E27FC236}">
                <a16:creationId xmlns:a16="http://schemas.microsoft.com/office/drawing/2014/main" id="{F37326C5-F8FB-6A49-9D0B-39DCA118A960}"/>
              </a:ext>
            </a:extLst>
          </p:cNvPr>
          <p:cNvSpPr>
            <a:spLocks noGrp="1"/>
          </p:cNvSpPr>
          <p:nvPr>
            <p:ph type="sldNum" sz="quarter" idx="16"/>
          </p:nvPr>
        </p:nvSpPr>
        <p:spPr/>
        <p:txBody>
          <a:bodyPr/>
          <a:lstStyle/>
          <a:p>
            <a:fld id="{F54F1103-55D5-406B-994D-438AB4391C46}" type="slidenum">
              <a:rPr lang="de-DE" smtClean="0"/>
              <a:pPr/>
              <a:t>30</a:t>
            </a:fld>
            <a:endParaRPr lang="de-DE"/>
          </a:p>
        </p:txBody>
      </p:sp>
      <p:sp>
        <p:nvSpPr>
          <p:cNvPr id="41" name="Textplatzhalter 40">
            <a:extLst>
              <a:ext uri="{FF2B5EF4-FFF2-40B4-BE49-F238E27FC236}">
                <a16:creationId xmlns:a16="http://schemas.microsoft.com/office/drawing/2014/main" id="{3B7302A0-46E5-4C0F-98AA-FEE8C1F24D6A}"/>
              </a:ext>
            </a:extLst>
          </p:cNvPr>
          <p:cNvSpPr>
            <a:spLocks noGrp="1"/>
          </p:cNvSpPr>
          <p:nvPr>
            <p:ph type="body" sz="quarter" idx="13"/>
          </p:nvPr>
        </p:nvSpPr>
        <p:spPr/>
        <p:txBody>
          <a:bodyPr/>
          <a:lstStyle/>
          <a:p>
            <a:r>
              <a:rPr lang="de-DE" dirty="0"/>
              <a:t>Abbildungen in Anlehnung an Umfragen von Aon: </a:t>
            </a:r>
            <a:r>
              <a:rPr lang="de-DE" dirty="0">
                <a:hlinkClick r:id="rId3"/>
              </a:rPr>
              <a:t>Aon Studie | Altersvorsorge Generation Y</a:t>
            </a:r>
            <a:r>
              <a:rPr lang="de-DE" dirty="0"/>
              <a:t> &amp; </a:t>
            </a:r>
            <a:r>
              <a:rPr lang="de-DE" dirty="0">
                <a:hlinkClick r:id="rId4"/>
              </a:rPr>
              <a:t>Aon Studie Betriebsrente Kommunikation</a:t>
            </a:r>
            <a:r>
              <a:rPr lang="de-DE" dirty="0"/>
              <a:t> (Stand: 07./08.2018) und </a:t>
            </a:r>
            <a:br>
              <a:rPr lang="de-DE" dirty="0"/>
            </a:br>
            <a:r>
              <a:rPr lang="de-DE" dirty="0"/>
              <a:t> </a:t>
            </a:r>
            <a:r>
              <a:rPr lang="de-DE" dirty="0">
                <a:hlinkClick r:id="rId5"/>
              </a:rPr>
              <a:t>Aon | Wünsche an die </a:t>
            </a:r>
            <a:r>
              <a:rPr lang="de-DE" dirty="0" err="1">
                <a:hlinkClick r:id="rId5"/>
              </a:rPr>
              <a:t>bAV</a:t>
            </a:r>
            <a:r>
              <a:rPr lang="de-DE" dirty="0">
                <a:hlinkClick r:id="rId5"/>
              </a:rPr>
              <a:t>: Sicherheit, Rendite – einmal alles, bitte!</a:t>
            </a:r>
            <a:r>
              <a:rPr lang="de-DE" dirty="0"/>
              <a:t> (Stand: 07.2020)</a:t>
            </a:r>
          </a:p>
        </p:txBody>
      </p:sp>
      <p:graphicFrame>
        <p:nvGraphicFramePr>
          <p:cNvPr id="11" name="Diagramm 10">
            <a:extLst>
              <a:ext uri="{FF2B5EF4-FFF2-40B4-BE49-F238E27FC236}">
                <a16:creationId xmlns:a16="http://schemas.microsoft.com/office/drawing/2014/main" id="{F08A3DE6-97A8-48DC-ADA6-541A7FB55C83}"/>
              </a:ext>
            </a:extLst>
          </p:cNvPr>
          <p:cNvGraphicFramePr/>
          <p:nvPr>
            <p:extLst>
              <p:ext uri="{D42A27DB-BD31-4B8C-83A1-F6EECF244321}">
                <p14:modId xmlns:p14="http://schemas.microsoft.com/office/powerpoint/2010/main" val="263443445"/>
              </p:ext>
            </p:extLst>
          </p:nvPr>
        </p:nvGraphicFramePr>
        <p:xfrm>
          <a:off x="1191685" y="1469120"/>
          <a:ext cx="10038290" cy="4838700"/>
        </p:xfrm>
        <a:graphic>
          <a:graphicData uri="http://schemas.openxmlformats.org/drawingml/2006/chart">
            <c:chart xmlns:c="http://schemas.openxmlformats.org/drawingml/2006/chart" xmlns:r="http://schemas.openxmlformats.org/officeDocument/2006/relationships" r:id="rId6"/>
          </a:graphicData>
        </a:graphic>
      </p:graphicFrame>
      <p:sp>
        <p:nvSpPr>
          <p:cNvPr id="9" name="Textplatzhalter 25">
            <a:extLst>
              <a:ext uri="{FF2B5EF4-FFF2-40B4-BE49-F238E27FC236}">
                <a16:creationId xmlns:a16="http://schemas.microsoft.com/office/drawing/2014/main" id="{F7DBBC60-A145-41AB-B01A-C9B112704C7D}"/>
              </a:ext>
            </a:extLst>
          </p:cNvPr>
          <p:cNvSpPr>
            <a:spLocks noGrp="1"/>
          </p:cNvSpPr>
          <p:nvPr>
            <p:ph type="body" sz="quarter" idx="14"/>
          </p:nvPr>
        </p:nvSpPr>
        <p:spPr bwMode="gray">
          <a:xfrm>
            <a:off x="335360" y="189390"/>
            <a:ext cx="8059802" cy="215950"/>
          </a:xfrm>
        </p:spPr>
        <p:txBody>
          <a:bodyPr/>
          <a:lstStyle/>
          <a:p>
            <a:r>
              <a:rPr lang="de-DE" dirty="0"/>
              <a:t>Bestandteile der </a:t>
            </a:r>
            <a:r>
              <a:rPr lang="de-DE" dirty="0" err="1"/>
              <a:t>bAV</a:t>
            </a:r>
            <a:r>
              <a:rPr lang="de-DE" dirty="0"/>
              <a:t>-Beratung</a:t>
            </a:r>
          </a:p>
        </p:txBody>
      </p:sp>
    </p:spTree>
    <p:extLst>
      <p:ext uri="{BB962C8B-B14F-4D97-AF65-F5344CB8AC3E}">
        <p14:creationId xmlns:p14="http://schemas.microsoft.com/office/powerpoint/2010/main" val="2793256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D828A4-FA1F-A749-8E5A-FECF5DF3CF14}"/>
              </a:ext>
            </a:extLst>
          </p:cNvPr>
          <p:cNvSpPr>
            <a:spLocks noGrp="1"/>
          </p:cNvSpPr>
          <p:nvPr>
            <p:ph type="title"/>
          </p:nvPr>
        </p:nvSpPr>
        <p:spPr>
          <a:xfrm>
            <a:off x="339310" y="550180"/>
            <a:ext cx="9427186" cy="575764"/>
          </a:xfrm>
        </p:spPr>
        <p:txBody>
          <a:bodyPr/>
          <a:lstStyle/>
          <a:p>
            <a:r>
              <a:rPr lang="de-DE" dirty="0"/>
              <a:t>Wünsche von Arbeitnehmern – junge Leute (2/3)</a:t>
            </a:r>
          </a:p>
        </p:txBody>
      </p:sp>
      <p:sp>
        <p:nvSpPr>
          <p:cNvPr id="7" name="Foliennummernplatzhalter 6">
            <a:extLst>
              <a:ext uri="{FF2B5EF4-FFF2-40B4-BE49-F238E27FC236}">
                <a16:creationId xmlns:a16="http://schemas.microsoft.com/office/drawing/2014/main" id="{F37326C5-F8FB-6A49-9D0B-39DCA118A960}"/>
              </a:ext>
            </a:extLst>
          </p:cNvPr>
          <p:cNvSpPr>
            <a:spLocks noGrp="1"/>
          </p:cNvSpPr>
          <p:nvPr>
            <p:ph type="sldNum" sz="quarter" idx="16"/>
          </p:nvPr>
        </p:nvSpPr>
        <p:spPr/>
        <p:txBody>
          <a:bodyPr/>
          <a:lstStyle/>
          <a:p>
            <a:fld id="{F54F1103-55D5-406B-994D-438AB4391C46}" type="slidenum">
              <a:rPr lang="de-DE" smtClean="0"/>
              <a:pPr/>
              <a:t>31</a:t>
            </a:fld>
            <a:endParaRPr lang="de-DE"/>
          </a:p>
        </p:txBody>
      </p:sp>
      <p:graphicFrame>
        <p:nvGraphicFramePr>
          <p:cNvPr id="11" name="Diagramm 10">
            <a:extLst>
              <a:ext uri="{FF2B5EF4-FFF2-40B4-BE49-F238E27FC236}">
                <a16:creationId xmlns:a16="http://schemas.microsoft.com/office/drawing/2014/main" id="{F08A3DE6-97A8-48DC-ADA6-541A7FB55C83}"/>
              </a:ext>
            </a:extLst>
          </p:cNvPr>
          <p:cNvGraphicFramePr/>
          <p:nvPr>
            <p:extLst>
              <p:ext uri="{D42A27DB-BD31-4B8C-83A1-F6EECF244321}">
                <p14:modId xmlns:p14="http://schemas.microsoft.com/office/powerpoint/2010/main" val="3997345747"/>
              </p:ext>
            </p:extLst>
          </p:nvPr>
        </p:nvGraphicFramePr>
        <p:xfrm>
          <a:off x="2186518" y="1156513"/>
          <a:ext cx="7818964" cy="4970054"/>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platzhalter 25">
            <a:extLst>
              <a:ext uri="{FF2B5EF4-FFF2-40B4-BE49-F238E27FC236}">
                <a16:creationId xmlns:a16="http://schemas.microsoft.com/office/drawing/2014/main" id="{B44374AE-FE26-4AB0-B3FC-75EF251C907B}"/>
              </a:ext>
            </a:extLst>
          </p:cNvPr>
          <p:cNvSpPr>
            <a:spLocks noGrp="1"/>
          </p:cNvSpPr>
          <p:nvPr>
            <p:ph type="body" sz="quarter" idx="14"/>
          </p:nvPr>
        </p:nvSpPr>
        <p:spPr bwMode="gray">
          <a:xfrm>
            <a:off x="335360" y="189390"/>
            <a:ext cx="8059802" cy="215950"/>
          </a:xfrm>
        </p:spPr>
        <p:txBody>
          <a:bodyPr/>
          <a:lstStyle/>
          <a:p>
            <a:r>
              <a:rPr lang="de-DE" dirty="0"/>
              <a:t>Bestandteile der </a:t>
            </a:r>
            <a:r>
              <a:rPr lang="de-DE" dirty="0" err="1"/>
              <a:t>bAV</a:t>
            </a:r>
            <a:r>
              <a:rPr lang="de-DE" dirty="0"/>
              <a:t>-Beratung</a:t>
            </a:r>
          </a:p>
        </p:txBody>
      </p:sp>
      <p:sp>
        <p:nvSpPr>
          <p:cNvPr id="12" name="Textplatzhalter 40">
            <a:extLst>
              <a:ext uri="{FF2B5EF4-FFF2-40B4-BE49-F238E27FC236}">
                <a16:creationId xmlns:a16="http://schemas.microsoft.com/office/drawing/2014/main" id="{30EDF7A6-B358-427A-A265-7EF0F6BB1A91}"/>
              </a:ext>
            </a:extLst>
          </p:cNvPr>
          <p:cNvSpPr>
            <a:spLocks noGrp="1"/>
          </p:cNvSpPr>
          <p:nvPr>
            <p:ph type="body" sz="quarter" idx="13"/>
          </p:nvPr>
        </p:nvSpPr>
        <p:spPr>
          <a:xfrm>
            <a:off x="334435" y="6380644"/>
            <a:ext cx="8059802" cy="216708"/>
          </a:xfrm>
        </p:spPr>
        <p:txBody>
          <a:bodyPr/>
          <a:lstStyle/>
          <a:p>
            <a:r>
              <a:rPr lang="de-DE" dirty="0"/>
              <a:t>Abbildungen in Anlehnung an Umfragen von Aon: </a:t>
            </a:r>
            <a:r>
              <a:rPr lang="de-DE" dirty="0">
                <a:hlinkClick r:id="rId4"/>
              </a:rPr>
              <a:t>Aon Studie | bAV-Erwartungen junger Arbeitnehmer </a:t>
            </a:r>
            <a:r>
              <a:rPr lang="de-DE" dirty="0"/>
              <a:t>(Stand: 2022) </a:t>
            </a:r>
          </a:p>
        </p:txBody>
      </p:sp>
    </p:spTree>
    <p:extLst>
      <p:ext uri="{BB962C8B-B14F-4D97-AF65-F5344CB8AC3E}">
        <p14:creationId xmlns:p14="http://schemas.microsoft.com/office/powerpoint/2010/main" val="925290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D98E95-B514-4334-B7D1-525FCD1AC136}"/>
              </a:ext>
            </a:extLst>
          </p:cNvPr>
          <p:cNvSpPr>
            <a:spLocks noGrp="1"/>
          </p:cNvSpPr>
          <p:nvPr>
            <p:ph type="title"/>
          </p:nvPr>
        </p:nvSpPr>
        <p:spPr/>
        <p:txBody>
          <a:bodyPr/>
          <a:lstStyle/>
          <a:p>
            <a:r>
              <a:rPr lang="de-DE" dirty="0"/>
              <a:t>Wünsche von Arbeitnehmern </a:t>
            </a:r>
            <a:r>
              <a:rPr lang="de-DE" dirty="0">
                <a:solidFill>
                  <a:srgbClr val="C00000"/>
                </a:solidFill>
              </a:rPr>
              <a:t>– junge Leute </a:t>
            </a:r>
            <a:r>
              <a:rPr lang="de-DE" dirty="0"/>
              <a:t>(3/3)</a:t>
            </a:r>
          </a:p>
        </p:txBody>
      </p:sp>
      <p:graphicFrame>
        <p:nvGraphicFramePr>
          <p:cNvPr id="11" name="Inhaltsplatzhalter 10">
            <a:extLst>
              <a:ext uri="{FF2B5EF4-FFF2-40B4-BE49-F238E27FC236}">
                <a16:creationId xmlns:a16="http://schemas.microsoft.com/office/drawing/2014/main" id="{DF9BF7AA-89F7-45F4-A943-483FB6CC6801}"/>
              </a:ext>
            </a:extLst>
          </p:cNvPr>
          <p:cNvGraphicFramePr>
            <a:graphicFrameLocks noGrp="1"/>
          </p:cNvGraphicFramePr>
          <p:nvPr>
            <p:ph sz="quarter" idx="12"/>
            <p:extLst>
              <p:ext uri="{D42A27DB-BD31-4B8C-83A1-F6EECF244321}">
                <p14:modId xmlns:p14="http://schemas.microsoft.com/office/powerpoint/2010/main" val="931430687"/>
              </p:ext>
            </p:extLst>
          </p:nvPr>
        </p:nvGraphicFramePr>
        <p:xfrm>
          <a:off x="833423" y="1507795"/>
          <a:ext cx="7144538" cy="4282423"/>
        </p:xfrm>
        <a:graphic>
          <a:graphicData uri="http://schemas.openxmlformats.org/drawingml/2006/chart">
            <c:chart xmlns:c="http://schemas.openxmlformats.org/drawingml/2006/chart" xmlns:r="http://schemas.openxmlformats.org/officeDocument/2006/relationships" r:id="rId2"/>
          </a:graphicData>
        </a:graphic>
      </p:graphicFrame>
      <p:sp>
        <p:nvSpPr>
          <p:cNvPr id="6" name="Foliennummernplatzhalter 5">
            <a:extLst>
              <a:ext uri="{FF2B5EF4-FFF2-40B4-BE49-F238E27FC236}">
                <a16:creationId xmlns:a16="http://schemas.microsoft.com/office/drawing/2014/main" id="{3014190C-63BB-4B34-9C2F-5839D9CA690F}"/>
              </a:ext>
            </a:extLst>
          </p:cNvPr>
          <p:cNvSpPr>
            <a:spLocks noGrp="1"/>
          </p:cNvSpPr>
          <p:nvPr>
            <p:ph type="sldNum" sz="quarter" idx="16"/>
          </p:nvPr>
        </p:nvSpPr>
        <p:spPr/>
        <p:txBody>
          <a:bodyPr/>
          <a:lstStyle/>
          <a:p>
            <a:fld id="{F54F1103-55D5-406B-994D-438AB4391C46}" type="slidenum">
              <a:rPr lang="de-DE" smtClean="0"/>
              <a:pPr/>
              <a:t>32</a:t>
            </a:fld>
            <a:endParaRPr lang="de-DE"/>
          </a:p>
        </p:txBody>
      </p:sp>
      <p:sp>
        <p:nvSpPr>
          <p:cNvPr id="12" name="Textfeld 11">
            <a:extLst>
              <a:ext uri="{FF2B5EF4-FFF2-40B4-BE49-F238E27FC236}">
                <a16:creationId xmlns:a16="http://schemas.microsoft.com/office/drawing/2014/main" id="{4FFB93CF-AE2F-41E4-9801-1C4E737E6A76}"/>
              </a:ext>
            </a:extLst>
          </p:cNvPr>
          <p:cNvSpPr txBox="1"/>
          <p:nvPr/>
        </p:nvSpPr>
        <p:spPr bwMode="gray">
          <a:xfrm>
            <a:off x="8202545" y="2416415"/>
            <a:ext cx="3652992" cy="1685565"/>
          </a:xfrm>
          <a:prstGeom prst="rect">
            <a:avLst/>
          </a:prstGeom>
        </p:spPr>
        <p:txBody>
          <a:bodyPr vert="horz" wrap="square" lIns="0" tIns="0" rIns="0" bIns="0" rtlCol="0" anchor="t" anchorCtr="0">
            <a:noAutofit/>
          </a:bodyPr>
          <a:lstStyle/>
          <a:p>
            <a:pPr>
              <a:lnSpc>
                <a:spcPct val="90000"/>
              </a:lnSpc>
              <a:spcAft>
                <a:spcPts val="600"/>
              </a:spcAft>
            </a:pPr>
            <a:r>
              <a:rPr lang="de-DE" sz="1400" dirty="0"/>
              <a:t>Welche Kommunikationskanäle wünschen Sie sich zur (Erst-)Information über die bAV in Ihrem Unternehmen?</a:t>
            </a:r>
          </a:p>
        </p:txBody>
      </p:sp>
      <p:sp>
        <p:nvSpPr>
          <p:cNvPr id="14" name="Textplatzhalter 13">
            <a:extLst>
              <a:ext uri="{FF2B5EF4-FFF2-40B4-BE49-F238E27FC236}">
                <a16:creationId xmlns:a16="http://schemas.microsoft.com/office/drawing/2014/main" id="{437E1795-C4FA-471B-8574-825855EDFF87}"/>
              </a:ext>
            </a:extLst>
          </p:cNvPr>
          <p:cNvSpPr>
            <a:spLocks noGrp="1"/>
          </p:cNvSpPr>
          <p:nvPr>
            <p:ph type="body" sz="quarter" idx="14"/>
          </p:nvPr>
        </p:nvSpPr>
        <p:spPr/>
        <p:txBody>
          <a:bodyPr/>
          <a:lstStyle/>
          <a:p>
            <a:r>
              <a:rPr lang="de-DE" dirty="0"/>
              <a:t>Bestandteile der </a:t>
            </a:r>
            <a:r>
              <a:rPr lang="de-DE" dirty="0" err="1"/>
              <a:t>bAV</a:t>
            </a:r>
            <a:r>
              <a:rPr lang="de-DE" dirty="0"/>
              <a:t>-Beratung  </a:t>
            </a:r>
          </a:p>
        </p:txBody>
      </p:sp>
      <p:sp>
        <p:nvSpPr>
          <p:cNvPr id="8" name="Textplatzhalter 40">
            <a:extLst>
              <a:ext uri="{FF2B5EF4-FFF2-40B4-BE49-F238E27FC236}">
                <a16:creationId xmlns:a16="http://schemas.microsoft.com/office/drawing/2014/main" id="{D2C595B9-F9C4-4EF0-9982-4B1CA44D38C9}"/>
              </a:ext>
            </a:extLst>
          </p:cNvPr>
          <p:cNvSpPr>
            <a:spLocks noGrp="1"/>
          </p:cNvSpPr>
          <p:nvPr>
            <p:ph type="body" sz="quarter" idx="13"/>
          </p:nvPr>
        </p:nvSpPr>
        <p:spPr>
          <a:xfrm>
            <a:off x="334435" y="6380644"/>
            <a:ext cx="8059802" cy="216708"/>
          </a:xfrm>
        </p:spPr>
        <p:txBody>
          <a:bodyPr/>
          <a:lstStyle/>
          <a:p>
            <a:r>
              <a:rPr lang="de-DE" dirty="0"/>
              <a:t>Abbildungen in Anlehnung an Umfragen von Aon: </a:t>
            </a:r>
            <a:r>
              <a:rPr lang="de-DE" dirty="0">
                <a:hlinkClick r:id="rId3"/>
              </a:rPr>
              <a:t>Aon Studie | bAV-Erwartungen junger Arbeitnehmer </a:t>
            </a:r>
            <a:r>
              <a:rPr lang="de-DE" dirty="0"/>
              <a:t>(Stand: 2022) </a:t>
            </a:r>
          </a:p>
          <a:p>
            <a:endParaRPr lang="de-DE" dirty="0"/>
          </a:p>
        </p:txBody>
      </p:sp>
    </p:spTree>
    <p:extLst>
      <p:ext uri="{BB962C8B-B14F-4D97-AF65-F5344CB8AC3E}">
        <p14:creationId xmlns:p14="http://schemas.microsoft.com/office/powerpoint/2010/main" val="1182785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P spid="1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Objekt 24" hidden="1">
            <a:extLst>
              <a:ext uri="{FF2B5EF4-FFF2-40B4-BE49-F238E27FC236}">
                <a16:creationId xmlns:a16="http://schemas.microsoft.com/office/drawing/2014/main" id="{D98D7105-D85E-4D9A-BF5A-8C1EEE12D20D}"/>
              </a:ext>
            </a:extLst>
          </p:cNvPr>
          <p:cNvGraphicFramePr>
            <a:graphicFrameLocks noChangeAspect="1"/>
          </p:cNvGraphicFramePr>
          <p:nvPr>
            <p:custDataLst>
              <p:tags r:id="rId1"/>
            </p:custDataLst>
          </p:nvPr>
        </p:nvGraphicFramePr>
        <p:xfrm>
          <a:off x="1587" y="2579"/>
          <a:ext cx="1587" cy="1587"/>
        </p:xfrm>
        <a:graphic>
          <a:graphicData uri="http://schemas.openxmlformats.org/presentationml/2006/ole">
            <mc:AlternateContent xmlns:mc="http://schemas.openxmlformats.org/markup-compatibility/2006">
              <mc:Choice xmlns:v="urn:schemas-microsoft-com:vml" Requires="v">
                <p:oleObj name="think-cell Folie" r:id="rId41" imgW="270" imgH="270" progId="TCLayout.ActiveDocument.1">
                  <p:embed/>
                </p:oleObj>
              </mc:Choice>
              <mc:Fallback>
                <p:oleObj name="think-cell Folie" r:id="rId41" imgW="270" imgH="270" progId="TCLayout.ActiveDocument.1">
                  <p:embed/>
                  <p:pic>
                    <p:nvPicPr>
                      <p:cNvPr id="25" name="Objekt 24" hidden="1">
                        <a:extLst>
                          <a:ext uri="{FF2B5EF4-FFF2-40B4-BE49-F238E27FC236}">
                            <a16:creationId xmlns:a16="http://schemas.microsoft.com/office/drawing/2014/main" id="{D98D7105-D85E-4D9A-BF5A-8C1EEE12D20D}"/>
                          </a:ext>
                        </a:extLst>
                      </p:cNvPr>
                      <p:cNvPicPr/>
                      <p:nvPr/>
                    </p:nvPicPr>
                    <p:blipFill>
                      <a:blip r:embed="rId42"/>
                      <a:stretch>
                        <a:fillRect/>
                      </a:stretch>
                    </p:blipFill>
                    <p:spPr>
                      <a:xfrm>
                        <a:off x="1587" y="2579"/>
                        <a:ext cx="1587" cy="1587"/>
                      </a:xfrm>
                      <a:prstGeom prst="rect">
                        <a:avLst/>
                      </a:prstGeom>
                    </p:spPr>
                  </p:pic>
                </p:oleObj>
              </mc:Fallback>
            </mc:AlternateContent>
          </a:graphicData>
        </a:graphic>
      </p:graphicFrame>
      <p:sp>
        <p:nvSpPr>
          <p:cNvPr id="2" name="Titel 1"/>
          <p:cNvSpPr>
            <a:spLocks noGrp="1"/>
          </p:cNvSpPr>
          <p:nvPr>
            <p:ph type="title"/>
          </p:nvPr>
        </p:nvSpPr>
        <p:spPr bwMode="gray"/>
        <p:txBody>
          <a:bodyPr/>
          <a:lstStyle/>
          <a:p>
            <a:r>
              <a:rPr lang="de-DE" dirty="0"/>
              <a:t>Ablaufplan Bestandsanalyse</a:t>
            </a:r>
          </a:p>
        </p:txBody>
      </p:sp>
      <p:sp>
        <p:nvSpPr>
          <p:cNvPr id="24" name="Textplatzhalter 23">
            <a:extLst>
              <a:ext uri="{FF2B5EF4-FFF2-40B4-BE49-F238E27FC236}">
                <a16:creationId xmlns:a16="http://schemas.microsoft.com/office/drawing/2014/main" id="{CF9FBCDF-36DD-4ADF-A943-E8FBED575EF4}"/>
              </a:ext>
            </a:extLst>
          </p:cNvPr>
          <p:cNvSpPr>
            <a:spLocks noGrp="1"/>
          </p:cNvSpPr>
          <p:nvPr>
            <p:ph type="body" sz="quarter" idx="14"/>
          </p:nvPr>
        </p:nvSpPr>
        <p:spPr bwMode="gray"/>
        <p:txBody>
          <a:bodyPr/>
          <a:lstStyle/>
          <a:p>
            <a:r>
              <a:rPr lang="de-DE"/>
              <a:t>Vorgehensweise</a:t>
            </a:r>
          </a:p>
        </p:txBody>
      </p:sp>
      <p:sp>
        <p:nvSpPr>
          <p:cNvPr id="27" name="Textplatzhalter 26">
            <a:extLst>
              <a:ext uri="{FF2B5EF4-FFF2-40B4-BE49-F238E27FC236}">
                <a16:creationId xmlns:a16="http://schemas.microsoft.com/office/drawing/2014/main" id="{7D1E846D-8C6B-4247-AB94-0133B5FFCA4B}"/>
              </a:ext>
            </a:extLst>
          </p:cNvPr>
          <p:cNvSpPr>
            <a:spLocks noGrp="1"/>
          </p:cNvSpPr>
          <p:nvPr>
            <p:ph type="body" sz="quarter" idx="13"/>
          </p:nvPr>
        </p:nvSpPr>
        <p:spPr bwMode="gray"/>
        <p:txBody>
          <a:bodyPr/>
          <a:lstStyle/>
          <a:p>
            <a:endParaRPr lang="de-DE"/>
          </a:p>
        </p:txBody>
      </p:sp>
      <p:sp>
        <p:nvSpPr>
          <p:cNvPr id="68" name="Eingekerbter Richtungspfeil 4">
            <a:extLst>
              <a:ext uri="{FF2B5EF4-FFF2-40B4-BE49-F238E27FC236}">
                <a16:creationId xmlns:a16="http://schemas.microsoft.com/office/drawing/2014/main" id="{166022DC-0863-4999-9E44-2F3B15E38C25}"/>
              </a:ext>
            </a:extLst>
          </p:cNvPr>
          <p:cNvSpPr/>
          <p:nvPr>
            <p:custDataLst>
              <p:tags r:id="rId2"/>
            </p:custDataLst>
          </p:nvPr>
        </p:nvSpPr>
        <p:spPr bwMode="gray">
          <a:xfrm>
            <a:off x="338998" y="3572775"/>
            <a:ext cx="3235733" cy="359813"/>
          </a:xfrm>
          <a:prstGeom prst="homePlate">
            <a:avLst>
              <a:gd name="adj" fmla="val 28868"/>
            </a:avLst>
          </a:prstGeom>
          <a:solidFill>
            <a:schemeClr val="accent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3" tIns="45707" rIns="91413" bIns="45707" numCol="1" spcCol="0" rtlCol="0" fromWordArt="0" anchor="ctr" anchorCtr="0" forceAA="0" compatLnSpc="1">
            <a:prstTxWarp prst="textNoShape">
              <a:avLst/>
            </a:prstTxWarp>
            <a:noAutofit/>
          </a:bodyPr>
          <a:lstStyle/>
          <a:p>
            <a:pPr algn="ctr"/>
            <a:endParaRPr lang="de-DE" sz="1599">
              <a:solidFill>
                <a:schemeClr val="tx1"/>
              </a:solidFill>
            </a:endParaRPr>
          </a:p>
        </p:txBody>
      </p:sp>
      <p:sp>
        <p:nvSpPr>
          <p:cNvPr id="69" name="Eingekerbter Richtungspfeil 20">
            <a:extLst>
              <a:ext uri="{FF2B5EF4-FFF2-40B4-BE49-F238E27FC236}">
                <a16:creationId xmlns:a16="http://schemas.microsoft.com/office/drawing/2014/main" id="{254ADAF2-D66B-4BE9-A49E-BB38BF3948B5}"/>
              </a:ext>
            </a:extLst>
          </p:cNvPr>
          <p:cNvSpPr/>
          <p:nvPr>
            <p:custDataLst>
              <p:tags r:id="rId3"/>
            </p:custDataLst>
          </p:nvPr>
        </p:nvSpPr>
        <p:spPr bwMode="gray">
          <a:xfrm>
            <a:off x="2980049" y="3572192"/>
            <a:ext cx="2950463" cy="359813"/>
          </a:xfrm>
          <a:prstGeom prst="chevron">
            <a:avLst>
              <a:gd name="adj" fmla="val 28868"/>
            </a:avLst>
          </a:prstGeom>
          <a:solidFill>
            <a:schemeClr val="accent2"/>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3" tIns="45707" rIns="91413" bIns="45707" numCol="1" spcCol="0" rtlCol="0" fromWordArt="0" anchor="ctr" anchorCtr="0" forceAA="0" compatLnSpc="1">
            <a:prstTxWarp prst="textNoShape">
              <a:avLst/>
            </a:prstTxWarp>
            <a:noAutofit/>
          </a:bodyPr>
          <a:lstStyle/>
          <a:p>
            <a:pPr algn="ctr"/>
            <a:endParaRPr lang="de-DE" sz="1599">
              <a:solidFill>
                <a:schemeClr val="tx1"/>
              </a:solidFill>
            </a:endParaRPr>
          </a:p>
        </p:txBody>
      </p:sp>
      <p:sp>
        <p:nvSpPr>
          <p:cNvPr id="75" name="Eingekerbter Richtungspfeil 40">
            <a:extLst>
              <a:ext uri="{FF2B5EF4-FFF2-40B4-BE49-F238E27FC236}">
                <a16:creationId xmlns:a16="http://schemas.microsoft.com/office/drawing/2014/main" id="{4CB38A27-5F20-4628-833F-6A4B6D65A418}"/>
              </a:ext>
            </a:extLst>
          </p:cNvPr>
          <p:cNvSpPr/>
          <p:nvPr>
            <p:custDataLst>
              <p:tags r:id="rId4"/>
            </p:custDataLst>
          </p:nvPr>
        </p:nvSpPr>
        <p:spPr bwMode="gray">
          <a:xfrm>
            <a:off x="5753187" y="3572925"/>
            <a:ext cx="2950463" cy="359813"/>
          </a:xfrm>
          <a:prstGeom prst="chevron">
            <a:avLst>
              <a:gd name="adj" fmla="val 28868"/>
            </a:avLst>
          </a:prstGeom>
          <a:solidFill>
            <a:schemeClr val="accent3"/>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3" tIns="45707" rIns="91413" bIns="45707" numCol="1" spcCol="0" rtlCol="0" fromWordArt="0" anchor="ctr" anchorCtr="0" forceAA="0" compatLnSpc="1">
            <a:prstTxWarp prst="textNoShape">
              <a:avLst/>
            </a:prstTxWarp>
            <a:noAutofit/>
          </a:bodyPr>
          <a:lstStyle/>
          <a:p>
            <a:pPr algn="ctr"/>
            <a:endParaRPr lang="de-DE" sz="1599">
              <a:solidFill>
                <a:schemeClr val="tx1"/>
              </a:solidFill>
            </a:endParaRPr>
          </a:p>
        </p:txBody>
      </p:sp>
      <p:sp>
        <p:nvSpPr>
          <p:cNvPr id="76" name="Eingekerbter Richtungspfeil 44">
            <a:extLst>
              <a:ext uri="{FF2B5EF4-FFF2-40B4-BE49-F238E27FC236}">
                <a16:creationId xmlns:a16="http://schemas.microsoft.com/office/drawing/2014/main" id="{A6A9506E-305D-424B-B334-D33C24CB23BC}"/>
              </a:ext>
            </a:extLst>
          </p:cNvPr>
          <p:cNvSpPr/>
          <p:nvPr>
            <p:custDataLst>
              <p:tags r:id="rId5"/>
            </p:custDataLst>
          </p:nvPr>
        </p:nvSpPr>
        <p:spPr bwMode="gray">
          <a:xfrm>
            <a:off x="8580691" y="3572192"/>
            <a:ext cx="3094010" cy="359813"/>
          </a:xfrm>
          <a:prstGeom prst="chevron">
            <a:avLst>
              <a:gd name="adj" fmla="val 28868"/>
            </a:avLst>
          </a:prstGeom>
          <a:solidFill>
            <a:schemeClr val="accent4"/>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3" tIns="45707" rIns="91413" bIns="45707" numCol="1" spcCol="0" rtlCol="0" fromWordArt="0" anchor="ctr" anchorCtr="0" forceAA="0" compatLnSpc="1">
            <a:prstTxWarp prst="textNoShape">
              <a:avLst/>
            </a:prstTxWarp>
            <a:noAutofit/>
          </a:bodyPr>
          <a:lstStyle/>
          <a:p>
            <a:pPr algn="ctr"/>
            <a:endParaRPr lang="de-DE" sz="1599">
              <a:solidFill>
                <a:schemeClr val="tx1"/>
              </a:solidFill>
            </a:endParaRPr>
          </a:p>
        </p:txBody>
      </p:sp>
      <p:grpSp>
        <p:nvGrpSpPr>
          <p:cNvPr id="64" name="Gruppieren 63">
            <a:extLst>
              <a:ext uri="{FF2B5EF4-FFF2-40B4-BE49-F238E27FC236}">
                <a16:creationId xmlns:a16="http://schemas.microsoft.com/office/drawing/2014/main" id="{537C2E33-F8A9-4CAD-A33C-64A429B51B74}"/>
              </a:ext>
            </a:extLst>
          </p:cNvPr>
          <p:cNvGrpSpPr>
            <a:grpSpLocks noChangeAspect="1"/>
          </p:cNvGrpSpPr>
          <p:nvPr>
            <p:custDataLst>
              <p:tags r:id="rId6"/>
            </p:custDataLst>
          </p:nvPr>
        </p:nvGrpSpPr>
        <p:grpSpPr bwMode="gray">
          <a:xfrm>
            <a:off x="6881594" y="4227016"/>
            <a:ext cx="575700" cy="575700"/>
            <a:chOff x="6387175" y="1413794"/>
            <a:chExt cx="793037" cy="793037"/>
          </a:xfrm>
        </p:grpSpPr>
        <p:sp>
          <p:nvSpPr>
            <p:cNvPr id="81" name="Rechteck 80">
              <a:extLst>
                <a:ext uri="{FF2B5EF4-FFF2-40B4-BE49-F238E27FC236}">
                  <a16:creationId xmlns:a16="http://schemas.microsoft.com/office/drawing/2014/main" id="{D687FC88-D1DD-4460-8AAD-9A7261D13D46}"/>
                </a:ext>
              </a:extLst>
            </p:cNvPr>
            <p:cNvSpPr/>
            <p:nvPr>
              <p:custDataLst>
                <p:tags r:id="rId37"/>
              </p:custDataLst>
            </p:nvPr>
          </p:nvSpPr>
          <p:spPr bwMode="gray">
            <a:xfrm>
              <a:off x="6387175" y="1413794"/>
              <a:ext cx="793037" cy="793037"/>
            </a:xfrm>
            <a:prstGeom prst="rect">
              <a:avLst/>
            </a:prstGeom>
            <a:solidFill>
              <a:schemeClr val="accent3"/>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799">
                <a:solidFill>
                  <a:schemeClr val="bg1"/>
                </a:solidFill>
              </a:endParaRPr>
            </a:p>
          </p:txBody>
        </p:sp>
        <p:pic>
          <p:nvPicPr>
            <p:cNvPr id="83" name="Grafik 82">
              <a:extLst>
                <a:ext uri="{FF2B5EF4-FFF2-40B4-BE49-F238E27FC236}">
                  <a16:creationId xmlns:a16="http://schemas.microsoft.com/office/drawing/2014/main" id="{226AC5A7-0979-4EB5-8BC1-90EFF46BCD64}"/>
                </a:ext>
              </a:extLst>
            </p:cNvPr>
            <p:cNvPicPr>
              <a:picLocks noChangeAspect="1"/>
            </p:cNvPicPr>
            <p:nvPr>
              <p:custDataLst>
                <p:tags r:id="rId38"/>
              </p:custDataLst>
            </p:nvPr>
          </p:nvPicPr>
          <p:blipFill>
            <a:blip r:embed="rId43">
              <a:extLst>
                <a:ext uri="{96DAC541-7B7A-43D3-8B79-37D633B846F1}">
                  <asvg:svgBlip xmlns:asvg="http://schemas.microsoft.com/office/drawing/2016/SVG/main" r:embed="rId44"/>
                </a:ext>
              </a:extLst>
            </a:blip>
            <a:stretch>
              <a:fillRect/>
            </a:stretch>
          </p:blipFill>
          <p:spPr bwMode="gray">
            <a:xfrm>
              <a:off x="6531693" y="1558312"/>
              <a:ext cx="504000" cy="504000"/>
            </a:xfrm>
            <a:prstGeom prst="rect">
              <a:avLst/>
            </a:prstGeom>
          </p:spPr>
        </p:pic>
      </p:grpSp>
      <p:grpSp>
        <p:nvGrpSpPr>
          <p:cNvPr id="29" name="Gruppieren 28">
            <a:extLst>
              <a:ext uri="{FF2B5EF4-FFF2-40B4-BE49-F238E27FC236}">
                <a16:creationId xmlns:a16="http://schemas.microsoft.com/office/drawing/2014/main" id="{EA08506A-F388-48BC-A7FB-CD9B72691487}"/>
              </a:ext>
            </a:extLst>
          </p:cNvPr>
          <p:cNvGrpSpPr>
            <a:grpSpLocks noChangeAspect="1"/>
          </p:cNvGrpSpPr>
          <p:nvPr>
            <p:custDataLst>
              <p:tags r:id="rId7"/>
            </p:custDataLst>
          </p:nvPr>
        </p:nvGrpSpPr>
        <p:grpSpPr bwMode="gray">
          <a:xfrm>
            <a:off x="1130586" y="4276277"/>
            <a:ext cx="575700" cy="575700"/>
            <a:chOff x="3363175" y="1413794"/>
            <a:chExt cx="793037" cy="793037"/>
          </a:xfrm>
          <a:solidFill>
            <a:srgbClr val="C00000"/>
          </a:solidFill>
        </p:grpSpPr>
        <p:sp>
          <p:nvSpPr>
            <p:cNvPr id="80" name="Rechteck 79">
              <a:extLst>
                <a:ext uri="{FF2B5EF4-FFF2-40B4-BE49-F238E27FC236}">
                  <a16:creationId xmlns:a16="http://schemas.microsoft.com/office/drawing/2014/main" id="{E23DA006-771F-4736-9D23-C62952DB0E06}"/>
                </a:ext>
              </a:extLst>
            </p:cNvPr>
            <p:cNvSpPr/>
            <p:nvPr>
              <p:custDataLst>
                <p:tags r:id="rId35"/>
              </p:custDataLst>
            </p:nvPr>
          </p:nvSpPr>
          <p:spPr bwMode="gray">
            <a:xfrm>
              <a:off x="3363175" y="1413794"/>
              <a:ext cx="793037" cy="793037"/>
            </a:xfrm>
            <a:prstGeom prst="rect">
              <a:avLst/>
            </a:prstGeom>
            <a:grp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799">
                <a:solidFill>
                  <a:schemeClr val="bg1"/>
                </a:solidFill>
              </a:endParaRPr>
            </a:p>
          </p:txBody>
        </p:sp>
        <p:pic>
          <p:nvPicPr>
            <p:cNvPr id="84" name="Grafik 83">
              <a:extLst>
                <a:ext uri="{FF2B5EF4-FFF2-40B4-BE49-F238E27FC236}">
                  <a16:creationId xmlns:a16="http://schemas.microsoft.com/office/drawing/2014/main" id="{9C045875-FD2B-4BC3-9AD1-46A9CF8EE099}"/>
                </a:ext>
              </a:extLst>
            </p:cNvPr>
            <p:cNvPicPr>
              <a:picLocks noChangeAspect="1"/>
            </p:cNvPicPr>
            <p:nvPr>
              <p:custDataLst>
                <p:tags r:id="rId36"/>
              </p:custDataLst>
            </p:nvPr>
          </p:nvPicPr>
          <p:blipFill>
            <a:blip r:embed="rId45">
              <a:extLst>
                <a:ext uri="{96DAC541-7B7A-43D3-8B79-37D633B846F1}">
                  <asvg:svgBlip xmlns:asvg="http://schemas.microsoft.com/office/drawing/2016/SVG/main" r:embed="rId46"/>
                </a:ext>
              </a:extLst>
            </a:blip>
            <a:stretch>
              <a:fillRect/>
            </a:stretch>
          </p:blipFill>
          <p:spPr bwMode="gray">
            <a:xfrm>
              <a:off x="3507693" y="1558312"/>
              <a:ext cx="504000" cy="504000"/>
            </a:xfrm>
            <a:prstGeom prst="rect">
              <a:avLst/>
            </a:prstGeom>
          </p:spPr>
        </p:pic>
      </p:grpSp>
      <p:grpSp>
        <p:nvGrpSpPr>
          <p:cNvPr id="63" name="Gruppieren 62">
            <a:extLst>
              <a:ext uri="{FF2B5EF4-FFF2-40B4-BE49-F238E27FC236}">
                <a16:creationId xmlns:a16="http://schemas.microsoft.com/office/drawing/2014/main" id="{9E1CF94A-8F6F-455A-A18C-3CC2C4EC17E7}"/>
              </a:ext>
            </a:extLst>
          </p:cNvPr>
          <p:cNvGrpSpPr>
            <a:grpSpLocks noChangeAspect="1"/>
          </p:cNvGrpSpPr>
          <p:nvPr>
            <p:custDataLst>
              <p:tags r:id="rId8"/>
            </p:custDataLst>
          </p:nvPr>
        </p:nvGrpSpPr>
        <p:grpSpPr bwMode="gray">
          <a:xfrm>
            <a:off x="9980582" y="2637412"/>
            <a:ext cx="575700" cy="575700"/>
            <a:chOff x="9410138" y="1413794"/>
            <a:chExt cx="793037" cy="793037"/>
          </a:xfrm>
        </p:grpSpPr>
        <p:sp>
          <p:nvSpPr>
            <p:cNvPr id="82" name="Rechteck 81">
              <a:extLst>
                <a:ext uri="{FF2B5EF4-FFF2-40B4-BE49-F238E27FC236}">
                  <a16:creationId xmlns:a16="http://schemas.microsoft.com/office/drawing/2014/main" id="{D9DE87B5-FEA1-4EF5-9829-D74B0AC97E0D}"/>
                </a:ext>
              </a:extLst>
            </p:cNvPr>
            <p:cNvSpPr/>
            <p:nvPr>
              <p:custDataLst>
                <p:tags r:id="rId33"/>
              </p:custDataLst>
            </p:nvPr>
          </p:nvSpPr>
          <p:spPr bwMode="gray">
            <a:xfrm>
              <a:off x="9410138" y="1413794"/>
              <a:ext cx="793037" cy="793037"/>
            </a:xfrm>
            <a:prstGeom prst="rect">
              <a:avLst/>
            </a:prstGeom>
            <a:solidFill>
              <a:schemeClr val="accent4"/>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799">
                <a:solidFill>
                  <a:schemeClr val="bg1"/>
                </a:solidFill>
              </a:endParaRPr>
            </a:p>
          </p:txBody>
        </p:sp>
        <p:pic>
          <p:nvPicPr>
            <p:cNvPr id="85" name="Grafik 84">
              <a:extLst>
                <a:ext uri="{FF2B5EF4-FFF2-40B4-BE49-F238E27FC236}">
                  <a16:creationId xmlns:a16="http://schemas.microsoft.com/office/drawing/2014/main" id="{BA0B9ECE-C62E-4263-9FEA-1D07F28AE1B9}"/>
                </a:ext>
              </a:extLst>
            </p:cNvPr>
            <p:cNvPicPr>
              <a:picLocks noChangeAspect="1"/>
            </p:cNvPicPr>
            <p:nvPr>
              <p:custDataLst>
                <p:tags r:id="rId34"/>
              </p:custDataLst>
            </p:nvPr>
          </p:nvPicPr>
          <p:blipFill>
            <a:blip r:embed="rId47">
              <a:extLst>
                <a:ext uri="{96DAC541-7B7A-43D3-8B79-37D633B846F1}">
                  <asvg:svgBlip xmlns:asvg="http://schemas.microsoft.com/office/drawing/2016/SVG/main" r:embed="rId48"/>
                </a:ext>
              </a:extLst>
            </a:blip>
            <a:stretch>
              <a:fillRect/>
            </a:stretch>
          </p:blipFill>
          <p:spPr bwMode="gray">
            <a:xfrm>
              <a:off x="9554656" y="1558312"/>
              <a:ext cx="504000" cy="504000"/>
            </a:xfrm>
            <a:prstGeom prst="rect">
              <a:avLst/>
            </a:prstGeom>
          </p:spPr>
        </p:pic>
      </p:grpSp>
      <p:sp>
        <p:nvSpPr>
          <p:cNvPr id="90" name="Textplatzhalter 40">
            <a:extLst>
              <a:ext uri="{FF2B5EF4-FFF2-40B4-BE49-F238E27FC236}">
                <a16:creationId xmlns:a16="http://schemas.microsoft.com/office/drawing/2014/main" id="{D50BD8E6-F346-4BB2-9C34-59F41FBB603D}"/>
              </a:ext>
            </a:extLst>
          </p:cNvPr>
          <p:cNvSpPr txBox="1">
            <a:spLocks/>
          </p:cNvSpPr>
          <p:nvPr>
            <p:custDataLst>
              <p:tags r:id="rId9"/>
            </p:custDataLst>
          </p:nvPr>
        </p:nvSpPr>
        <p:spPr bwMode="gray">
          <a:xfrm>
            <a:off x="338998" y="1413131"/>
            <a:ext cx="2230838" cy="1296244"/>
          </a:xfrm>
          <a:prstGeom prst="rect">
            <a:avLst/>
          </a:prstGeom>
        </p:spPr>
        <p:txBody>
          <a:bodyPr vert="horz" lIns="0" tIns="0" rIns="0" bIns="0" rtlCol="0" anchor="b" anchorCtr="0">
            <a:noAutofit/>
          </a:bodyPr>
          <a:lstStyle>
            <a:lvl1pPr marL="0" indent="0" algn="l" defTabSz="682884" rtl="0" eaLnBrk="1" latinLnBrk="0" hangingPunct="1">
              <a:lnSpc>
                <a:spcPct val="90000"/>
              </a:lnSpc>
              <a:spcBef>
                <a:spcPts val="800"/>
              </a:spcBef>
              <a:buFont typeface="Arial"/>
              <a:buNone/>
              <a:defRPr sz="1800" kern="1200" spc="45" baseline="0">
                <a:solidFill>
                  <a:schemeClr val="tx1"/>
                </a:solidFill>
                <a:latin typeface="+mn-lt"/>
                <a:ea typeface="+mn-ea"/>
                <a:cs typeface="Arial"/>
              </a:defRPr>
            </a:lvl1pPr>
            <a:lvl2pPr marL="216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2pPr>
            <a:lvl3pPr marL="432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3pPr>
            <a:lvl4pPr marL="648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4pPr>
            <a:lvl5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5pPr>
            <a:lvl6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6pPr>
            <a:lvl7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7pPr>
            <a:lvl8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8pPr>
            <a:lvl9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9pPr>
          </a:lstStyle>
          <a:p>
            <a:pPr marL="0" lvl="1" indent="0" algn="ctr">
              <a:buClr>
                <a:schemeClr val="accent3"/>
              </a:buClr>
              <a:buSzPct val="110000"/>
              <a:buNone/>
            </a:pPr>
            <a:r>
              <a:rPr lang="de-DE" sz="1799" spc="34">
                <a:solidFill>
                  <a:srgbClr val="515349"/>
                </a:solidFill>
              </a:rPr>
              <a:t>Erfassen der Unternehmensdaten</a:t>
            </a:r>
          </a:p>
        </p:txBody>
      </p:sp>
      <p:sp>
        <p:nvSpPr>
          <p:cNvPr id="91" name="Textplatzhalter 40">
            <a:extLst>
              <a:ext uri="{FF2B5EF4-FFF2-40B4-BE49-F238E27FC236}">
                <a16:creationId xmlns:a16="http://schemas.microsoft.com/office/drawing/2014/main" id="{453A3350-39A5-4844-BF76-E87796C40F76}"/>
              </a:ext>
            </a:extLst>
          </p:cNvPr>
          <p:cNvSpPr txBox="1">
            <a:spLocks/>
          </p:cNvSpPr>
          <p:nvPr>
            <p:custDataLst>
              <p:tags r:id="rId10"/>
            </p:custDataLst>
          </p:nvPr>
        </p:nvSpPr>
        <p:spPr bwMode="gray">
          <a:xfrm>
            <a:off x="338998" y="2925263"/>
            <a:ext cx="2230838" cy="648581"/>
          </a:xfrm>
          <a:prstGeom prst="rect">
            <a:avLst/>
          </a:prstGeom>
        </p:spPr>
        <p:txBody>
          <a:bodyPr vert="horz" lIns="0" tIns="0" rIns="0" bIns="179906" rtlCol="0" anchor="b" anchorCtr="0">
            <a:noAutofit/>
          </a:bodyPr>
          <a:lstStyle>
            <a:lvl1pPr marL="0" indent="0" algn="l" defTabSz="682884" rtl="0" eaLnBrk="1" latinLnBrk="0" hangingPunct="1">
              <a:lnSpc>
                <a:spcPct val="90000"/>
              </a:lnSpc>
              <a:spcBef>
                <a:spcPts val="800"/>
              </a:spcBef>
              <a:buFont typeface="Arial"/>
              <a:buNone/>
              <a:defRPr sz="1800" kern="1200" spc="45" baseline="0">
                <a:solidFill>
                  <a:schemeClr val="tx1"/>
                </a:solidFill>
                <a:latin typeface="+mn-lt"/>
                <a:ea typeface="+mn-ea"/>
                <a:cs typeface="Arial"/>
              </a:defRPr>
            </a:lvl1pPr>
            <a:lvl2pPr marL="216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2pPr>
            <a:lvl3pPr marL="432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3pPr>
            <a:lvl4pPr marL="648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4pPr>
            <a:lvl5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5pPr>
            <a:lvl6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6pPr>
            <a:lvl7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7pPr>
            <a:lvl8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8pPr>
            <a:lvl9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9pPr>
          </a:lstStyle>
          <a:p>
            <a:pPr algn="ctr"/>
            <a:r>
              <a:rPr lang="de-DE" sz="1799" b="1">
                <a:solidFill>
                  <a:schemeClr val="accent1"/>
                </a:solidFill>
              </a:rPr>
              <a:t>1.</a:t>
            </a:r>
          </a:p>
        </p:txBody>
      </p:sp>
      <p:sp>
        <p:nvSpPr>
          <p:cNvPr id="93" name="Rechteck 92">
            <a:extLst>
              <a:ext uri="{FF2B5EF4-FFF2-40B4-BE49-F238E27FC236}">
                <a16:creationId xmlns:a16="http://schemas.microsoft.com/office/drawing/2014/main" id="{E8060720-64A3-4C7C-975E-3C7DD6362048}"/>
              </a:ext>
            </a:extLst>
          </p:cNvPr>
          <p:cNvSpPr/>
          <p:nvPr>
            <p:custDataLst>
              <p:tags r:id="rId11"/>
            </p:custDataLst>
          </p:nvPr>
        </p:nvSpPr>
        <p:spPr bwMode="gray">
          <a:xfrm>
            <a:off x="1274511" y="3788813"/>
            <a:ext cx="287850" cy="287850"/>
          </a:xfrm>
          <a:prstGeom prst="rect">
            <a:avLst/>
          </a:prstGeom>
          <a:solidFill>
            <a:schemeClr val="bg1"/>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799">
              <a:solidFill>
                <a:schemeClr val="bg1"/>
              </a:solidFill>
            </a:endParaRPr>
          </a:p>
        </p:txBody>
      </p:sp>
      <p:sp>
        <p:nvSpPr>
          <p:cNvPr id="94" name="Rechteck 93">
            <a:extLst>
              <a:ext uri="{FF2B5EF4-FFF2-40B4-BE49-F238E27FC236}">
                <a16:creationId xmlns:a16="http://schemas.microsoft.com/office/drawing/2014/main" id="{CE026BC5-64F4-4206-92DD-C9C311C0C713}"/>
              </a:ext>
            </a:extLst>
          </p:cNvPr>
          <p:cNvSpPr/>
          <p:nvPr>
            <p:custDataLst>
              <p:tags r:id="rId12"/>
            </p:custDataLst>
          </p:nvPr>
        </p:nvSpPr>
        <p:spPr bwMode="gray">
          <a:xfrm>
            <a:off x="1346474" y="3860775"/>
            <a:ext cx="143925" cy="143925"/>
          </a:xfrm>
          <a:prstGeom prst="rect">
            <a:avLst/>
          </a:prstGeom>
          <a:solidFill>
            <a:schemeClr val="tx2"/>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799">
              <a:solidFill>
                <a:schemeClr val="bg1"/>
              </a:solidFill>
            </a:endParaRPr>
          </a:p>
        </p:txBody>
      </p:sp>
      <p:cxnSp>
        <p:nvCxnSpPr>
          <p:cNvPr id="96" name="Gerader Verbinder 95">
            <a:extLst>
              <a:ext uri="{FF2B5EF4-FFF2-40B4-BE49-F238E27FC236}">
                <a16:creationId xmlns:a16="http://schemas.microsoft.com/office/drawing/2014/main" id="{635DE756-9870-436F-ADCF-7A80A37AD175}"/>
              </a:ext>
            </a:extLst>
          </p:cNvPr>
          <p:cNvCxnSpPr>
            <a:cxnSpLocks/>
            <a:stCxn id="80" idx="0"/>
          </p:cNvCxnSpPr>
          <p:nvPr>
            <p:custDataLst>
              <p:tags r:id="rId13"/>
            </p:custDataLst>
          </p:nvPr>
        </p:nvCxnSpPr>
        <p:spPr bwMode="gray">
          <a:xfrm flipH="1" flipV="1">
            <a:off x="1415855" y="4004401"/>
            <a:ext cx="2581" cy="271876"/>
          </a:xfrm>
          <a:prstGeom prst="line">
            <a:avLst/>
          </a:prstGeom>
          <a:ln w="9525">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97" name="Textplatzhalter 40">
            <a:extLst>
              <a:ext uri="{FF2B5EF4-FFF2-40B4-BE49-F238E27FC236}">
                <a16:creationId xmlns:a16="http://schemas.microsoft.com/office/drawing/2014/main" id="{5F548ACE-15A3-4E46-BBE3-FA81E6367C60}"/>
              </a:ext>
            </a:extLst>
          </p:cNvPr>
          <p:cNvSpPr txBox="1">
            <a:spLocks/>
          </p:cNvSpPr>
          <p:nvPr>
            <p:custDataLst>
              <p:tags r:id="rId14"/>
            </p:custDataLst>
          </p:nvPr>
        </p:nvSpPr>
        <p:spPr bwMode="gray">
          <a:xfrm>
            <a:off x="5099579" y="2404867"/>
            <a:ext cx="4254614" cy="1296244"/>
          </a:xfrm>
          <a:prstGeom prst="rect">
            <a:avLst/>
          </a:prstGeom>
        </p:spPr>
        <p:txBody>
          <a:bodyPr vert="horz" lIns="0" tIns="0" rIns="0" bIns="0" rtlCol="0" anchor="b" anchorCtr="0">
            <a:noAutofit/>
          </a:bodyPr>
          <a:lstStyle>
            <a:lvl1pPr marL="0" indent="0" algn="l" defTabSz="682884" rtl="0" eaLnBrk="1" latinLnBrk="0" hangingPunct="1">
              <a:lnSpc>
                <a:spcPct val="90000"/>
              </a:lnSpc>
              <a:spcBef>
                <a:spcPts val="800"/>
              </a:spcBef>
              <a:buFont typeface="Arial"/>
              <a:buNone/>
              <a:defRPr sz="1800" kern="1200" spc="45" baseline="0">
                <a:solidFill>
                  <a:schemeClr val="tx1"/>
                </a:solidFill>
                <a:latin typeface="+mn-lt"/>
                <a:ea typeface="+mn-ea"/>
                <a:cs typeface="Arial"/>
              </a:defRPr>
            </a:lvl1pPr>
            <a:lvl2pPr marL="216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2pPr>
            <a:lvl3pPr marL="432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3pPr>
            <a:lvl4pPr marL="648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4pPr>
            <a:lvl5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5pPr>
            <a:lvl6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6pPr>
            <a:lvl7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7pPr>
            <a:lvl8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8pPr>
            <a:lvl9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9pPr>
          </a:lstStyle>
          <a:p>
            <a:pPr algn="ctr"/>
            <a:r>
              <a:rPr lang="de-DE" sz="1799" spc="34" dirty="0">
                <a:solidFill>
                  <a:srgbClr val="515349"/>
                </a:solidFill>
              </a:rPr>
              <a:t>Analyse: Schwachstellen </a:t>
            </a:r>
            <a:br>
              <a:rPr lang="de-DE" sz="1799" spc="34" dirty="0">
                <a:solidFill>
                  <a:srgbClr val="515349"/>
                </a:solidFill>
              </a:rPr>
            </a:br>
            <a:r>
              <a:rPr lang="de-DE" sz="1799" spc="34" dirty="0">
                <a:solidFill>
                  <a:srgbClr val="515349"/>
                </a:solidFill>
              </a:rPr>
              <a:t>und Ungereimtheiten </a:t>
            </a:r>
          </a:p>
          <a:p>
            <a:pPr algn="ctr"/>
            <a:endParaRPr lang="de-DE" sz="1799" spc="34" dirty="0">
              <a:solidFill>
                <a:srgbClr val="515349"/>
              </a:solidFill>
            </a:endParaRPr>
          </a:p>
          <a:p>
            <a:pPr algn="ctr"/>
            <a:endParaRPr lang="de-DE" sz="1799" dirty="0"/>
          </a:p>
        </p:txBody>
      </p:sp>
      <p:sp>
        <p:nvSpPr>
          <p:cNvPr id="98" name="Textplatzhalter 40">
            <a:extLst>
              <a:ext uri="{FF2B5EF4-FFF2-40B4-BE49-F238E27FC236}">
                <a16:creationId xmlns:a16="http://schemas.microsoft.com/office/drawing/2014/main" id="{AC415DD6-F28F-44D8-9BE4-9D28D3CEE921}"/>
              </a:ext>
            </a:extLst>
          </p:cNvPr>
          <p:cNvSpPr txBox="1">
            <a:spLocks/>
          </p:cNvSpPr>
          <p:nvPr>
            <p:custDataLst>
              <p:tags r:id="rId15"/>
            </p:custDataLst>
          </p:nvPr>
        </p:nvSpPr>
        <p:spPr bwMode="gray">
          <a:xfrm>
            <a:off x="6084658" y="3013015"/>
            <a:ext cx="2230838" cy="648581"/>
          </a:xfrm>
          <a:prstGeom prst="rect">
            <a:avLst/>
          </a:prstGeom>
        </p:spPr>
        <p:txBody>
          <a:bodyPr vert="horz" lIns="0" tIns="0" rIns="0" bIns="179906" rtlCol="0" anchor="b" anchorCtr="0">
            <a:noAutofit/>
          </a:bodyPr>
          <a:lstStyle>
            <a:lvl1pPr marL="0" indent="0" algn="l" defTabSz="682884" rtl="0" eaLnBrk="1" latinLnBrk="0" hangingPunct="1">
              <a:lnSpc>
                <a:spcPct val="90000"/>
              </a:lnSpc>
              <a:spcBef>
                <a:spcPts val="800"/>
              </a:spcBef>
              <a:buFont typeface="Arial"/>
              <a:buNone/>
              <a:defRPr sz="1800" kern="1200" spc="45" baseline="0">
                <a:solidFill>
                  <a:schemeClr val="tx1"/>
                </a:solidFill>
                <a:latin typeface="+mn-lt"/>
                <a:ea typeface="+mn-ea"/>
                <a:cs typeface="Arial"/>
              </a:defRPr>
            </a:lvl1pPr>
            <a:lvl2pPr marL="216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2pPr>
            <a:lvl3pPr marL="432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3pPr>
            <a:lvl4pPr marL="648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4pPr>
            <a:lvl5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5pPr>
            <a:lvl6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6pPr>
            <a:lvl7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7pPr>
            <a:lvl8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8pPr>
            <a:lvl9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9pPr>
          </a:lstStyle>
          <a:p>
            <a:pPr algn="ctr"/>
            <a:r>
              <a:rPr lang="de-DE" sz="1799" b="1">
                <a:solidFill>
                  <a:schemeClr val="accent3"/>
                </a:solidFill>
              </a:rPr>
              <a:t>3. </a:t>
            </a:r>
          </a:p>
        </p:txBody>
      </p:sp>
      <p:sp>
        <p:nvSpPr>
          <p:cNvPr id="99" name="Textplatzhalter 40">
            <a:extLst>
              <a:ext uri="{FF2B5EF4-FFF2-40B4-BE49-F238E27FC236}">
                <a16:creationId xmlns:a16="http://schemas.microsoft.com/office/drawing/2014/main" id="{6749454C-37F5-4428-B34E-C4AA0005C148}"/>
              </a:ext>
            </a:extLst>
          </p:cNvPr>
          <p:cNvSpPr txBox="1">
            <a:spLocks/>
          </p:cNvSpPr>
          <p:nvPr>
            <p:custDataLst>
              <p:tags r:id="rId16"/>
            </p:custDataLst>
          </p:nvPr>
        </p:nvSpPr>
        <p:spPr bwMode="gray">
          <a:xfrm>
            <a:off x="5787567" y="4684224"/>
            <a:ext cx="3094009" cy="1152019"/>
          </a:xfrm>
          <a:prstGeom prst="rect">
            <a:avLst/>
          </a:prstGeom>
        </p:spPr>
        <p:txBody>
          <a:bodyPr vert="horz" lIns="0" tIns="179906" rIns="0" bIns="0" rtlCol="0" anchor="t" anchorCtr="0">
            <a:noAutofit/>
          </a:bodyPr>
          <a:lstStyle>
            <a:lvl1pPr marL="0" indent="0" algn="l" defTabSz="682884" rtl="0" eaLnBrk="1" latinLnBrk="0" hangingPunct="1">
              <a:lnSpc>
                <a:spcPct val="90000"/>
              </a:lnSpc>
              <a:spcBef>
                <a:spcPts val="800"/>
              </a:spcBef>
              <a:buFont typeface="Arial"/>
              <a:buNone/>
              <a:defRPr sz="1800" kern="1200" spc="45" baseline="0">
                <a:solidFill>
                  <a:schemeClr val="tx1"/>
                </a:solidFill>
                <a:latin typeface="+mn-lt"/>
                <a:ea typeface="+mn-ea"/>
                <a:cs typeface="Arial"/>
              </a:defRPr>
            </a:lvl1pPr>
            <a:lvl2pPr marL="216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2pPr>
            <a:lvl3pPr marL="432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3pPr>
            <a:lvl4pPr marL="648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4pPr>
            <a:lvl5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5pPr>
            <a:lvl6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6pPr>
            <a:lvl7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7pPr>
            <a:lvl8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8pPr>
            <a:lvl9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9pPr>
          </a:lstStyle>
          <a:p>
            <a:pPr marL="359820" indent="-171364">
              <a:lnSpc>
                <a:spcPct val="100000"/>
              </a:lnSpc>
              <a:spcBef>
                <a:spcPts val="0"/>
              </a:spcBef>
              <a:buFont typeface="Arial" panose="020B0604020202020204" pitchFamily="34" charset="0"/>
              <a:buChar char="•"/>
            </a:pPr>
            <a:endParaRPr lang="de-DE" sz="1199" spc="34">
              <a:solidFill>
                <a:srgbClr val="515349"/>
              </a:solidFill>
            </a:endParaRPr>
          </a:p>
        </p:txBody>
      </p:sp>
      <p:sp>
        <p:nvSpPr>
          <p:cNvPr id="100" name="Rechteck 99">
            <a:extLst>
              <a:ext uri="{FF2B5EF4-FFF2-40B4-BE49-F238E27FC236}">
                <a16:creationId xmlns:a16="http://schemas.microsoft.com/office/drawing/2014/main" id="{B8D860EE-C756-4B62-8467-A2C44B2D448B}"/>
              </a:ext>
            </a:extLst>
          </p:cNvPr>
          <p:cNvSpPr/>
          <p:nvPr>
            <p:custDataLst>
              <p:tags r:id="rId17"/>
            </p:custDataLst>
          </p:nvPr>
        </p:nvSpPr>
        <p:spPr bwMode="gray">
          <a:xfrm>
            <a:off x="7009950" y="3807128"/>
            <a:ext cx="287850" cy="287850"/>
          </a:xfrm>
          <a:prstGeom prst="rect">
            <a:avLst/>
          </a:prstGeom>
          <a:solidFill>
            <a:schemeClr val="bg1"/>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799">
              <a:solidFill>
                <a:schemeClr val="bg1"/>
              </a:solidFill>
            </a:endParaRPr>
          </a:p>
        </p:txBody>
      </p:sp>
      <p:sp>
        <p:nvSpPr>
          <p:cNvPr id="101" name="Rechteck 100">
            <a:extLst>
              <a:ext uri="{FF2B5EF4-FFF2-40B4-BE49-F238E27FC236}">
                <a16:creationId xmlns:a16="http://schemas.microsoft.com/office/drawing/2014/main" id="{FAF2AAC0-4A77-456F-BFD4-AFC7D44376B3}"/>
              </a:ext>
            </a:extLst>
          </p:cNvPr>
          <p:cNvSpPr/>
          <p:nvPr>
            <p:custDataLst>
              <p:tags r:id="rId18"/>
            </p:custDataLst>
          </p:nvPr>
        </p:nvSpPr>
        <p:spPr bwMode="gray">
          <a:xfrm>
            <a:off x="7097481" y="3860775"/>
            <a:ext cx="143925" cy="143925"/>
          </a:xfrm>
          <a:prstGeom prst="rect">
            <a:avLst/>
          </a:prstGeom>
          <a:solidFill>
            <a:schemeClr val="accent3"/>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799">
              <a:solidFill>
                <a:schemeClr val="bg1"/>
              </a:solidFill>
            </a:endParaRPr>
          </a:p>
        </p:txBody>
      </p:sp>
      <p:cxnSp>
        <p:nvCxnSpPr>
          <p:cNvPr id="102" name="Gerader Verbinder 101">
            <a:extLst>
              <a:ext uri="{FF2B5EF4-FFF2-40B4-BE49-F238E27FC236}">
                <a16:creationId xmlns:a16="http://schemas.microsoft.com/office/drawing/2014/main" id="{BABA49CD-FAA9-4147-AF5A-8EF0DB2634D9}"/>
              </a:ext>
            </a:extLst>
          </p:cNvPr>
          <p:cNvCxnSpPr>
            <a:cxnSpLocks/>
            <a:stCxn id="101" idx="2"/>
            <a:endCxn id="81" idx="0"/>
          </p:cNvCxnSpPr>
          <p:nvPr>
            <p:custDataLst>
              <p:tags r:id="rId19"/>
            </p:custDataLst>
          </p:nvPr>
        </p:nvCxnSpPr>
        <p:spPr bwMode="gray">
          <a:xfrm>
            <a:off x="7169444" y="4004700"/>
            <a:ext cx="0" cy="222316"/>
          </a:xfrm>
          <a:prstGeom prst="line">
            <a:avLst/>
          </a:prstGeom>
          <a:ln w="9525">
            <a:solidFill>
              <a:schemeClr val="accent3"/>
            </a:solidFill>
          </a:ln>
          <a:effectLst/>
        </p:spPr>
        <p:style>
          <a:lnRef idx="2">
            <a:schemeClr val="accent1"/>
          </a:lnRef>
          <a:fillRef idx="0">
            <a:schemeClr val="accent1"/>
          </a:fillRef>
          <a:effectRef idx="1">
            <a:schemeClr val="accent1"/>
          </a:effectRef>
          <a:fontRef idx="minor">
            <a:schemeClr val="tx1"/>
          </a:fontRef>
        </p:style>
      </p:cxnSp>
      <p:sp>
        <p:nvSpPr>
          <p:cNvPr id="112" name="Rechteck 111">
            <a:extLst>
              <a:ext uri="{FF2B5EF4-FFF2-40B4-BE49-F238E27FC236}">
                <a16:creationId xmlns:a16="http://schemas.microsoft.com/office/drawing/2014/main" id="{8AFC154C-D3C8-42FC-864D-8E354CC62C4C}"/>
              </a:ext>
            </a:extLst>
          </p:cNvPr>
          <p:cNvSpPr/>
          <p:nvPr>
            <p:custDataLst>
              <p:tags r:id="rId20"/>
            </p:custDataLst>
          </p:nvPr>
        </p:nvSpPr>
        <p:spPr bwMode="gray">
          <a:xfrm>
            <a:off x="10127695" y="3429000"/>
            <a:ext cx="287850" cy="287850"/>
          </a:xfrm>
          <a:prstGeom prst="rect">
            <a:avLst/>
          </a:prstGeom>
          <a:solidFill>
            <a:schemeClr val="bg1"/>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799">
              <a:solidFill>
                <a:schemeClr val="bg1"/>
              </a:solidFill>
            </a:endParaRPr>
          </a:p>
        </p:txBody>
      </p:sp>
      <p:sp>
        <p:nvSpPr>
          <p:cNvPr id="113" name="Rechteck 112">
            <a:extLst>
              <a:ext uri="{FF2B5EF4-FFF2-40B4-BE49-F238E27FC236}">
                <a16:creationId xmlns:a16="http://schemas.microsoft.com/office/drawing/2014/main" id="{F13C3125-3E78-4B3E-8D33-4827AFE25F3B}"/>
              </a:ext>
            </a:extLst>
          </p:cNvPr>
          <p:cNvSpPr/>
          <p:nvPr>
            <p:custDataLst>
              <p:tags r:id="rId21"/>
            </p:custDataLst>
          </p:nvPr>
        </p:nvSpPr>
        <p:spPr bwMode="gray">
          <a:xfrm>
            <a:off x="10199658" y="3498170"/>
            <a:ext cx="143925" cy="143925"/>
          </a:xfrm>
          <a:prstGeom prst="rect">
            <a:avLst/>
          </a:prstGeom>
          <a:solidFill>
            <a:schemeClr val="accent4"/>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799">
              <a:solidFill>
                <a:schemeClr val="bg1"/>
              </a:solidFill>
            </a:endParaRPr>
          </a:p>
        </p:txBody>
      </p:sp>
      <p:sp>
        <p:nvSpPr>
          <p:cNvPr id="114" name="Rechteck 113">
            <a:extLst>
              <a:ext uri="{FF2B5EF4-FFF2-40B4-BE49-F238E27FC236}">
                <a16:creationId xmlns:a16="http://schemas.microsoft.com/office/drawing/2014/main" id="{45A465A3-9008-42ED-904F-503FEB413A3F}"/>
              </a:ext>
            </a:extLst>
          </p:cNvPr>
          <p:cNvSpPr/>
          <p:nvPr>
            <p:custDataLst>
              <p:tags r:id="rId22"/>
            </p:custDataLst>
          </p:nvPr>
        </p:nvSpPr>
        <p:spPr bwMode="gray">
          <a:xfrm>
            <a:off x="4298367" y="3429000"/>
            <a:ext cx="287850" cy="287850"/>
          </a:xfrm>
          <a:prstGeom prst="rect">
            <a:avLst/>
          </a:prstGeom>
          <a:solidFill>
            <a:schemeClr val="bg1"/>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799">
              <a:solidFill>
                <a:schemeClr val="bg1"/>
              </a:solidFill>
            </a:endParaRPr>
          </a:p>
        </p:txBody>
      </p:sp>
      <p:sp>
        <p:nvSpPr>
          <p:cNvPr id="115" name="Rechteck 114">
            <a:extLst>
              <a:ext uri="{FF2B5EF4-FFF2-40B4-BE49-F238E27FC236}">
                <a16:creationId xmlns:a16="http://schemas.microsoft.com/office/drawing/2014/main" id="{7601AA6C-FB9A-4FB6-9051-3209A39AC670}"/>
              </a:ext>
            </a:extLst>
          </p:cNvPr>
          <p:cNvSpPr/>
          <p:nvPr>
            <p:custDataLst>
              <p:tags r:id="rId23"/>
            </p:custDataLst>
          </p:nvPr>
        </p:nvSpPr>
        <p:spPr bwMode="gray">
          <a:xfrm>
            <a:off x="4372911" y="3498170"/>
            <a:ext cx="143925" cy="143925"/>
          </a:xfrm>
          <a:prstGeom prst="rect">
            <a:avLst/>
          </a:prstGeom>
          <a:solidFill>
            <a:schemeClr val="accent2"/>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799">
              <a:solidFill>
                <a:schemeClr val="bg1"/>
              </a:solidFill>
            </a:endParaRPr>
          </a:p>
        </p:txBody>
      </p:sp>
      <p:cxnSp>
        <p:nvCxnSpPr>
          <p:cNvPr id="116" name="Gerader Verbinder 115">
            <a:extLst>
              <a:ext uri="{FF2B5EF4-FFF2-40B4-BE49-F238E27FC236}">
                <a16:creationId xmlns:a16="http://schemas.microsoft.com/office/drawing/2014/main" id="{7A699D55-507F-4AFE-8388-2CE5676B0DC5}"/>
              </a:ext>
            </a:extLst>
          </p:cNvPr>
          <p:cNvCxnSpPr>
            <a:cxnSpLocks/>
          </p:cNvCxnSpPr>
          <p:nvPr>
            <p:custDataLst>
              <p:tags r:id="rId24"/>
            </p:custDataLst>
          </p:nvPr>
        </p:nvCxnSpPr>
        <p:spPr bwMode="gray">
          <a:xfrm flipV="1">
            <a:off x="4442292" y="3179994"/>
            <a:ext cx="0" cy="351295"/>
          </a:xfrm>
          <a:prstGeom prst="line">
            <a:avLst/>
          </a:prstGeom>
          <a:ln w="952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17" name="Gerader Verbinder 116">
            <a:extLst>
              <a:ext uri="{FF2B5EF4-FFF2-40B4-BE49-F238E27FC236}">
                <a16:creationId xmlns:a16="http://schemas.microsoft.com/office/drawing/2014/main" id="{1B957FE7-AB36-4B78-89A5-98FB27ACBE72}"/>
              </a:ext>
            </a:extLst>
          </p:cNvPr>
          <p:cNvCxnSpPr>
            <a:cxnSpLocks/>
            <a:stCxn id="82" idx="2"/>
          </p:cNvCxnSpPr>
          <p:nvPr>
            <p:custDataLst>
              <p:tags r:id="rId25"/>
            </p:custDataLst>
          </p:nvPr>
        </p:nvCxnSpPr>
        <p:spPr bwMode="gray">
          <a:xfrm>
            <a:off x="10268432" y="3213112"/>
            <a:ext cx="0" cy="285058"/>
          </a:xfrm>
          <a:prstGeom prst="line">
            <a:avLst/>
          </a:prstGeom>
          <a:ln w="9525">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124" name="Textplatzhalter 40">
            <a:extLst>
              <a:ext uri="{FF2B5EF4-FFF2-40B4-BE49-F238E27FC236}">
                <a16:creationId xmlns:a16="http://schemas.microsoft.com/office/drawing/2014/main" id="{70ECE05B-2284-4B94-ABAC-17C4C4C2B4B3}"/>
              </a:ext>
            </a:extLst>
          </p:cNvPr>
          <p:cNvSpPr txBox="1">
            <a:spLocks/>
          </p:cNvSpPr>
          <p:nvPr>
            <p:custDataLst>
              <p:tags r:id="rId26"/>
            </p:custDataLst>
          </p:nvPr>
        </p:nvSpPr>
        <p:spPr bwMode="gray">
          <a:xfrm>
            <a:off x="3368059" y="4651003"/>
            <a:ext cx="2230838" cy="1296244"/>
          </a:xfrm>
          <a:prstGeom prst="rect">
            <a:avLst/>
          </a:prstGeom>
        </p:spPr>
        <p:txBody>
          <a:bodyPr vert="horz" lIns="0" tIns="0" rIns="0" bIns="0" rtlCol="0" anchor="t" anchorCtr="0">
            <a:noAutofit/>
          </a:bodyPr>
          <a:lstStyle>
            <a:lvl1pPr marL="0" indent="0" algn="l" defTabSz="682884" rtl="0" eaLnBrk="1" latinLnBrk="0" hangingPunct="1">
              <a:lnSpc>
                <a:spcPct val="90000"/>
              </a:lnSpc>
              <a:spcBef>
                <a:spcPts val="800"/>
              </a:spcBef>
              <a:buFont typeface="Arial"/>
              <a:buNone/>
              <a:defRPr sz="1800" kern="1200" spc="45" baseline="0">
                <a:solidFill>
                  <a:schemeClr val="tx1"/>
                </a:solidFill>
                <a:latin typeface="+mn-lt"/>
                <a:ea typeface="+mn-ea"/>
                <a:cs typeface="Arial"/>
              </a:defRPr>
            </a:lvl1pPr>
            <a:lvl2pPr marL="216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2pPr>
            <a:lvl3pPr marL="432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3pPr>
            <a:lvl4pPr marL="648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4pPr>
            <a:lvl5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5pPr>
            <a:lvl6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6pPr>
            <a:lvl7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7pPr>
            <a:lvl8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8pPr>
            <a:lvl9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9pPr>
          </a:lstStyle>
          <a:p>
            <a:pPr marL="0" lvl="1" indent="0" algn="ctr">
              <a:buClr>
                <a:schemeClr val="accent3"/>
              </a:buClr>
              <a:buSzPct val="110000"/>
              <a:buNone/>
            </a:pPr>
            <a:r>
              <a:rPr lang="de-DE" sz="1799" spc="34">
                <a:solidFill>
                  <a:srgbClr val="515349"/>
                </a:solidFill>
              </a:rPr>
              <a:t>Erfassen der bestehenden Verträge (Maklermandat)</a:t>
            </a:r>
          </a:p>
        </p:txBody>
      </p:sp>
      <p:sp>
        <p:nvSpPr>
          <p:cNvPr id="125" name="Textplatzhalter 40">
            <a:extLst>
              <a:ext uri="{FF2B5EF4-FFF2-40B4-BE49-F238E27FC236}">
                <a16:creationId xmlns:a16="http://schemas.microsoft.com/office/drawing/2014/main" id="{1CA71F59-22E4-4BB8-9C75-D1D184A1F32D}"/>
              </a:ext>
            </a:extLst>
          </p:cNvPr>
          <p:cNvSpPr txBox="1">
            <a:spLocks/>
          </p:cNvSpPr>
          <p:nvPr>
            <p:custDataLst>
              <p:tags r:id="rId27"/>
            </p:custDataLst>
          </p:nvPr>
        </p:nvSpPr>
        <p:spPr bwMode="gray">
          <a:xfrm>
            <a:off x="3416797" y="3909062"/>
            <a:ext cx="2230838" cy="648581"/>
          </a:xfrm>
          <a:prstGeom prst="rect">
            <a:avLst/>
          </a:prstGeom>
        </p:spPr>
        <p:txBody>
          <a:bodyPr vert="horz" lIns="0" tIns="0" rIns="0" bIns="179906" rtlCol="0" anchor="b" anchorCtr="0">
            <a:noAutofit/>
          </a:bodyPr>
          <a:lstStyle>
            <a:lvl1pPr marL="0" indent="0" algn="l" defTabSz="682884" rtl="0" eaLnBrk="1" latinLnBrk="0" hangingPunct="1">
              <a:lnSpc>
                <a:spcPct val="90000"/>
              </a:lnSpc>
              <a:spcBef>
                <a:spcPts val="800"/>
              </a:spcBef>
              <a:buFont typeface="Arial"/>
              <a:buNone/>
              <a:defRPr sz="1800" kern="1200" spc="45" baseline="0">
                <a:solidFill>
                  <a:schemeClr val="tx1"/>
                </a:solidFill>
                <a:latin typeface="+mn-lt"/>
                <a:ea typeface="+mn-ea"/>
                <a:cs typeface="Arial"/>
              </a:defRPr>
            </a:lvl1pPr>
            <a:lvl2pPr marL="216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2pPr>
            <a:lvl3pPr marL="432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3pPr>
            <a:lvl4pPr marL="648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4pPr>
            <a:lvl5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5pPr>
            <a:lvl6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6pPr>
            <a:lvl7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7pPr>
            <a:lvl8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8pPr>
            <a:lvl9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9pPr>
          </a:lstStyle>
          <a:p>
            <a:pPr algn="ctr"/>
            <a:r>
              <a:rPr lang="de-DE" sz="1799" b="1">
                <a:solidFill>
                  <a:schemeClr val="accent2"/>
                </a:solidFill>
              </a:rPr>
              <a:t>2.</a:t>
            </a:r>
          </a:p>
        </p:txBody>
      </p:sp>
      <p:sp>
        <p:nvSpPr>
          <p:cNvPr id="127" name="Textplatzhalter 40">
            <a:extLst>
              <a:ext uri="{FF2B5EF4-FFF2-40B4-BE49-F238E27FC236}">
                <a16:creationId xmlns:a16="http://schemas.microsoft.com/office/drawing/2014/main" id="{6042DB70-0ED5-4D79-AD2F-716DA821FAB3}"/>
              </a:ext>
            </a:extLst>
          </p:cNvPr>
          <p:cNvSpPr txBox="1">
            <a:spLocks/>
          </p:cNvSpPr>
          <p:nvPr>
            <p:custDataLst>
              <p:tags r:id="rId28"/>
            </p:custDataLst>
          </p:nvPr>
        </p:nvSpPr>
        <p:spPr bwMode="gray">
          <a:xfrm>
            <a:off x="9240818" y="3866286"/>
            <a:ext cx="2230838" cy="648581"/>
          </a:xfrm>
          <a:prstGeom prst="rect">
            <a:avLst/>
          </a:prstGeom>
        </p:spPr>
        <p:txBody>
          <a:bodyPr vert="horz" lIns="0" tIns="0" rIns="0" bIns="179906" rtlCol="0" anchor="b" anchorCtr="0">
            <a:noAutofit/>
          </a:bodyPr>
          <a:lstStyle>
            <a:lvl1pPr marL="0" indent="0" algn="l" defTabSz="682884" rtl="0" eaLnBrk="1" latinLnBrk="0" hangingPunct="1">
              <a:lnSpc>
                <a:spcPct val="90000"/>
              </a:lnSpc>
              <a:spcBef>
                <a:spcPts val="800"/>
              </a:spcBef>
              <a:buFont typeface="Arial"/>
              <a:buNone/>
              <a:defRPr sz="1800" kern="1200" spc="45" baseline="0">
                <a:solidFill>
                  <a:schemeClr val="tx1"/>
                </a:solidFill>
                <a:latin typeface="+mn-lt"/>
                <a:ea typeface="+mn-ea"/>
                <a:cs typeface="Arial"/>
              </a:defRPr>
            </a:lvl1pPr>
            <a:lvl2pPr marL="216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2pPr>
            <a:lvl3pPr marL="432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3pPr>
            <a:lvl4pPr marL="648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4pPr>
            <a:lvl5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5pPr>
            <a:lvl6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6pPr>
            <a:lvl7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7pPr>
            <a:lvl8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8pPr>
            <a:lvl9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9pPr>
          </a:lstStyle>
          <a:p>
            <a:pPr algn="ctr"/>
            <a:r>
              <a:rPr lang="de-DE" sz="1799" b="1">
                <a:solidFill>
                  <a:schemeClr val="accent4"/>
                </a:solidFill>
              </a:rPr>
              <a:t>4.</a:t>
            </a:r>
          </a:p>
        </p:txBody>
      </p:sp>
      <p:sp>
        <p:nvSpPr>
          <p:cNvPr id="6" name="Foliennummernplatzhalter 5">
            <a:extLst>
              <a:ext uri="{FF2B5EF4-FFF2-40B4-BE49-F238E27FC236}">
                <a16:creationId xmlns:a16="http://schemas.microsoft.com/office/drawing/2014/main" id="{F719AB9E-8D1F-4A45-B6B4-5EFE2329C6D2}"/>
              </a:ext>
            </a:extLst>
          </p:cNvPr>
          <p:cNvSpPr>
            <a:spLocks noGrp="1"/>
          </p:cNvSpPr>
          <p:nvPr>
            <p:ph type="sldNum" sz="quarter" idx="11"/>
          </p:nvPr>
        </p:nvSpPr>
        <p:spPr bwMode="gray"/>
        <p:txBody>
          <a:bodyPr/>
          <a:lstStyle/>
          <a:p>
            <a:fld id="{F54F1103-55D5-406B-994D-438AB4391C46}" type="slidenum">
              <a:rPr lang="de-DE" smtClean="0"/>
              <a:pPr/>
              <a:t>33</a:t>
            </a:fld>
            <a:endParaRPr lang="de-DE"/>
          </a:p>
        </p:txBody>
      </p:sp>
      <p:grpSp>
        <p:nvGrpSpPr>
          <p:cNvPr id="62" name="Gruppieren 61">
            <a:extLst>
              <a:ext uri="{FF2B5EF4-FFF2-40B4-BE49-F238E27FC236}">
                <a16:creationId xmlns:a16="http://schemas.microsoft.com/office/drawing/2014/main" id="{9BEBB515-BFF0-4337-9286-EC212F8A64BB}"/>
              </a:ext>
            </a:extLst>
          </p:cNvPr>
          <p:cNvGrpSpPr>
            <a:grpSpLocks noChangeAspect="1"/>
          </p:cNvGrpSpPr>
          <p:nvPr>
            <p:custDataLst>
              <p:tags r:id="rId29"/>
            </p:custDataLst>
          </p:nvPr>
        </p:nvGrpSpPr>
        <p:grpSpPr bwMode="gray">
          <a:xfrm>
            <a:off x="4154442" y="2634187"/>
            <a:ext cx="575700" cy="575700"/>
            <a:chOff x="3363175" y="1413794"/>
            <a:chExt cx="793037" cy="793037"/>
          </a:xfrm>
          <a:solidFill>
            <a:srgbClr val="C00000"/>
          </a:solidFill>
        </p:grpSpPr>
        <p:sp>
          <p:nvSpPr>
            <p:cNvPr id="65" name="Rechteck 64">
              <a:extLst>
                <a:ext uri="{FF2B5EF4-FFF2-40B4-BE49-F238E27FC236}">
                  <a16:creationId xmlns:a16="http://schemas.microsoft.com/office/drawing/2014/main" id="{522D7C94-D00F-450E-B7A4-2EC1ABF9B6A8}"/>
                </a:ext>
              </a:extLst>
            </p:cNvPr>
            <p:cNvSpPr/>
            <p:nvPr>
              <p:custDataLst>
                <p:tags r:id="rId31"/>
              </p:custDataLst>
            </p:nvPr>
          </p:nvSpPr>
          <p:spPr bwMode="gray">
            <a:xfrm>
              <a:off x="3363175" y="1413794"/>
              <a:ext cx="793037" cy="793037"/>
            </a:xfrm>
            <a:prstGeom prst="rect">
              <a:avLst/>
            </a:prstGeom>
            <a:solidFill>
              <a:srgbClr val="838271"/>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799">
                <a:solidFill>
                  <a:schemeClr val="bg1"/>
                </a:solidFill>
              </a:endParaRPr>
            </a:p>
          </p:txBody>
        </p:sp>
        <p:pic>
          <p:nvPicPr>
            <p:cNvPr id="66" name="Grafik 65">
              <a:extLst>
                <a:ext uri="{FF2B5EF4-FFF2-40B4-BE49-F238E27FC236}">
                  <a16:creationId xmlns:a16="http://schemas.microsoft.com/office/drawing/2014/main" id="{476665E2-95F3-4193-8369-BB02DC27DD3D}"/>
                </a:ext>
              </a:extLst>
            </p:cNvPr>
            <p:cNvPicPr>
              <a:picLocks noChangeAspect="1"/>
            </p:cNvPicPr>
            <p:nvPr>
              <p:custDataLst>
                <p:tags r:id="rId32"/>
              </p:custDataLst>
            </p:nvPr>
          </p:nvPicPr>
          <p:blipFill>
            <a:blip r:embed="rId49">
              <a:extLst>
                <a:ext uri="{96DAC541-7B7A-43D3-8B79-37D633B846F1}">
                  <asvg:svgBlip xmlns:asvg="http://schemas.microsoft.com/office/drawing/2016/SVG/main" r:embed="rId50"/>
                </a:ext>
              </a:extLst>
            </a:blip>
            <a:stretch>
              <a:fillRect/>
            </a:stretch>
          </p:blipFill>
          <p:spPr bwMode="gray">
            <a:xfrm>
              <a:off x="3564427" y="1596270"/>
              <a:ext cx="504000" cy="504000"/>
            </a:xfrm>
            <a:prstGeom prst="rect">
              <a:avLst/>
            </a:prstGeom>
          </p:spPr>
        </p:pic>
      </p:grpSp>
      <p:sp>
        <p:nvSpPr>
          <p:cNvPr id="70" name="Textplatzhalter 40">
            <a:extLst>
              <a:ext uri="{FF2B5EF4-FFF2-40B4-BE49-F238E27FC236}">
                <a16:creationId xmlns:a16="http://schemas.microsoft.com/office/drawing/2014/main" id="{6B183969-CFB4-4D8B-AD72-0AF9CAC141F8}"/>
              </a:ext>
            </a:extLst>
          </p:cNvPr>
          <p:cNvSpPr txBox="1">
            <a:spLocks/>
          </p:cNvSpPr>
          <p:nvPr>
            <p:custDataLst>
              <p:tags r:id="rId30"/>
            </p:custDataLst>
          </p:nvPr>
        </p:nvSpPr>
        <p:spPr bwMode="gray">
          <a:xfrm>
            <a:off x="9153013" y="4557643"/>
            <a:ext cx="2230838" cy="1296244"/>
          </a:xfrm>
          <a:prstGeom prst="rect">
            <a:avLst/>
          </a:prstGeom>
        </p:spPr>
        <p:txBody>
          <a:bodyPr vert="horz" lIns="0" tIns="0" rIns="0" bIns="0" rtlCol="0" anchor="b" anchorCtr="0">
            <a:noAutofit/>
          </a:bodyPr>
          <a:lstStyle>
            <a:lvl1pPr marL="0" indent="0" algn="l" defTabSz="682884" rtl="0" eaLnBrk="1" latinLnBrk="0" hangingPunct="1">
              <a:lnSpc>
                <a:spcPct val="90000"/>
              </a:lnSpc>
              <a:spcBef>
                <a:spcPts val="800"/>
              </a:spcBef>
              <a:buFont typeface="Arial"/>
              <a:buNone/>
              <a:defRPr sz="1800" kern="1200" spc="45" baseline="0">
                <a:solidFill>
                  <a:schemeClr val="tx1"/>
                </a:solidFill>
                <a:latin typeface="+mn-lt"/>
                <a:ea typeface="+mn-ea"/>
                <a:cs typeface="Arial"/>
              </a:defRPr>
            </a:lvl1pPr>
            <a:lvl2pPr marL="216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2pPr>
            <a:lvl3pPr marL="432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3pPr>
            <a:lvl4pPr marL="648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4pPr>
            <a:lvl5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5pPr>
            <a:lvl6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6pPr>
            <a:lvl7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7pPr>
            <a:lvl8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8pPr>
            <a:lvl9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9pPr>
          </a:lstStyle>
          <a:p>
            <a:pPr marL="0" lvl="1" indent="0" algn="ctr">
              <a:buClr>
                <a:schemeClr val="accent3"/>
              </a:buClr>
              <a:buSzPct val="110000"/>
              <a:buNone/>
            </a:pPr>
            <a:r>
              <a:rPr lang="de-DE" sz="1799" spc="34" dirty="0">
                <a:solidFill>
                  <a:srgbClr val="515349"/>
                </a:solidFill>
              </a:rPr>
              <a:t>Ggf. Korrektur für die Zukunft: zum Beispiel Regelungen und Unterlagen anpassen</a:t>
            </a:r>
          </a:p>
        </p:txBody>
      </p:sp>
      <p:sp>
        <p:nvSpPr>
          <p:cNvPr id="13" name="Textfeld 12">
            <a:extLst>
              <a:ext uri="{FF2B5EF4-FFF2-40B4-BE49-F238E27FC236}">
                <a16:creationId xmlns:a16="http://schemas.microsoft.com/office/drawing/2014/main" id="{9F481E8C-4C39-428A-AC27-1F420F083ABC}"/>
              </a:ext>
            </a:extLst>
          </p:cNvPr>
          <p:cNvSpPr txBox="1"/>
          <p:nvPr/>
        </p:nvSpPr>
        <p:spPr bwMode="gray">
          <a:xfrm>
            <a:off x="5787568" y="4851977"/>
            <a:ext cx="3762633" cy="1373642"/>
          </a:xfrm>
          <a:prstGeom prst="rect">
            <a:avLst/>
          </a:prstGeom>
        </p:spPr>
        <p:txBody>
          <a:bodyPr vert="horz" wrap="square" lIns="0" tIns="0" rIns="0" bIns="0" rtlCol="0" anchor="t" anchorCtr="0">
            <a:noAutofit/>
          </a:bodyPr>
          <a:lstStyle/>
          <a:p>
            <a:pPr marL="215892" indent="-215892">
              <a:lnSpc>
                <a:spcPct val="90000"/>
              </a:lnSpc>
              <a:spcAft>
                <a:spcPts val="600"/>
              </a:spcAft>
              <a:buFont typeface="Wingdings" panose="05000000000000000000" pitchFamily="2" charset="2"/>
              <a:buChar char="§"/>
            </a:pPr>
            <a:endParaRPr lang="de-DE" sz="1799" err="1"/>
          </a:p>
        </p:txBody>
      </p:sp>
    </p:spTree>
    <p:extLst>
      <p:ext uri="{BB962C8B-B14F-4D97-AF65-F5344CB8AC3E}">
        <p14:creationId xmlns:p14="http://schemas.microsoft.com/office/powerpoint/2010/main" val="2327583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9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1"/>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0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6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2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7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7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1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1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9" grpId="0" animBg="1"/>
      <p:bldP spid="75" grpId="0" animBg="1"/>
      <p:bldP spid="76" grpId="0" animBg="1"/>
      <p:bldP spid="90" grpId="0"/>
      <p:bldP spid="91" grpId="0"/>
      <p:bldP spid="94" grpId="0" animBg="1"/>
      <p:bldP spid="97" grpId="0"/>
      <p:bldP spid="98" grpId="0"/>
      <p:bldP spid="101" grpId="0" animBg="1"/>
      <p:bldP spid="112" grpId="0" animBg="1"/>
      <p:bldP spid="113" grpId="0" animBg="1"/>
      <p:bldP spid="114" grpId="0" animBg="1"/>
      <p:bldP spid="115" grpId="0" animBg="1"/>
      <p:bldP spid="124" grpId="0"/>
      <p:bldP spid="125" grpId="0"/>
      <p:bldP spid="127" grpId="0"/>
      <p:bldP spid="7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CCCB95AE-EA03-4A5A-8693-DCF024A1001F}"/>
              </a:ext>
            </a:extLst>
          </p:cNvPr>
          <p:cNvGraphicFramePr>
            <a:graphicFrameLocks noChangeAspect="1"/>
          </p:cNvGraphicFramePr>
          <p:nvPr>
            <p:custDataLst>
              <p:tags r:id="rId1"/>
            </p:custDataLst>
          </p:nvPr>
        </p:nvGraphicFramePr>
        <p:xfrm>
          <a:off x="1587" y="2579"/>
          <a:ext cx="1587" cy="1587"/>
        </p:xfrm>
        <a:graphic>
          <a:graphicData uri="http://schemas.openxmlformats.org/presentationml/2006/ole">
            <mc:AlternateContent xmlns:mc="http://schemas.openxmlformats.org/markup-compatibility/2006">
              <mc:Choice xmlns:v="urn:schemas-microsoft-com:vml" Requires="v">
                <p:oleObj name="think-cell Folie" r:id="rId11" imgW="270" imgH="270" progId="TCLayout.ActiveDocument.1">
                  <p:embed/>
                </p:oleObj>
              </mc:Choice>
              <mc:Fallback>
                <p:oleObj name="think-cell Folie" r:id="rId11" imgW="270" imgH="270" progId="TCLayout.ActiveDocument.1">
                  <p:embed/>
                  <p:pic>
                    <p:nvPicPr>
                      <p:cNvPr id="8" name="Objekt 7" hidden="1">
                        <a:extLst>
                          <a:ext uri="{FF2B5EF4-FFF2-40B4-BE49-F238E27FC236}">
                            <a16:creationId xmlns:a16="http://schemas.microsoft.com/office/drawing/2014/main" id="{CCCB95AE-EA03-4A5A-8693-DCF024A1001F}"/>
                          </a:ext>
                        </a:extLst>
                      </p:cNvPr>
                      <p:cNvPicPr/>
                      <p:nvPr/>
                    </p:nvPicPr>
                    <p:blipFill>
                      <a:blip r:embed="rId12"/>
                      <a:stretch>
                        <a:fillRect/>
                      </a:stretch>
                    </p:blipFill>
                    <p:spPr>
                      <a:xfrm>
                        <a:off x="1587" y="2579"/>
                        <a:ext cx="1587" cy="1587"/>
                      </a:xfrm>
                      <a:prstGeom prst="rect">
                        <a:avLst/>
                      </a:prstGeom>
                    </p:spPr>
                  </p:pic>
                </p:oleObj>
              </mc:Fallback>
            </mc:AlternateContent>
          </a:graphicData>
        </a:graphic>
      </p:graphicFrame>
      <p:sp>
        <p:nvSpPr>
          <p:cNvPr id="7" name="Rechteck 6" hidden="1">
            <a:extLst>
              <a:ext uri="{FF2B5EF4-FFF2-40B4-BE49-F238E27FC236}">
                <a16:creationId xmlns:a16="http://schemas.microsoft.com/office/drawing/2014/main" id="{A3EF83F2-155F-44BD-8245-5DF40DA4D279}"/>
              </a:ext>
            </a:extLst>
          </p:cNvPr>
          <p:cNvSpPr/>
          <p:nvPr>
            <p:custDataLst>
              <p:tags r:id="rId2"/>
            </p:custDataLst>
          </p:nvPr>
        </p:nvSpPr>
        <p:spPr bwMode="gray">
          <a:xfrm>
            <a:off x="0" y="992"/>
            <a:ext cx="158667" cy="158667"/>
          </a:xfrm>
          <a:prstGeom prst="rect">
            <a:avLst/>
          </a:prstGeom>
          <a:solidFill>
            <a:schemeClr val="tx2"/>
          </a:solidFill>
          <a:ln w="6350">
            <a:noFill/>
          </a:ln>
          <a:effectLst/>
        </p:spPr>
        <p:style>
          <a:lnRef idx="1">
            <a:schemeClr val="accent1"/>
          </a:lnRef>
          <a:fillRef idx="3">
            <a:schemeClr val="accent1"/>
          </a:fillRef>
          <a:effectRef idx="2">
            <a:schemeClr val="accent1"/>
          </a:effectRef>
          <a:fontRef idx="minor">
            <a:schemeClr val="lt1"/>
          </a:fontRef>
        </p:style>
        <p:txBody>
          <a:bodyPr wrap="none" lIns="0" tIns="0" rIns="0" bIns="0" numCol="1" spcCol="0" rtlCol="0" anchor="ctr" anchorCtr="0">
            <a:noAutofit/>
          </a:bodyPr>
          <a:lstStyle/>
          <a:p>
            <a:pPr algn="ctr"/>
            <a:endParaRPr lang="de-DE" sz="2399">
              <a:solidFill>
                <a:schemeClr val="bg1"/>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itel 3"/>
          <p:cNvSpPr>
            <a:spLocks noGrp="1"/>
          </p:cNvSpPr>
          <p:nvPr>
            <p:ph type="title"/>
            <p:custDataLst>
              <p:tags r:id="rId3"/>
            </p:custDataLst>
          </p:nvPr>
        </p:nvSpPr>
        <p:spPr bwMode="gray"/>
        <p:txBody>
          <a:bodyPr/>
          <a:lstStyle/>
          <a:p>
            <a:r>
              <a:rPr lang="de-DE"/>
              <a:t>Ablaufplan Neugestaltung</a:t>
            </a:r>
          </a:p>
        </p:txBody>
      </p:sp>
      <p:sp>
        <p:nvSpPr>
          <p:cNvPr id="6" name="Textplatzhalter 5">
            <a:extLst>
              <a:ext uri="{FF2B5EF4-FFF2-40B4-BE49-F238E27FC236}">
                <a16:creationId xmlns:a16="http://schemas.microsoft.com/office/drawing/2014/main" id="{49641B0D-033F-48A0-9857-9AE7160907BE}"/>
              </a:ext>
            </a:extLst>
          </p:cNvPr>
          <p:cNvSpPr>
            <a:spLocks noGrp="1"/>
          </p:cNvSpPr>
          <p:nvPr>
            <p:ph type="body" sz="quarter" idx="14"/>
          </p:nvPr>
        </p:nvSpPr>
        <p:spPr bwMode="gray"/>
        <p:txBody>
          <a:bodyPr/>
          <a:lstStyle/>
          <a:p>
            <a:r>
              <a:rPr lang="de-DE"/>
              <a:t>Vorgehensweise</a:t>
            </a:r>
          </a:p>
        </p:txBody>
      </p:sp>
      <p:sp>
        <p:nvSpPr>
          <p:cNvPr id="12" name="Textplatzhalter 11">
            <a:extLst>
              <a:ext uri="{FF2B5EF4-FFF2-40B4-BE49-F238E27FC236}">
                <a16:creationId xmlns:a16="http://schemas.microsoft.com/office/drawing/2014/main" id="{D88C1866-43CC-4FD0-84D9-870E4C77B481}"/>
              </a:ext>
            </a:extLst>
          </p:cNvPr>
          <p:cNvSpPr>
            <a:spLocks noGrp="1"/>
          </p:cNvSpPr>
          <p:nvPr>
            <p:ph type="body" sz="quarter" idx="13"/>
          </p:nvPr>
        </p:nvSpPr>
        <p:spPr bwMode="gray"/>
        <p:txBody>
          <a:bodyPr/>
          <a:lstStyle/>
          <a:p>
            <a:endParaRPr lang="de-DE"/>
          </a:p>
        </p:txBody>
      </p:sp>
      <p:sp>
        <p:nvSpPr>
          <p:cNvPr id="30" name="Rechteck 29">
            <a:extLst>
              <a:ext uri="{FF2B5EF4-FFF2-40B4-BE49-F238E27FC236}">
                <a16:creationId xmlns:a16="http://schemas.microsoft.com/office/drawing/2014/main" id="{24642B57-139F-4A9D-8176-56603BF1745E}"/>
              </a:ext>
            </a:extLst>
          </p:cNvPr>
          <p:cNvSpPr/>
          <p:nvPr>
            <p:custDataLst>
              <p:tags r:id="rId4"/>
            </p:custDataLst>
          </p:nvPr>
        </p:nvSpPr>
        <p:spPr bwMode="gray">
          <a:xfrm>
            <a:off x="334435" y="1412315"/>
            <a:ext cx="792624" cy="792624"/>
          </a:xfrm>
          <a:prstGeom prst="rect">
            <a:avLst/>
          </a:prstGeom>
          <a:solidFill>
            <a:schemeClr val="tx2"/>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799">
              <a:solidFill>
                <a:schemeClr val="bg1"/>
              </a:solidFill>
            </a:endParaRPr>
          </a:p>
        </p:txBody>
      </p:sp>
      <p:sp>
        <p:nvSpPr>
          <p:cNvPr id="31" name="Textplatzhalter 40">
            <a:extLst>
              <a:ext uri="{FF2B5EF4-FFF2-40B4-BE49-F238E27FC236}">
                <a16:creationId xmlns:a16="http://schemas.microsoft.com/office/drawing/2014/main" id="{457639C0-AD9D-4348-B8EB-A3829E7302B8}"/>
              </a:ext>
            </a:extLst>
          </p:cNvPr>
          <p:cNvSpPr txBox="1">
            <a:spLocks/>
          </p:cNvSpPr>
          <p:nvPr>
            <p:custDataLst>
              <p:tags r:id="rId5"/>
            </p:custDataLst>
          </p:nvPr>
        </p:nvSpPr>
        <p:spPr bwMode="gray">
          <a:xfrm>
            <a:off x="1239097" y="1664218"/>
            <a:ext cx="10435603" cy="356271"/>
          </a:xfrm>
          <a:prstGeom prst="rect">
            <a:avLst/>
          </a:prstGeom>
        </p:spPr>
        <p:txBody>
          <a:bodyPr vert="horz" lIns="0" tIns="25187" rIns="0" bIns="0" rtlCol="0" anchor="t">
            <a:noAutofit/>
          </a:bodyPr>
          <a:lstStyle>
            <a:lvl1pPr marL="0" indent="0" algn="l" defTabSz="682884" rtl="0" eaLnBrk="1" latinLnBrk="0" hangingPunct="1">
              <a:lnSpc>
                <a:spcPct val="90000"/>
              </a:lnSpc>
              <a:spcBef>
                <a:spcPts val="800"/>
              </a:spcBef>
              <a:buFont typeface="Arial"/>
              <a:buNone/>
              <a:defRPr sz="1800" kern="1200" spc="45" baseline="0">
                <a:solidFill>
                  <a:schemeClr val="tx1"/>
                </a:solidFill>
                <a:latin typeface="+mn-lt"/>
                <a:ea typeface="+mn-ea"/>
                <a:cs typeface="Arial"/>
              </a:defRPr>
            </a:lvl1pPr>
            <a:lvl2pPr marL="216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2pPr>
            <a:lvl3pPr marL="432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3pPr>
            <a:lvl4pPr marL="648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4pPr>
            <a:lvl5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5pPr>
            <a:lvl6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6pPr>
            <a:lvl7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7pPr>
            <a:lvl8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8pPr>
            <a:lvl9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9pPr>
          </a:lstStyle>
          <a:p>
            <a:r>
              <a:rPr lang="de-DE" sz="1750" spc="34" dirty="0">
                <a:solidFill>
                  <a:srgbClr val="515349"/>
                </a:solidFill>
              </a:rPr>
              <a:t>Was wollen wir mit der </a:t>
            </a:r>
            <a:r>
              <a:rPr lang="de-DE" sz="1750" spc="34" dirty="0" err="1">
                <a:solidFill>
                  <a:srgbClr val="515349"/>
                </a:solidFill>
              </a:rPr>
              <a:t>bAV</a:t>
            </a:r>
            <a:r>
              <a:rPr lang="de-DE" sz="1750" spc="34" dirty="0">
                <a:solidFill>
                  <a:srgbClr val="515349"/>
                </a:solidFill>
              </a:rPr>
              <a:t> erreichen?</a:t>
            </a:r>
          </a:p>
          <a:p>
            <a:pPr marL="970915" lvl="2" indent="-513715" defTabSz="681998">
              <a:lnSpc>
                <a:spcPct val="100000"/>
              </a:lnSpc>
              <a:buClr>
                <a:schemeClr val="tx1"/>
              </a:buClr>
              <a:buSzPct val="110000"/>
            </a:pPr>
            <a:endParaRPr lang="de-DE" spc="34" dirty="0">
              <a:solidFill>
                <a:srgbClr val="515349"/>
              </a:solidFill>
            </a:endParaRPr>
          </a:p>
        </p:txBody>
      </p:sp>
      <p:sp>
        <p:nvSpPr>
          <p:cNvPr id="43" name="Rechteck 42">
            <a:extLst>
              <a:ext uri="{FF2B5EF4-FFF2-40B4-BE49-F238E27FC236}">
                <a16:creationId xmlns:a16="http://schemas.microsoft.com/office/drawing/2014/main" id="{E560AA7D-3BB3-4675-80DD-9B739A73C120}"/>
              </a:ext>
            </a:extLst>
          </p:cNvPr>
          <p:cNvSpPr/>
          <p:nvPr>
            <p:custDataLst>
              <p:tags r:id="rId6"/>
            </p:custDataLst>
          </p:nvPr>
        </p:nvSpPr>
        <p:spPr bwMode="gray">
          <a:xfrm>
            <a:off x="337963" y="3069861"/>
            <a:ext cx="792624" cy="792624"/>
          </a:xfrm>
          <a:prstGeom prst="rect">
            <a:avLst/>
          </a:prstGeom>
          <a:solidFill>
            <a:schemeClr val="tx2"/>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799">
              <a:solidFill>
                <a:schemeClr val="bg1"/>
              </a:solidFill>
            </a:endParaRPr>
          </a:p>
        </p:txBody>
      </p:sp>
      <p:sp>
        <p:nvSpPr>
          <p:cNvPr id="44" name="Textplatzhalter 40">
            <a:extLst>
              <a:ext uri="{FF2B5EF4-FFF2-40B4-BE49-F238E27FC236}">
                <a16:creationId xmlns:a16="http://schemas.microsoft.com/office/drawing/2014/main" id="{176A9015-920A-4B41-96E7-56965F1FAAA6}"/>
              </a:ext>
            </a:extLst>
          </p:cNvPr>
          <p:cNvSpPr txBox="1">
            <a:spLocks/>
          </p:cNvSpPr>
          <p:nvPr>
            <p:custDataLst>
              <p:tags r:id="rId7"/>
            </p:custDataLst>
          </p:nvPr>
        </p:nvSpPr>
        <p:spPr bwMode="gray">
          <a:xfrm>
            <a:off x="1239097" y="3330891"/>
            <a:ext cx="10435603" cy="288178"/>
          </a:xfrm>
          <a:prstGeom prst="rect">
            <a:avLst/>
          </a:prstGeom>
        </p:spPr>
        <p:txBody>
          <a:bodyPr vert="horz" lIns="0" tIns="25187" rIns="0" bIns="0" rtlCol="0" anchor="t">
            <a:noAutofit/>
          </a:bodyPr>
          <a:lstStyle>
            <a:lvl1pPr marL="0" indent="0" algn="l" defTabSz="682884" rtl="0" eaLnBrk="1" latinLnBrk="0" hangingPunct="1">
              <a:lnSpc>
                <a:spcPct val="90000"/>
              </a:lnSpc>
              <a:spcBef>
                <a:spcPts val="800"/>
              </a:spcBef>
              <a:buFont typeface="Arial"/>
              <a:buNone/>
              <a:defRPr sz="1800" kern="1200" spc="45" baseline="0">
                <a:solidFill>
                  <a:schemeClr val="tx1"/>
                </a:solidFill>
                <a:latin typeface="+mn-lt"/>
                <a:ea typeface="+mn-ea"/>
                <a:cs typeface="Arial"/>
              </a:defRPr>
            </a:lvl1pPr>
            <a:lvl2pPr marL="216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2pPr>
            <a:lvl3pPr marL="432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3pPr>
            <a:lvl4pPr marL="648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4pPr>
            <a:lvl5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5pPr>
            <a:lvl6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6pPr>
            <a:lvl7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7pPr>
            <a:lvl8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8pPr>
            <a:lvl9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9pPr>
          </a:lstStyle>
          <a:p>
            <a:pPr marL="0" lvl="1" indent="0">
              <a:buNone/>
            </a:pPr>
            <a:r>
              <a:rPr lang="de-DE" sz="1750" spc="34" dirty="0">
                <a:solidFill>
                  <a:srgbClr val="515349"/>
                </a:solidFill>
              </a:rPr>
              <a:t>Spielregeln der </a:t>
            </a:r>
            <a:r>
              <a:rPr lang="de-DE" sz="1750" spc="34" dirty="0" err="1">
                <a:solidFill>
                  <a:srgbClr val="515349"/>
                </a:solidFill>
              </a:rPr>
              <a:t>bAV</a:t>
            </a:r>
            <a:r>
              <a:rPr lang="de-DE" sz="1750" spc="34" dirty="0">
                <a:solidFill>
                  <a:srgbClr val="515349"/>
                </a:solidFill>
              </a:rPr>
              <a:t> schriftlich ausgestalten: Erstellen einer Versorgungsordnung </a:t>
            </a:r>
            <a:endParaRPr lang="de-DE" sz="1750" spc="34" dirty="0"/>
          </a:p>
        </p:txBody>
      </p:sp>
      <p:sp>
        <p:nvSpPr>
          <p:cNvPr id="47" name="Rechteck 46">
            <a:extLst>
              <a:ext uri="{FF2B5EF4-FFF2-40B4-BE49-F238E27FC236}">
                <a16:creationId xmlns:a16="http://schemas.microsoft.com/office/drawing/2014/main" id="{80760C7C-2B3A-4F76-9999-9B679547EB11}"/>
              </a:ext>
            </a:extLst>
          </p:cNvPr>
          <p:cNvSpPr/>
          <p:nvPr>
            <p:custDataLst>
              <p:tags r:id="rId8"/>
            </p:custDataLst>
          </p:nvPr>
        </p:nvSpPr>
        <p:spPr bwMode="gray">
          <a:xfrm>
            <a:off x="337963" y="4692810"/>
            <a:ext cx="792624" cy="792624"/>
          </a:xfrm>
          <a:prstGeom prst="rect">
            <a:avLst/>
          </a:prstGeom>
          <a:solidFill>
            <a:schemeClr val="tx2"/>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799">
              <a:solidFill>
                <a:schemeClr val="bg1"/>
              </a:solidFill>
            </a:endParaRPr>
          </a:p>
        </p:txBody>
      </p:sp>
      <p:sp>
        <p:nvSpPr>
          <p:cNvPr id="48" name="Textplatzhalter 40">
            <a:extLst>
              <a:ext uri="{FF2B5EF4-FFF2-40B4-BE49-F238E27FC236}">
                <a16:creationId xmlns:a16="http://schemas.microsoft.com/office/drawing/2014/main" id="{3428F4BC-8AA5-489E-A9D8-CD96988974E6}"/>
              </a:ext>
            </a:extLst>
          </p:cNvPr>
          <p:cNvSpPr txBox="1">
            <a:spLocks/>
          </p:cNvSpPr>
          <p:nvPr>
            <p:custDataLst>
              <p:tags r:id="rId9"/>
            </p:custDataLst>
          </p:nvPr>
        </p:nvSpPr>
        <p:spPr bwMode="gray">
          <a:xfrm>
            <a:off x="1239096" y="4962876"/>
            <a:ext cx="10435603" cy="503119"/>
          </a:xfrm>
          <a:prstGeom prst="rect">
            <a:avLst/>
          </a:prstGeom>
        </p:spPr>
        <p:txBody>
          <a:bodyPr vert="horz" lIns="0" tIns="25187" rIns="0" bIns="0" rtlCol="0" anchor="t">
            <a:noAutofit/>
          </a:bodyPr>
          <a:lstStyle>
            <a:lvl1pPr marL="0" indent="0" algn="l" defTabSz="682884" rtl="0" eaLnBrk="1" latinLnBrk="0" hangingPunct="1">
              <a:lnSpc>
                <a:spcPct val="90000"/>
              </a:lnSpc>
              <a:spcBef>
                <a:spcPts val="800"/>
              </a:spcBef>
              <a:buFont typeface="Arial"/>
              <a:buNone/>
              <a:defRPr sz="1800" kern="1200" spc="45" baseline="0">
                <a:solidFill>
                  <a:schemeClr val="tx1"/>
                </a:solidFill>
                <a:latin typeface="+mn-lt"/>
                <a:ea typeface="+mn-ea"/>
                <a:cs typeface="Arial"/>
              </a:defRPr>
            </a:lvl1pPr>
            <a:lvl2pPr marL="216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2pPr>
            <a:lvl3pPr marL="432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3pPr>
            <a:lvl4pPr marL="648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4pPr>
            <a:lvl5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5pPr>
            <a:lvl6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6pPr>
            <a:lvl7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7pPr>
            <a:lvl8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8pPr>
            <a:lvl9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9pPr>
          </a:lstStyle>
          <a:p>
            <a:r>
              <a:rPr lang="de-DE" sz="1750" spc="34" dirty="0">
                <a:solidFill>
                  <a:srgbClr val="515349"/>
                </a:solidFill>
              </a:rPr>
              <a:t>Mitarbeiterinformation vorbereiten und durchführen</a:t>
            </a:r>
          </a:p>
        </p:txBody>
      </p:sp>
      <p:sp>
        <p:nvSpPr>
          <p:cNvPr id="9" name="Foliennummernplatzhalter 8">
            <a:extLst>
              <a:ext uri="{FF2B5EF4-FFF2-40B4-BE49-F238E27FC236}">
                <a16:creationId xmlns:a16="http://schemas.microsoft.com/office/drawing/2014/main" id="{15B04C0D-C811-4552-97B5-8AC58C37D23F}"/>
              </a:ext>
            </a:extLst>
          </p:cNvPr>
          <p:cNvSpPr>
            <a:spLocks noGrp="1"/>
          </p:cNvSpPr>
          <p:nvPr>
            <p:ph type="sldNum" sz="quarter" idx="11"/>
          </p:nvPr>
        </p:nvSpPr>
        <p:spPr bwMode="gray"/>
        <p:txBody>
          <a:bodyPr/>
          <a:lstStyle/>
          <a:p>
            <a:fld id="{F54F1103-55D5-406B-994D-438AB4391C46}" type="slidenum">
              <a:rPr lang="de-DE" smtClean="0"/>
              <a:pPr/>
              <a:t>34</a:t>
            </a:fld>
            <a:endParaRPr lang="de-DE"/>
          </a:p>
        </p:txBody>
      </p:sp>
      <p:sp>
        <p:nvSpPr>
          <p:cNvPr id="2" name="Textfeld 1">
            <a:extLst>
              <a:ext uri="{FF2B5EF4-FFF2-40B4-BE49-F238E27FC236}">
                <a16:creationId xmlns:a16="http://schemas.microsoft.com/office/drawing/2014/main" id="{2FC12499-953D-414B-9D77-156165F80204}"/>
              </a:ext>
            </a:extLst>
          </p:cNvPr>
          <p:cNvSpPr txBox="1"/>
          <p:nvPr/>
        </p:nvSpPr>
        <p:spPr bwMode="gray">
          <a:xfrm>
            <a:off x="480124" y="1524246"/>
            <a:ext cx="434576" cy="501305"/>
          </a:xfrm>
          <a:prstGeom prst="rect">
            <a:avLst/>
          </a:prstGeom>
        </p:spPr>
        <p:txBody>
          <a:bodyPr vert="horz" wrap="square" lIns="0" tIns="0" rIns="0" bIns="0" rtlCol="0" anchor="t" anchorCtr="0">
            <a:noAutofit/>
          </a:bodyPr>
          <a:lstStyle/>
          <a:p>
            <a:pPr>
              <a:lnSpc>
                <a:spcPct val="90000"/>
              </a:lnSpc>
              <a:spcAft>
                <a:spcPts val="600"/>
              </a:spcAft>
            </a:pPr>
            <a:r>
              <a:rPr lang="de-DE" sz="3998">
                <a:solidFill>
                  <a:schemeClr val="bg1"/>
                </a:solidFill>
              </a:rPr>
              <a:t>1.</a:t>
            </a:r>
          </a:p>
        </p:txBody>
      </p:sp>
      <p:sp>
        <p:nvSpPr>
          <p:cNvPr id="19" name="Textfeld 18">
            <a:extLst>
              <a:ext uri="{FF2B5EF4-FFF2-40B4-BE49-F238E27FC236}">
                <a16:creationId xmlns:a16="http://schemas.microsoft.com/office/drawing/2014/main" id="{3015D920-B4C7-4894-89DC-9630DDE26DA0}"/>
              </a:ext>
            </a:extLst>
          </p:cNvPr>
          <p:cNvSpPr txBox="1"/>
          <p:nvPr/>
        </p:nvSpPr>
        <p:spPr bwMode="gray">
          <a:xfrm>
            <a:off x="513458" y="3258324"/>
            <a:ext cx="434576" cy="528372"/>
          </a:xfrm>
          <a:prstGeom prst="rect">
            <a:avLst/>
          </a:prstGeom>
        </p:spPr>
        <p:txBody>
          <a:bodyPr vert="horz" wrap="square" lIns="0" tIns="0" rIns="0" bIns="0" rtlCol="0" anchor="t" anchorCtr="0">
            <a:noAutofit/>
          </a:bodyPr>
          <a:lstStyle/>
          <a:p>
            <a:pPr>
              <a:lnSpc>
                <a:spcPct val="90000"/>
              </a:lnSpc>
              <a:spcAft>
                <a:spcPts val="600"/>
              </a:spcAft>
            </a:pPr>
            <a:r>
              <a:rPr lang="de-DE" sz="3998">
                <a:solidFill>
                  <a:schemeClr val="bg1"/>
                </a:solidFill>
              </a:rPr>
              <a:t>2.</a:t>
            </a:r>
          </a:p>
        </p:txBody>
      </p:sp>
      <p:sp>
        <p:nvSpPr>
          <p:cNvPr id="20" name="Textfeld 19">
            <a:extLst>
              <a:ext uri="{FF2B5EF4-FFF2-40B4-BE49-F238E27FC236}">
                <a16:creationId xmlns:a16="http://schemas.microsoft.com/office/drawing/2014/main" id="{42A32EAE-C495-4232-A9AB-0065C77A5E92}"/>
              </a:ext>
            </a:extLst>
          </p:cNvPr>
          <p:cNvSpPr txBox="1"/>
          <p:nvPr/>
        </p:nvSpPr>
        <p:spPr bwMode="gray">
          <a:xfrm>
            <a:off x="513458" y="4858266"/>
            <a:ext cx="434576" cy="501305"/>
          </a:xfrm>
          <a:prstGeom prst="rect">
            <a:avLst/>
          </a:prstGeom>
        </p:spPr>
        <p:txBody>
          <a:bodyPr vert="horz" wrap="square" lIns="0" tIns="0" rIns="0" bIns="0" rtlCol="0" anchor="t" anchorCtr="0">
            <a:noAutofit/>
          </a:bodyPr>
          <a:lstStyle/>
          <a:p>
            <a:pPr>
              <a:lnSpc>
                <a:spcPct val="90000"/>
              </a:lnSpc>
              <a:spcAft>
                <a:spcPts val="600"/>
              </a:spcAft>
            </a:pPr>
            <a:r>
              <a:rPr lang="de-DE" sz="3998">
                <a:solidFill>
                  <a:schemeClr val="bg1"/>
                </a:solidFill>
              </a:rPr>
              <a:t>3.</a:t>
            </a:r>
          </a:p>
        </p:txBody>
      </p:sp>
    </p:spTree>
    <p:extLst>
      <p:ext uri="{BB962C8B-B14F-4D97-AF65-F5344CB8AC3E}">
        <p14:creationId xmlns:p14="http://schemas.microsoft.com/office/powerpoint/2010/main" val="552932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p:bldP spid="43" grpId="0" animBg="1"/>
      <p:bldP spid="44" grpId="0"/>
      <p:bldP spid="47" grpId="0" animBg="1"/>
      <p:bldP spid="48" grpId="0"/>
      <p:bldP spid="2" grpId="0"/>
      <p:bldP spid="19" grpId="0"/>
      <p:bldP spid="2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1"/>
          </p:nvPr>
        </p:nvSpPr>
        <p:spPr/>
        <p:txBody>
          <a:bodyPr/>
          <a:lstStyle/>
          <a:p>
            <a:fld id="{F54F1103-55D5-406B-994D-438AB4391C46}" type="slidenum">
              <a:rPr lang="de-DE" smtClean="0"/>
              <a:pPr/>
              <a:t>35</a:t>
            </a:fld>
            <a:endParaRPr lang="de-DE"/>
          </a:p>
        </p:txBody>
      </p:sp>
      <p:sp>
        <p:nvSpPr>
          <p:cNvPr id="5" name="Inhaltsplatzhalter 4"/>
          <p:cNvSpPr>
            <a:spLocks noGrp="1"/>
          </p:cNvSpPr>
          <p:nvPr>
            <p:ph type="body" sz="quarter" idx="13"/>
          </p:nvPr>
        </p:nvSpPr>
        <p:spPr>
          <a:xfrm>
            <a:off x="329747" y="1269911"/>
            <a:ext cx="8065415" cy="1439384"/>
          </a:xfrm>
        </p:spPr>
        <p:txBody>
          <a:bodyPr/>
          <a:lstStyle/>
          <a:p>
            <a:pPr defTabSz="661789">
              <a:lnSpc>
                <a:spcPct val="125000"/>
              </a:lnSpc>
              <a:buClr>
                <a:schemeClr val="tx1"/>
              </a:buClr>
              <a:defRPr/>
            </a:pPr>
            <a:r>
              <a:rPr lang="de-DE" altLang="de-DE" sz="1800" b="1" dirty="0"/>
              <a:t>Erfüllen gesetzlicher Anforderungen</a:t>
            </a:r>
          </a:p>
          <a:p>
            <a:pPr marL="685594" lvl="1" indent="-285664" defTabSz="661789" eaLnBrk="0" hangingPunct="0">
              <a:lnSpc>
                <a:spcPct val="125000"/>
              </a:lnSpc>
              <a:buClr>
                <a:schemeClr val="tx1"/>
              </a:buClr>
              <a:buFont typeface="Wingdings" panose="05000000000000000000" pitchFamily="2" charset="2"/>
              <a:buChar char="§"/>
              <a:defRPr/>
            </a:pPr>
            <a:r>
              <a:rPr lang="de-DE" altLang="de-DE" sz="1800" spc="45" dirty="0"/>
              <a:t>Rechtsanspruch auf Entgeltumwandlung</a:t>
            </a:r>
          </a:p>
          <a:p>
            <a:pPr marL="685594" lvl="1" indent="-285664" defTabSz="661789" eaLnBrk="0" hangingPunct="0">
              <a:lnSpc>
                <a:spcPct val="125000"/>
              </a:lnSpc>
              <a:buClr>
                <a:schemeClr val="tx1"/>
              </a:buClr>
              <a:buFont typeface="Wingdings" panose="05000000000000000000" pitchFamily="2" charset="2"/>
              <a:buChar char="§"/>
              <a:defRPr/>
            </a:pPr>
            <a:r>
              <a:rPr lang="de-DE" altLang="de-DE" sz="1800" spc="45" dirty="0"/>
              <a:t>Rechtsanspruch auf Arbeitgeberzuschuss</a:t>
            </a:r>
          </a:p>
          <a:p>
            <a:pPr marL="685594" lvl="1" indent="-285664" defTabSz="661789" eaLnBrk="0" hangingPunct="0">
              <a:lnSpc>
                <a:spcPct val="125000"/>
              </a:lnSpc>
              <a:buClr>
                <a:schemeClr val="tx1"/>
              </a:buClr>
              <a:buFont typeface="Wingdings" panose="05000000000000000000" pitchFamily="2" charset="2"/>
              <a:buChar char="§"/>
              <a:defRPr/>
            </a:pPr>
            <a:r>
              <a:rPr lang="de-DE" altLang="de-DE" sz="1800" spc="45" dirty="0" err="1">
                <a:solidFill>
                  <a:srgbClr val="515349"/>
                </a:solidFill>
              </a:rPr>
              <a:t>bAV</a:t>
            </a:r>
            <a:r>
              <a:rPr lang="de-DE" altLang="de-DE" sz="1800" spc="45" dirty="0">
                <a:solidFill>
                  <a:srgbClr val="515349"/>
                </a:solidFill>
              </a:rPr>
              <a:t>-Zuschuss zum </a:t>
            </a:r>
            <a:r>
              <a:rPr lang="de-DE" altLang="de-DE" sz="1800" spc="45" dirty="0"/>
              <a:t>Nulltarif</a:t>
            </a:r>
          </a:p>
        </p:txBody>
      </p:sp>
      <p:sp>
        <p:nvSpPr>
          <p:cNvPr id="8" name="Textfeld 7">
            <a:extLst>
              <a:ext uri="{FF2B5EF4-FFF2-40B4-BE49-F238E27FC236}">
                <a16:creationId xmlns:a16="http://schemas.microsoft.com/office/drawing/2014/main" id="{AC46C742-C7EA-449E-BD5A-7384B4A337D8}"/>
              </a:ext>
            </a:extLst>
          </p:cNvPr>
          <p:cNvSpPr txBox="1"/>
          <p:nvPr/>
        </p:nvSpPr>
        <p:spPr>
          <a:xfrm>
            <a:off x="339311" y="3716883"/>
            <a:ext cx="11516227" cy="2174185"/>
          </a:xfrm>
          <a:prstGeom prst="rect">
            <a:avLst/>
          </a:prstGeom>
          <a:noFill/>
          <a:ln>
            <a:solidFill>
              <a:schemeClr val="bg1">
                <a:lumMod val="50000"/>
              </a:schemeClr>
            </a:solidFill>
          </a:ln>
        </p:spPr>
        <p:txBody>
          <a:bodyPr wrap="square" rtlCol="0">
            <a:spAutoFit/>
          </a:bodyPr>
          <a:lstStyle/>
          <a:p>
            <a:pPr defTabSz="661789" eaLnBrk="0" hangingPunct="0">
              <a:lnSpc>
                <a:spcPct val="125000"/>
              </a:lnSpc>
              <a:buClr>
                <a:schemeClr val="tx1"/>
              </a:buClr>
              <a:buFont typeface="Arial" charset="0"/>
              <a:defRPr/>
            </a:pPr>
            <a:r>
              <a:rPr lang="de-DE" b="1" dirty="0"/>
              <a:t>Sinnvolle Standardvorgaben:</a:t>
            </a:r>
          </a:p>
          <a:p>
            <a:pPr marL="685594" lvl="1" indent="-285664" defTabSz="661789" eaLnBrk="0" hangingPunct="0">
              <a:lnSpc>
                <a:spcPct val="125000"/>
              </a:lnSpc>
              <a:buClr>
                <a:schemeClr val="tx1"/>
              </a:buClr>
              <a:buFont typeface="Wingdings" panose="05000000000000000000" pitchFamily="2" charset="2"/>
              <a:buChar char="§"/>
              <a:defRPr/>
            </a:pPr>
            <a:r>
              <a:rPr lang="de-DE" spc="45" dirty="0">
                <a:cs typeface="Arial"/>
              </a:rPr>
              <a:t>Anbieter</a:t>
            </a:r>
          </a:p>
          <a:p>
            <a:pPr marL="685594" lvl="1" indent="-285664" defTabSz="661789" eaLnBrk="0" hangingPunct="0">
              <a:lnSpc>
                <a:spcPct val="125000"/>
              </a:lnSpc>
              <a:buClr>
                <a:schemeClr val="tx1"/>
              </a:buClr>
              <a:buFont typeface="Wingdings" panose="05000000000000000000" pitchFamily="2" charset="2"/>
              <a:buChar char="§"/>
              <a:defRPr/>
            </a:pPr>
            <a:r>
              <a:rPr lang="de-DE" spc="45" dirty="0">
                <a:cs typeface="Arial"/>
              </a:rPr>
              <a:t>Durchführungsweg</a:t>
            </a:r>
          </a:p>
          <a:p>
            <a:pPr marL="685594" lvl="1" indent="-285664" defTabSz="661789" eaLnBrk="0" hangingPunct="0">
              <a:lnSpc>
                <a:spcPct val="125000"/>
              </a:lnSpc>
              <a:buClr>
                <a:schemeClr val="tx1"/>
              </a:buClr>
              <a:buFont typeface="Wingdings" panose="05000000000000000000" pitchFamily="2" charset="2"/>
              <a:buChar char="§"/>
              <a:defRPr/>
            </a:pPr>
            <a:r>
              <a:rPr lang="de-DE" spc="45" dirty="0">
                <a:cs typeface="Arial"/>
              </a:rPr>
              <a:t>Ansprechpartner</a:t>
            </a:r>
          </a:p>
          <a:p>
            <a:pPr marL="685594" lvl="1" indent="-285664" defTabSz="661789" eaLnBrk="0" hangingPunct="0">
              <a:lnSpc>
                <a:spcPct val="125000"/>
              </a:lnSpc>
              <a:buClr>
                <a:schemeClr val="tx1"/>
              </a:buClr>
              <a:buFont typeface="Wingdings" panose="05000000000000000000" pitchFamily="2" charset="2"/>
              <a:buChar char="§"/>
              <a:defRPr/>
            </a:pPr>
            <a:r>
              <a:rPr lang="de-DE" spc="45" dirty="0">
                <a:cs typeface="Arial"/>
              </a:rPr>
              <a:t>Zuschuss 15 % (Pflicht) oder 20 % (kostenneutral mit Arbeitnehmerbesserstellung)</a:t>
            </a:r>
          </a:p>
          <a:p>
            <a:pPr marL="685594" lvl="1" indent="-285664" defTabSz="661789" eaLnBrk="0" hangingPunct="0">
              <a:lnSpc>
                <a:spcPct val="125000"/>
              </a:lnSpc>
              <a:buClr>
                <a:schemeClr val="tx1"/>
              </a:buClr>
              <a:buFont typeface="Wingdings" panose="05000000000000000000" pitchFamily="2" charset="2"/>
              <a:buChar char="§"/>
              <a:defRPr/>
            </a:pPr>
            <a:r>
              <a:rPr lang="de-DE" spc="45" dirty="0">
                <a:cs typeface="Arial"/>
              </a:rPr>
              <a:t>Versorgungsordnung (Regelbuch der </a:t>
            </a:r>
            <a:r>
              <a:rPr lang="de-DE" spc="45" dirty="0" err="1">
                <a:cs typeface="Arial"/>
              </a:rPr>
              <a:t>bAV</a:t>
            </a:r>
            <a:r>
              <a:rPr lang="de-DE" spc="45" dirty="0">
                <a:cs typeface="Arial"/>
              </a:rPr>
              <a:t>) zu empfehlen</a:t>
            </a:r>
          </a:p>
        </p:txBody>
      </p:sp>
      <p:sp>
        <p:nvSpPr>
          <p:cNvPr id="6" name="Titel 3">
            <a:extLst>
              <a:ext uri="{FF2B5EF4-FFF2-40B4-BE49-F238E27FC236}">
                <a16:creationId xmlns:a16="http://schemas.microsoft.com/office/drawing/2014/main" id="{C9B9DF46-9942-46B3-A94F-430205D5E170}"/>
              </a:ext>
            </a:extLst>
          </p:cNvPr>
          <p:cNvSpPr txBox="1">
            <a:spLocks/>
          </p:cNvSpPr>
          <p:nvPr/>
        </p:nvSpPr>
        <p:spPr bwMode="gray">
          <a:xfrm>
            <a:off x="339310" y="550180"/>
            <a:ext cx="8060540" cy="575764"/>
          </a:xfrm>
          <a:prstGeom prst="rect">
            <a:avLst/>
          </a:prstGeom>
        </p:spPr>
        <p:txBody>
          <a:bodyPr vert="horz" lIns="0" tIns="0" rIns="0" bIns="0" rtlCol="0" anchor="t">
            <a:noAutofit/>
          </a:bodyPr>
          <a:lstStyle>
            <a:lvl1pPr algn="l" defTabSz="682884" rtl="0" eaLnBrk="1" latinLnBrk="0" hangingPunct="1">
              <a:lnSpc>
                <a:spcPct val="90000"/>
              </a:lnSpc>
              <a:spcBef>
                <a:spcPct val="0"/>
              </a:spcBef>
              <a:buNone/>
              <a:defRPr sz="2400" b="0" kern="1200" spc="0" baseline="0">
                <a:solidFill>
                  <a:schemeClr val="tx2"/>
                </a:solidFill>
                <a:latin typeface="Arial"/>
                <a:ea typeface="+mj-ea"/>
                <a:cs typeface="Arial"/>
              </a:defRPr>
            </a:lvl1pPr>
          </a:lstStyle>
          <a:p>
            <a:r>
              <a:rPr lang="de-DE" sz="2399" dirty="0"/>
              <a:t>Was </a:t>
            </a:r>
            <a:r>
              <a:rPr lang="de-DE" sz="2399" dirty="0">
                <a:solidFill>
                  <a:srgbClr val="C00000"/>
                </a:solidFill>
              </a:rPr>
              <a:t>wollen wir mit der </a:t>
            </a:r>
            <a:r>
              <a:rPr lang="de-DE" sz="2399" dirty="0" err="1">
                <a:solidFill>
                  <a:srgbClr val="C00000"/>
                </a:solidFill>
              </a:rPr>
              <a:t>bAV</a:t>
            </a:r>
            <a:r>
              <a:rPr lang="de-DE" sz="2399" dirty="0">
                <a:solidFill>
                  <a:srgbClr val="C00000"/>
                </a:solidFill>
              </a:rPr>
              <a:t> erreichen?</a:t>
            </a:r>
          </a:p>
        </p:txBody>
      </p:sp>
      <p:sp>
        <p:nvSpPr>
          <p:cNvPr id="7" name="Textplatzhalter 3"/>
          <p:cNvSpPr>
            <a:spLocks noGrp="1"/>
          </p:cNvSpPr>
          <p:nvPr>
            <p:ph type="body" sz="quarter" idx="14"/>
          </p:nvPr>
        </p:nvSpPr>
        <p:spPr>
          <a:xfrm>
            <a:off x="335360" y="189390"/>
            <a:ext cx="8059802" cy="215950"/>
          </a:xfrm>
        </p:spPr>
        <p:txBody>
          <a:bodyPr/>
          <a:lstStyle/>
          <a:p>
            <a:r>
              <a:rPr lang="de-DE"/>
              <a:t>Vorgehensweise</a:t>
            </a:r>
          </a:p>
        </p:txBody>
      </p:sp>
    </p:spTree>
    <p:extLst>
      <p:ext uri="{BB962C8B-B14F-4D97-AF65-F5344CB8AC3E}">
        <p14:creationId xmlns:p14="http://schemas.microsoft.com/office/powerpoint/2010/main" val="2657989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1"/>
          </p:nvPr>
        </p:nvSpPr>
        <p:spPr/>
        <p:txBody>
          <a:bodyPr/>
          <a:lstStyle/>
          <a:p>
            <a:fld id="{F54F1103-55D5-406B-994D-438AB4391C46}" type="slidenum">
              <a:rPr lang="de-DE" smtClean="0"/>
              <a:pPr/>
              <a:t>36</a:t>
            </a:fld>
            <a:endParaRPr lang="de-DE"/>
          </a:p>
        </p:txBody>
      </p:sp>
      <p:sp>
        <p:nvSpPr>
          <p:cNvPr id="5" name="Inhaltsplatzhalter 4"/>
          <p:cNvSpPr>
            <a:spLocks noGrp="1"/>
          </p:cNvSpPr>
          <p:nvPr>
            <p:ph type="body" sz="quarter" idx="13"/>
          </p:nvPr>
        </p:nvSpPr>
        <p:spPr>
          <a:xfrm>
            <a:off x="329747" y="1323076"/>
            <a:ext cx="8065415" cy="1726368"/>
          </a:xfrm>
        </p:spPr>
        <p:txBody>
          <a:bodyPr/>
          <a:lstStyle/>
          <a:p>
            <a:pPr defTabSz="661789">
              <a:lnSpc>
                <a:spcPct val="125000"/>
              </a:lnSpc>
              <a:buClr>
                <a:schemeClr val="tx1"/>
              </a:buClr>
              <a:defRPr/>
            </a:pPr>
            <a:r>
              <a:rPr lang="de-DE" altLang="de-DE" sz="1800" b="1" dirty="0" err="1"/>
              <a:t>bAV</a:t>
            </a:r>
            <a:r>
              <a:rPr lang="de-DE" altLang="de-DE" sz="1800" b="1" dirty="0"/>
              <a:t> als personalpolitisches Instrument (Budget)</a:t>
            </a:r>
          </a:p>
          <a:p>
            <a:pPr marL="685594" lvl="1" indent="-285664" defTabSz="661789" eaLnBrk="0" hangingPunct="0">
              <a:lnSpc>
                <a:spcPct val="125000"/>
              </a:lnSpc>
              <a:buClr>
                <a:schemeClr val="tx1"/>
              </a:buClr>
              <a:buFont typeface="Wingdings" panose="05000000000000000000" pitchFamily="2" charset="2"/>
              <a:buChar char="§"/>
              <a:defRPr/>
            </a:pPr>
            <a:r>
              <a:rPr lang="de-DE" altLang="de-DE" sz="1800" spc="45" dirty="0"/>
              <a:t>Positives Unternehmensimage</a:t>
            </a:r>
          </a:p>
          <a:p>
            <a:pPr marL="685594" lvl="1" indent="-285664" defTabSz="661789" eaLnBrk="0" hangingPunct="0">
              <a:lnSpc>
                <a:spcPct val="125000"/>
              </a:lnSpc>
              <a:buClr>
                <a:schemeClr val="tx1"/>
              </a:buClr>
              <a:buFont typeface="Wingdings" panose="05000000000000000000" pitchFamily="2" charset="2"/>
              <a:buChar char="§"/>
              <a:defRPr/>
            </a:pPr>
            <a:r>
              <a:rPr lang="de-DE" altLang="de-DE" sz="1800" spc="45" dirty="0"/>
              <a:t>Mitarbeitermotivation</a:t>
            </a:r>
          </a:p>
          <a:p>
            <a:pPr marL="685594" lvl="1" indent="-285664" defTabSz="661789" eaLnBrk="0" hangingPunct="0">
              <a:lnSpc>
                <a:spcPct val="125000"/>
              </a:lnSpc>
              <a:buClr>
                <a:schemeClr val="tx1"/>
              </a:buClr>
              <a:buFont typeface="Wingdings" panose="05000000000000000000" pitchFamily="2" charset="2"/>
              <a:buChar char="§"/>
              <a:defRPr/>
            </a:pPr>
            <a:r>
              <a:rPr lang="de-DE" altLang="de-DE" sz="1800" spc="45" dirty="0"/>
              <a:t>Mitarbeiterbindung</a:t>
            </a:r>
          </a:p>
          <a:p>
            <a:pPr marL="685594" lvl="1" indent="-285664" defTabSz="661789" eaLnBrk="0" hangingPunct="0">
              <a:lnSpc>
                <a:spcPct val="125000"/>
              </a:lnSpc>
              <a:buClr>
                <a:schemeClr val="tx1"/>
              </a:buClr>
              <a:buFont typeface="Wingdings" panose="05000000000000000000" pitchFamily="2" charset="2"/>
              <a:buChar char="§"/>
              <a:defRPr/>
            </a:pPr>
            <a:r>
              <a:rPr lang="de-DE" altLang="de-DE" sz="1800" spc="45" dirty="0"/>
              <a:t>Förderung bestimmter Mitarbeitergruppen</a:t>
            </a:r>
          </a:p>
        </p:txBody>
      </p:sp>
      <p:sp>
        <p:nvSpPr>
          <p:cNvPr id="8" name="Textfeld 7">
            <a:extLst>
              <a:ext uri="{FF2B5EF4-FFF2-40B4-BE49-F238E27FC236}">
                <a16:creationId xmlns:a16="http://schemas.microsoft.com/office/drawing/2014/main" id="{AC46C742-C7EA-449E-BD5A-7384B4A337D8}"/>
              </a:ext>
            </a:extLst>
          </p:cNvPr>
          <p:cNvSpPr txBox="1"/>
          <p:nvPr/>
        </p:nvSpPr>
        <p:spPr>
          <a:xfrm>
            <a:off x="339311" y="3716883"/>
            <a:ext cx="11516227" cy="2135841"/>
          </a:xfrm>
          <a:prstGeom prst="rect">
            <a:avLst/>
          </a:prstGeom>
          <a:noFill/>
          <a:ln>
            <a:solidFill>
              <a:schemeClr val="bg1">
                <a:lumMod val="50000"/>
              </a:schemeClr>
            </a:solidFill>
          </a:ln>
        </p:spPr>
        <p:txBody>
          <a:bodyPr wrap="square" rtlCol="0">
            <a:spAutoFit/>
          </a:bodyPr>
          <a:lstStyle/>
          <a:p>
            <a:pPr defTabSz="661789" eaLnBrk="0" hangingPunct="0">
              <a:lnSpc>
                <a:spcPct val="125000"/>
              </a:lnSpc>
              <a:buClr>
                <a:schemeClr val="tx1"/>
              </a:buClr>
              <a:buFont typeface="Arial" charset="0"/>
              <a:defRPr/>
            </a:pPr>
            <a:r>
              <a:rPr lang="de-DE" b="1" dirty="0"/>
              <a:t>Zusätzlich zu den Standardvorgaben:</a:t>
            </a:r>
          </a:p>
          <a:p>
            <a:pPr marL="685594" lvl="1" indent="-285664" defTabSz="661789" eaLnBrk="0" hangingPunct="0">
              <a:lnSpc>
                <a:spcPct val="125000"/>
              </a:lnSpc>
              <a:buClr>
                <a:schemeClr val="tx1"/>
              </a:buClr>
              <a:buFont typeface="Wingdings" panose="05000000000000000000" pitchFamily="2" charset="2"/>
              <a:buChar char="§"/>
              <a:defRPr/>
            </a:pPr>
            <a:r>
              <a:rPr lang="de-DE" spc="45" dirty="0">
                <a:cs typeface="Arial"/>
              </a:rPr>
              <a:t>Bildung abgrenzbarer Gruppen (für Förderung nach Gruppenzugehörigkeit)</a:t>
            </a:r>
          </a:p>
          <a:p>
            <a:pPr marL="685594" lvl="1" indent="-285664" defTabSz="661789" eaLnBrk="0" hangingPunct="0">
              <a:lnSpc>
                <a:spcPct val="125000"/>
              </a:lnSpc>
              <a:buClr>
                <a:schemeClr val="tx1"/>
              </a:buClr>
              <a:buFont typeface="Wingdings" panose="05000000000000000000" pitchFamily="2" charset="2"/>
              <a:buChar char="§"/>
              <a:defRPr/>
            </a:pPr>
            <a:r>
              <a:rPr lang="de-DE" spc="45" dirty="0">
                <a:cs typeface="Arial"/>
              </a:rPr>
              <a:t>Zugehörigkeitsstufen definieren (für Förderung langjähriger Mitarbeiter)</a:t>
            </a:r>
          </a:p>
          <a:p>
            <a:pPr marL="685594" lvl="1" indent="-285664" defTabSz="661789" eaLnBrk="0" hangingPunct="0">
              <a:lnSpc>
                <a:spcPct val="125000"/>
              </a:lnSpc>
              <a:buClr>
                <a:schemeClr val="tx1"/>
              </a:buClr>
              <a:buFont typeface="Wingdings" panose="05000000000000000000" pitchFamily="2" charset="2"/>
              <a:buChar char="§"/>
              <a:defRPr/>
            </a:pPr>
            <a:r>
              <a:rPr lang="de-DE" spc="45" dirty="0">
                <a:cs typeface="Arial"/>
              </a:rPr>
              <a:t>Budget für die </a:t>
            </a:r>
            <a:r>
              <a:rPr lang="de-DE" spc="45" dirty="0" err="1">
                <a:cs typeface="Arial"/>
              </a:rPr>
              <a:t>bAV</a:t>
            </a:r>
            <a:r>
              <a:rPr lang="de-DE" spc="45" dirty="0">
                <a:cs typeface="Arial"/>
              </a:rPr>
              <a:t> klären</a:t>
            </a:r>
          </a:p>
          <a:p>
            <a:pPr marL="685594" lvl="1" indent="-285664" defTabSz="661789" eaLnBrk="0" hangingPunct="0">
              <a:lnSpc>
                <a:spcPct val="125000"/>
              </a:lnSpc>
              <a:buClr>
                <a:schemeClr val="tx1"/>
              </a:buClr>
              <a:buFont typeface="Wingdings" panose="05000000000000000000" pitchFamily="2" charset="2"/>
              <a:buChar char="§"/>
              <a:defRPr/>
            </a:pPr>
            <a:r>
              <a:rPr lang="de-DE" spc="45" dirty="0">
                <a:cs typeface="Arial"/>
              </a:rPr>
              <a:t>Versorgungsordnung zwingend </a:t>
            </a:r>
            <a:r>
              <a:rPr lang="de-DE" spc="45" dirty="0">
                <a:solidFill>
                  <a:srgbClr val="515349"/>
                </a:solidFill>
                <a:cs typeface="Arial"/>
              </a:rPr>
              <a:t>notwendig</a:t>
            </a:r>
          </a:p>
          <a:p>
            <a:pPr defTabSz="661789" eaLnBrk="0" hangingPunct="0">
              <a:lnSpc>
                <a:spcPct val="125000"/>
              </a:lnSpc>
              <a:buClr>
                <a:schemeClr val="tx1"/>
              </a:buClr>
              <a:defRPr/>
            </a:pPr>
            <a:r>
              <a:rPr lang="de-DE" b="1" spc="45" dirty="0">
                <a:cs typeface="Arial"/>
              </a:rPr>
              <a:t>= </a:t>
            </a:r>
            <a:r>
              <a:rPr lang="de-DE" b="1" spc="45" dirty="0">
                <a:solidFill>
                  <a:srgbClr val="515349"/>
                </a:solidFill>
                <a:cs typeface="Arial"/>
              </a:rPr>
              <a:t>v</a:t>
            </a:r>
            <a:r>
              <a:rPr lang="de-DE" b="1" spc="45" dirty="0">
                <a:cs typeface="Arial"/>
              </a:rPr>
              <a:t>ollständiges </a:t>
            </a:r>
            <a:r>
              <a:rPr lang="de-DE" b="1" spc="45" dirty="0" err="1">
                <a:cs typeface="Arial"/>
              </a:rPr>
              <a:t>bAV</a:t>
            </a:r>
            <a:r>
              <a:rPr lang="de-DE" b="1" spc="45" dirty="0">
                <a:cs typeface="Arial"/>
              </a:rPr>
              <a:t>-Konzept</a:t>
            </a:r>
          </a:p>
        </p:txBody>
      </p:sp>
      <p:sp>
        <p:nvSpPr>
          <p:cNvPr id="6" name="Titel 3">
            <a:extLst>
              <a:ext uri="{FF2B5EF4-FFF2-40B4-BE49-F238E27FC236}">
                <a16:creationId xmlns:a16="http://schemas.microsoft.com/office/drawing/2014/main" id="{C9B9DF46-9942-46B3-A94F-430205D5E170}"/>
              </a:ext>
            </a:extLst>
          </p:cNvPr>
          <p:cNvSpPr txBox="1">
            <a:spLocks/>
          </p:cNvSpPr>
          <p:nvPr/>
        </p:nvSpPr>
        <p:spPr bwMode="gray">
          <a:xfrm>
            <a:off x="339310" y="550180"/>
            <a:ext cx="8060540" cy="575764"/>
          </a:xfrm>
          <a:prstGeom prst="rect">
            <a:avLst/>
          </a:prstGeom>
        </p:spPr>
        <p:txBody>
          <a:bodyPr vert="horz" lIns="0" tIns="0" rIns="0" bIns="0" rtlCol="0" anchor="t">
            <a:noAutofit/>
          </a:bodyPr>
          <a:lstStyle>
            <a:lvl1pPr algn="l" defTabSz="682884" rtl="0" eaLnBrk="1" latinLnBrk="0" hangingPunct="1">
              <a:lnSpc>
                <a:spcPct val="90000"/>
              </a:lnSpc>
              <a:spcBef>
                <a:spcPct val="0"/>
              </a:spcBef>
              <a:buNone/>
              <a:defRPr sz="2400" b="0" kern="1200" spc="0" baseline="0">
                <a:solidFill>
                  <a:schemeClr val="tx2"/>
                </a:solidFill>
                <a:latin typeface="Arial"/>
                <a:ea typeface="+mj-ea"/>
                <a:cs typeface="Arial"/>
              </a:defRPr>
            </a:lvl1pPr>
          </a:lstStyle>
          <a:p>
            <a:r>
              <a:rPr lang="de-DE" sz="2399" dirty="0"/>
              <a:t>Was </a:t>
            </a:r>
            <a:r>
              <a:rPr lang="de-DE" sz="2399" dirty="0">
                <a:solidFill>
                  <a:srgbClr val="C00000"/>
                </a:solidFill>
              </a:rPr>
              <a:t>wollen wir mit der </a:t>
            </a:r>
            <a:r>
              <a:rPr lang="de-DE" sz="2399" dirty="0" err="1">
                <a:solidFill>
                  <a:srgbClr val="C00000"/>
                </a:solidFill>
              </a:rPr>
              <a:t>bAV</a:t>
            </a:r>
            <a:r>
              <a:rPr lang="de-DE" sz="2399" dirty="0">
                <a:solidFill>
                  <a:srgbClr val="C00000"/>
                </a:solidFill>
              </a:rPr>
              <a:t> erreichen?</a:t>
            </a:r>
          </a:p>
        </p:txBody>
      </p:sp>
      <p:sp>
        <p:nvSpPr>
          <p:cNvPr id="7" name="Textplatzhalter 3"/>
          <p:cNvSpPr>
            <a:spLocks noGrp="1"/>
          </p:cNvSpPr>
          <p:nvPr>
            <p:ph type="body" sz="quarter" idx="14"/>
          </p:nvPr>
        </p:nvSpPr>
        <p:spPr>
          <a:xfrm>
            <a:off x="335360" y="189390"/>
            <a:ext cx="8059802" cy="215950"/>
          </a:xfrm>
        </p:spPr>
        <p:txBody>
          <a:bodyPr/>
          <a:lstStyle/>
          <a:p>
            <a:r>
              <a:rPr lang="de-DE"/>
              <a:t>Vorgehensweise</a:t>
            </a:r>
          </a:p>
        </p:txBody>
      </p:sp>
    </p:spTree>
    <p:extLst>
      <p:ext uri="{BB962C8B-B14F-4D97-AF65-F5344CB8AC3E}">
        <p14:creationId xmlns:p14="http://schemas.microsoft.com/office/powerpoint/2010/main" val="1018731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0F0DE7D5-C7D2-4A86-9179-497B37E730EA}"/>
              </a:ext>
            </a:extLst>
          </p:cNvPr>
          <p:cNvSpPr>
            <a:spLocks noGrp="1"/>
          </p:cNvSpPr>
          <p:nvPr>
            <p:ph type="sldNum" sz="quarter" idx="11"/>
          </p:nvPr>
        </p:nvSpPr>
        <p:spPr/>
        <p:txBody>
          <a:bodyPr/>
          <a:lstStyle/>
          <a:p>
            <a:fld id="{5B11B169-12C0-D948-9ABB-CACE7597BA3D}" type="slidenum">
              <a:rPr lang="de-DE"/>
              <a:pPr/>
              <a:t>37</a:t>
            </a:fld>
            <a:endParaRPr lang="de-DE"/>
          </a:p>
        </p:txBody>
      </p:sp>
      <p:sp>
        <p:nvSpPr>
          <p:cNvPr id="39" name="Inhaltsplatzhalter 38">
            <a:extLst>
              <a:ext uri="{FF2B5EF4-FFF2-40B4-BE49-F238E27FC236}">
                <a16:creationId xmlns:a16="http://schemas.microsoft.com/office/drawing/2014/main" id="{C5A7B558-0416-48F6-9A48-213C76372FF3}"/>
              </a:ext>
            </a:extLst>
          </p:cNvPr>
          <p:cNvSpPr>
            <a:spLocks noGrp="1"/>
          </p:cNvSpPr>
          <p:nvPr>
            <p:ph type="body" sz="quarter" idx="18"/>
          </p:nvPr>
        </p:nvSpPr>
        <p:spPr>
          <a:xfrm>
            <a:off x="4368113" y="1269287"/>
            <a:ext cx="3455774" cy="4679101"/>
          </a:xfrm>
        </p:spPr>
        <p:txBody>
          <a:bodyPr/>
          <a:lstStyle>
            <a:lvl1pPr>
              <a:buFont typeface="Wingdings" panose="05000000000000000000" pitchFamily="2" charset="2"/>
              <a:buChar char="§"/>
            </a:lvl1pPr>
            <a:lvl2pPr>
              <a:buFont typeface="Wingdings" panose="05000000000000000000" pitchFamily="2" charset="2"/>
              <a:buChar char="§"/>
            </a:lvl2pPr>
            <a:lvl3pPr>
              <a:buFont typeface="Wingdings" panose="05000000000000000000" pitchFamily="2" charset="2"/>
              <a:buChar char="§"/>
            </a:lvl3pPr>
            <a:lvl4pPr>
              <a:buFont typeface="Wingdings" panose="05000000000000000000" pitchFamily="2" charset="2"/>
              <a:buChar char="§"/>
            </a:lvl4pPr>
            <a:lvl5pPr>
              <a:buFont typeface="Wingdings" panose="05000000000000000000" pitchFamily="2" charset="2"/>
              <a:buChar char="§"/>
            </a:lvl5pPr>
            <a:lvl6pPr>
              <a:buFont typeface="Wingdings" panose="05000000000000000000" pitchFamily="2" charset="2"/>
              <a:buChar char="§"/>
            </a:lvl6pPr>
            <a:lvl7pPr>
              <a:buFont typeface="Wingdings" panose="05000000000000000000" pitchFamily="2" charset="2"/>
              <a:buChar char="§"/>
            </a:lvl7pPr>
            <a:lvl8pPr>
              <a:buFont typeface="Wingdings" panose="05000000000000000000" pitchFamily="2" charset="2"/>
              <a:buChar char="§"/>
            </a:lvl8pPr>
            <a:lvl9pPr>
              <a:buFont typeface="Wingdings" panose="05000000000000000000" pitchFamily="2" charset="2"/>
              <a:buChar char="§"/>
            </a:lvl9pPr>
          </a:lstStyle>
          <a:p>
            <a:pPr>
              <a:buNone/>
            </a:pPr>
            <a:r>
              <a:rPr lang="de-DE" sz="2400" dirty="0"/>
              <a:t>WOZU DIENT EINE VERSORGUNGS-ORDNUNG?</a:t>
            </a:r>
          </a:p>
          <a:p>
            <a:pPr marL="285607" lvl="1" indent="-285607" algn="l"/>
            <a:endParaRPr lang="de-DE" dirty="0"/>
          </a:p>
          <a:p>
            <a:pPr marL="685680" lvl="1" indent="-285750" algn="l" defTabSz="661789" eaLnBrk="0" hangingPunct="0">
              <a:lnSpc>
                <a:spcPct val="125000"/>
              </a:lnSpc>
              <a:defRPr/>
            </a:pPr>
            <a:r>
              <a:rPr lang="de-DE" sz="1800" dirty="0">
                <a:cs typeface="Arial"/>
              </a:rPr>
              <a:t>Klarheit und Sicherheit in der Umsetzung</a:t>
            </a:r>
          </a:p>
          <a:p>
            <a:pPr marL="685680" lvl="1" indent="-285750" algn="l" defTabSz="661789" eaLnBrk="0" hangingPunct="0">
              <a:lnSpc>
                <a:spcPct val="125000"/>
              </a:lnSpc>
              <a:defRPr/>
            </a:pPr>
            <a:r>
              <a:rPr lang="de-DE" sz="1800" dirty="0">
                <a:solidFill>
                  <a:srgbClr val="515349"/>
                </a:solidFill>
                <a:cs typeface="Arial"/>
              </a:rPr>
              <a:t>klare</a:t>
            </a:r>
            <a:r>
              <a:rPr lang="de-DE" sz="1800" dirty="0">
                <a:cs typeface="Arial"/>
              </a:rPr>
              <a:t> Regelungen dienen der Mitarbeitermotivation</a:t>
            </a:r>
          </a:p>
          <a:p>
            <a:pPr marL="685680" lvl="1" indent="-285750" algn="l" defTabSz="661789" eaLnBrk="0" hangingPunct="0">
              <a:lnSpc>
                <a:spcPct val="125000"/>
              </a:lnSpc>
              <a:defRPr/>
            </a:pPr>
            <a:r>
              <a:rPr lang="de-DE" sz="1800" dirty="0">
                <a:cs typeface="Arial"/>
              </a:rPr>
              <a:t>Haftungspotenziale werden reduziert</a:t>
            </a:r>
          </a:p>
          <a:p>
            <a:pPr marL="685680" lvl="1" indent="-285750" algn="l" defTabSz="661789" eaLnBrk="0" hangingPunct="0">
              <a:lnSpc>
                <a:spcPct val="125000"/>
              </a:lnSpc>
              <a:defRPr/>
            </a:pPr>
            <a:r>
              <a:rPr lang="de-DE" sz="1800" dirty="0">
                <a:cs typeface="Arial"/>
              </a:rPr>
              <a:t>Informationspflicht in Textform wird nachgekommen</a:t>
            </a:r>
          </a:p>
        </p:txBody>
      </p:sp>
      <p:sp>
        <p:nvSpPr>
          <p:cNvPr id="47" name="Inhaltsplatzhalter 46">
            <a:extLst>
              <a:ext uri="{FF2B5EF4-FFF2-40B4-BE49-F238E27FC236}">
                <a16:creationId xmlns:a16="http://schemas.microsoft.com/office/drawing/2014/main" id="{C910CA51-9E63-4D37-A89C-D37082621988}"/>
              </a:ext>
            </a:extLst>
          </p:cNvPr>
          <p:cNvSpPr>
            <a:spLocks noGrp="1"/>
          </p:cNvSpPr>
          <p:nvPr>
            <p:ph type="body" sz="quarter" idx="19"/>
          </p:nvPr>
        </p:nvSpPr>
        <p:spPr>
          <a:xfrm>
            <a:off x="8395162" y="1413130"/>
            <a:ext cx="3455775" cy="4679101"/>
          </a:xfrm>
        </p:spPr>
        <p:txBody>
          <a:bodyPr/>
          <a:lstStyle>
            <a:lvl1pPr>
              <a:buFont typeface="Wingdings" panose="05000000000000000000" pitchFamily="2" charset="2"/>
              <a:buChar char="§"/>
            </a:lvl1pPr>
            <a:lvl2pPr>
              <a:buFont typeface="Wingdings" panose="05000000000000000000" pitchFamily="2" charset="2"/>
              <a:buChar char="§"/>
            </a:lvl2pPr>
            <a:lvl3pPr>
              <a:buFont typeface="Wingdings" panose="05000000000000000000" pitchFamily="2" charset="2"/>
              <a:buChar char="§"/>
            </a:lvl3pPr>
            <a:lvl4pPr>
              <a:buFont typeface="Wingdings" panose="05000000000000000000" pitchFamily="2" charset="2"/>
              <a:buChar char="§"/>
            </a:lvl4pPr>
            <a:lvl5pPr>
              <a:buFont typeface="Wingdings" panose="05000000000000000000" pitchFamily="2" charset="2"/>
              <a:buChar char="§"/>
            </a:lvl5pPr>
            <a:lvl6pPr>
              <a:buFont typeface="Wingdings" panose="05000000000000000000" pitchFamily="2" charset="2"/>
              <a:buChar char="§"/>
            </a:lvl6pPr>
            <a:lvl7pPr>
              <a:buFont typeface="Wingdings" panose="05000000000000000000" pitchFamily="2" charset="2"/>
              <a:buChar char="§"/>
            </a:lvl7pPr>
            <a:lvl8pPr>
              <a:buFont typeface="Wingdings" panose="05000000000000000000" pitchFamily="2" charset="2"/>
              <a:buChar char="§"/>
            </a:lvl8pPr>
            <a:lvl9pPr>
              <a:buFont typeface="Wingdings" panose="05000000000000000000" pitchFamily="2" charset="2"/>
              <a:buChar char="§"/>
            </a:lvl9pPr>
          </a:lstStyle>
          <a:p>
            <a:pPr>
              <a:buNone/>
            </a:pPr>
            <a:r>
              <a:rPr lang="de-DE" sz="2400" dirty="0"/>
              <a:t>WER ERSTELLT EINE VERSORGUNGS- ORDNUNG?</a:t>
            </a:r>
            <a:endParaRPr lang="de-DE" dirty="0"/>
          </a:p>
          <a:p>
            <a:pPr marL="285607" lvl="1" indent="-285607" algn="l"/>
            <a:endParaRPr lang="de-DE" dirty="0"/>
          </a:p>
          <a:p>
            <a:pPr marL="685680" lvl="1" indent="-285750" algn="l" defTabSz="661789" eaLnBrk="0" hangingPunct="0">
              <a:lnSpc>
                <a:spcPct val="125000"/>
              </a:lnSpc>
              <a:defRPr/>
            </a:pPr>
            <a:r>
              <a:rPr lang="de-DE" sz="1800" dirty="0">
                <a:solidFill>
                  <a:srgbClr val="515349"/>
                </a:solidFill>
                <a:cs typeface="Arial"/>
              </a:rPr>
              <a:t>Juristen</a:t>
            </a:r>
          </a:p>
          <a:p>
            <a:pPr marL="685680" lvl="1" indent="-285750" algn="l" defTabSz="661789" eaLnBrk="0" hangingPunct="0">
              <a:lnSpc>
                <a:spcPct val="125000"/>
              </a:lnSpc>
              <a:defRPr/>
            </a:pPr>
            <a:r>
              <a:rPr lang="de-DE" sz="1800" dirty="0">
                <a:solidFill>
                  <a:srgbClr val="515349"/>
                </a:solidFill>
                <a:cs typeface="Arial"/>
              </a:rPr>
              <a:t>Hausjurist oder Kooperationspartner</a:t>
            </a:r>
          </a:p>
        </p:txBody>
      </p:sp>
      <p:sp>
        <p:nvSpPr>
          <p:cNvPr id="3" name="Textplatzhalter 2">
            <a:extLst>
              <a:ext uri="{FF2B5EF4-FFF2-40B4-BE49-F238E27FC236}">
                <a16:creationId xmlns:a16="http://schemas.microsoft.com/office/drawing/2014/main" id="{E1A1786E-7436-4E4B-80DD-D9A43ABBF8E4}"/>
              </a:ext>
            </a:extLst>
          </p:cNvPr>
          <p:cNvSpPr>
            <a:spLocks noGrp="1"/>
          </p:cNvSpPr>
          <p:nvPr>
            <p:ph type="body" sz="quarter" idx="20"/>
          </p:nvPr>
        </p:nvSpPr>
        <p:spPr>
          <a:xfrm>
            <a:off x="423419" y="1413129"/>
            <a:ext cx="3454189" cy="4679101"/>
          </a:xfrm>
        </p:spPr>
        <p:txBody>
          <a:bodyPr/>
          <a:lstStyle>
            <a:lvl1pPr>
              <a:buFont typeface="Wingdings" panose="05000000000000000000" pitchFamily="2" charset="2"/>
              <a:buChar char="§"/>
            </a:lvl1pPr>
            <a:lvl2pPr>
              <a:buFont typeface="Wingdings" panose="05000000000000000000" pitchFamily="2" charset="2"/>
              <a:buChar char="§"/>
            </a:lvl2pPr>
            <a:lvl3pPr>
              <a:buFont typeface="Wingdings" panose="05000000000000000000" pitchFamily="2" charset="2"/>
              <a:buChar char="§"/>
            </a:lvl3pPr>
            <a:lvl4pPr>
              <a:buFont typeface="Wingdings" panose="05000000000000000000" pitchFamily="2" charset="2"/>
              <a:buChar char="§"/>
            </a:lvl4pPr>
            <a:lvl5pPr>
              <a:buFont typeface="Wingdings" panose="05000000000000000000" pitchFamily="2" charset="2"/>
              <a:buChar char="§"/>
            </a:lvl5pPr>
            <a:lvl6pPr>
              <a:buFont typeface="Wingdings" panose="05000000000000000000" pitchFamily="2" charset="2"/>
              <a:buChar char="§"/>
            </a:lvl6pPr>
            <a:lvl7pPr>
              <a:buFont typeface="Wingdings" panose="05000000000000000000" pitchFamily="2" charset="2"/>
              <a:buChar char="§"/>
            </a:lvl7pPr>
            <a:lvl8pPr>
              <a:buFont typeface="Wingdings" panose="05000000000000000000" pitchFamily="2" charset="2"/>
              <a:buChar char="§"/>
            </a:lvl8pPr>
            <a:lvl9pPr>
              <a:buFont typeface="Wingdings" panose="05000000000000000000" pitchFamily="2" charset="2"/>
              <a:buChar char="§"/>
            </a:lvl9pPr>
          </a:lstStyle>
          <a:p>
            <a:pPr lvl="1">
              <a:buNone/>
            </a:pPr>
            <a:r>
              <a:rPr lang="de-DE" sz="2400" b="1" dirty="0">
                <a:solidFill>
                  <a:schemeClr val="tx2"/>
                </a:solidFill>
              </a:rPr>
              <a:t>WAS </a:t>
            </a:r>
            <a:r>
              <a:rPr lang="de-DE" sz="2400" b="1" dirty="0">
                <a:solidFill>
                  <a:srgbClr val="C00000"/>
                </a:solidFill>
              </a:rPr>
              <a:t>LEGEN WIR </a:t>
            </a:r>
            <a:br>
              <a:rPr lang="de-DE" sz="2400" b="1" dirty="0">
                <a:solidFill>
                  <a:srgbClr val="C00000"/>
                </a:solidFill>
              </a:rPr>
            </a:br>
            <a:r>
              <a:rPr lang="de-DE" sz="2400" b="1" dirty="0">
                <a:solidFill>
                  <a:srgbClr val="C00000"/>
                </a:solidFill>
              </a:rPr>
              <a:t>(U. A.) FEST?</a:t>
            </a:r>
          </a:p>
          <a:p>
            <a:pPr lvl="1">
              <a:buNone/>
            </a:pPr>
            <a:br>
              <a:rPr lang="de-DE" dirty="0"/>
            </a:br>
            <a:endParaRPr lang="de-DE" dirty="0"/>
          </a:p>
          <a:p>
            <a:pPr lvl="1">
              <a:buNone/>
            </a:pPr>
            <a:endParaRPr lang="de-DE" dirty="0"/>
          </a:p>
          <a:p>
            <a:pPr marL="685680" lvl="1" indent="-285750" algn="l" defTabSz="661789" eaLnBrk="0" hangingPunct="0">
              <a:lnSpc>
                <a:spcPct val="125000"/>
              </a:lnSpc>
              <a:defRPr/>
            </a:pPr>
            <a:r>
              <a:rPr lang="de-DE" sz="1800" dirty="0">
                <a:cs typeface="Arial"/>
              </a:rPr>
              <a:t>Versorgungsträger, </a:t>
            </a:r>
            <a:r>
              <a:rPr lang="de-DE" sz="1800" dirty="0" err="1">
                <a:cs typeface="Arial"/>
              </a:rPr>
              <a:t>Zusagearten</a:t>
            </a:r>
            <a:r>
              <a:rPr lang="de-DE" sz="1800" dirty="0">
                <a:cs typeface="Arial"/>
              </a:rPr>
              <a:t>, Durchführungsweg, Ansprechpartner</a:t>
            </a:r>
          </a:p>
          <a:p>
            <a:pPr marL="685680" lvl="1" indent="-285750" algn="l" defTabSz="661789" eaLnBrk="0" hangingPunct="0">
              <a:lnSpc>
                <a:spcPct val="125000"/>
              </a:lnSpc>
              <a:defRPr/>
            </a:pPr>
            <a:r>
              <a:rPr lang="de-DE" sz="1800" dirty="0">
                <a:cs typeface="Arial"/>
              </a:rPr>
              <a:t>Zuschüsse und Vorgaben</a:t>
            </a:r>
          </a:p>
          <a:p>
            <a:pPr marL="685680" lvl="1" indent="-285750" algn="l" defTabSz="661789" eaLnBrk="0" hangingPunct="0">
              <a:lnSpc>
                <a:spcPct val="125000"/>
              </a:lnSpc>
              <a:defRPr/>
            </a:pPr>
            <a:r>
              <a:rPr lang="de-DE" sz="1800" dirty="0">
                <a:cs typeface="Arial"/>
              </a:rPr>
              <a:t>Regelung für entgeltfreie Zeiten</a:t>
            </a:r>
          </a:p>
        </p:txBody>
      </p:sp>
      <p:sp>
        <p:nvSpPr>
          <p:cNvPr id="31" name="Inhaltsplatzhalter 30">
            <a:extLst>
              <a:ext uri="{FF2B5EF4-FFF2-40B4-BE49-F238E27FC236}">
                <a16:creationId xmlns:a16="http://schemas.microsoft.com/office/drawing/2014/main" id="{14A943F5-C8D8-47F6-9288-38AEFA487FFC}"/>
              </a:ext>
            </a:extLst>
          </p:cNvPr>
          <p:cNvSpPr>
            <a:spLocks noGrp="1"/>
          </p:cNvSpPr>
          <p:nvPr>
            <p:ph type="body" sz="quarter" idx="14"/>
          </p:nvPr>
        </p:nvSpPr>
        <p:spPr/>
        <p:txBody>
          <a:bodyPr/>
          <a:lstStyle/>
          <a:p>
            <a:r>
              <a:rPr lang="de-DE"/>
              <a:t>Vorgehensweise</a:t>
            </a:r>
          </a:p>
        </p:txBody>
      </p:sp>
      <p:sp>
        <p:nvSpPr>
          <p:cNvPr id="18" name="Textplatzhalter 17">
            <a:extLst>
              <a:ext uri="{FF2B5EF4-FFF2-40B4-BE49-F238E27FC236}">
                <a16:creationId xmlns:a16="http://schemas.microsoft.com/office/drawing/2014/main" id="{6EE83DD6-EBB5-41A9-811F-74F76C7EBFE3}"/>
              </a:ext>
            </a:extLst>
          </p:cNvPr>
          <p:cNvSpPr>
            <a:spLocks noGrp="1"/>
          </p:cNvSpPr>
          <p:nvPr>
            <p:ph type="body" sz="quarter" idx="13"/>
          </p:nvPr>
        </p:nvSpPr>
        <p:spPr/>
        <p:txBody>
          <a:bodyPr/>
          <a:lstStyle/>
          <a:p>
            <a:endParaRPr lang="de-DE"/>
          </a:p>
        </p:txBody>
      </p:sp>
      <p:sp>
        <p:nvSpPr>
          <p:cNvPr id="2" name="Titel 1">
            <a:extLst>
              <a:ext uri="{FF2B5EF4-FFF2-40B4-BE49-F238E27FC236}">
                <a16:creationId xmlns:a16="http://schemas.microsoft.com/office/drawing/2014/main" id="{17F3C832-6835-4E6B-B6C8-AF82D8DEEAC1}"/>
              </a:ext>
            </a:extLst>
          </p:cNvPr>
          <p:cNvSpPr>
            <a:spLocks noGrp="1"/>
          </p:cNvSpPr>
          <p:nvPr>
            <p:ph type="title"/>
          </p:nvPr>
        </p:nvSpPr>
        <p:spPr/>
        <p:txBody>
          <a:bodyPr/>
          <a:lstStyle/>
          <a:p>
            <a:r>
              <a:rPr lang="de-DE"/>
              <a:t>Versorgungsordnung = Regelwerk der </a:t>
            </a:r>
            <a:r>
              <a:rPr lang="de-DE" err="1"/>
              <a:t>bAV</a:t>
            </a:r>
            <a:endParaRPr lang="de-DE"/>
          </a:p>
        </p:txBody>
      </p:sp>
    </p:spTree>
    <p:extLst>
      <p:ext uri="{BB962C8B-B14F-4D97-AF65-F5344CB8AC3E}">
        <p14:creationId xmlns:p14="http://schemas.microsoft.com/office/powerpoint/2010/main" val="654427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9">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9">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9">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9">
                                            <p:txEl>
                                              <p:pRg st="4" end="4"/>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7">
                                            <p:txEl>
                                              <p:pRg st="0" end="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7">
                                            <p:txEl>
                                              <p:pRg st="2" end="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build="p"/>
      <p:bldP spid="47" grpId="0" build="p"/>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E688A419-9298-4DBE-B859-296698C226D2}"/>
              </a:ext>
            </a:extLst>
          </p:cNvPr>
          <p:cNvSpPr>
            <a:spLocks noGrp="1"/>
          </p:cNvSpPr>
          <p:nvPr>
            <p:ph type="sldNum" sz="quarter" idx="11"/>
          </p:nvPr>
        </p:nvSpPr>
        <p:spPr/>
        <p:txBody>
          <a:bodyPr/>
          <a:lstStyle/>
          <a:p>
            <a:fld id="{F54F1103-55D5-406B-994D-438AB4391C46}" type="slidenum">
              <a:rPr lang="de-DE" smtClean="0"/>
              <a:pPr/>
              <a:t>38</a:t>
            </a:fld>
            <a:endParaRPr lang="de-DE"/>
          </a:p>
        </p:txBody>
      </p:sp>
      <p:sp>
        <p:nvSpPr>
          <p:cNvPr id="3" name="Titel 2">
            <a:extLst>
              <a:ext uri="{FF2B5EF4-FFF2-40B4-BE49-F238E27FC236}">
                <a16:creationId xmlns:a16="http://schemas.microsoft.com/office/drawing/2014/main" id="{B5EF124D-8A4D-40F6-87B2-451665535BEA}"/>
              </a:ext>
            </a:extLst>
          </p:cNvPr>
          <p:cNvSpPr>
            <a:spLocks noGrp="1"/>
          </p:cNvSpPr>
          <p:nvPr>
            <p:ph type="title"/>
          </p:nvPr>
        </p:nvSpPr>
        <p:spPr/>
        <p:txBody>
          <a:bodyPr/>
          <a:lstStyle/>
          <a:p>
            <a:r>
              <a:rPr lang="de-DE"/>
              <a:t>Information und Beratungstage für Mitarbeiter</a:t>
            </a:r>
          </a:p>
        </p:txBody>
      </p:sp>
      <p:sp>
        <p:nvSpPr>
          <p:cNvPr id="15" name="Inhaltsplatzhalter 5">
            <a:extLst>
              <a:ext uri="{FF2B5EF4-FFF2-40B4-BE49-F238E27FC236}">
                <a16:creationId xmlns:a16="http://schemas.microsoft.com/office/drawing/2014/main" id="{17EE8110-9519-47C8-9E7E-048096CA6EED}"/>
              </a:ext>
            </a:extLst>
          </p:cNvPr>
          <p:cNvSpPr txBox="1">
            <a:spLocks/>
          </p:cNvSpPr>
          <p:nvPr/>
        </p:nvSpPr>
        <p:spPr>
          <a:xfrm>
            <a:off x="335359" y="1146545"/>
            <a:ext cx="8999709" cy="4992197"/>
          </a:xfrm>
          <a:prstGeom prst="rect">
            <a:avLst/>
          </a:prstGeom>
        </p:spPr>
        <p:txBody>
          <a:bodyPr/>
          <a:lstStyle>
            <a:lvl1pPr marL="0" indent="0" algn="l" defTabSz="682543" rtl="0" eaLnBrk="1" latinLnBrk="0" hangingPunct="1">
              <a:lnSpc>
                <a:spcPct val="90000"/>
              </a:lnSpc>
              <a:spcBef>
                <a:spcPts val="800"/>
              </a:spcBef>
              <a:buFont typeface="Wingdings" panose="05000000000000000000" pitchFamily="2" charset="2"/>
              <a:buChar char="§"/>
              <a:defRPr sz="1799" kern="1200" spc="45" baseline="0">
                <a:solidFill>
                  <a:schemeClr val="tx1"/>
                </a:solidFill>
                <a:latin typeface="+mn-lt"/>
                <a:ea typeface="+mn-ea"/>
                <a:cs typeface="Arial"/>
              </a:defRPr>
            </a:lvl1pPr>
            <a:lvl2pPr marL="215892" indent="-215892" algn="l" defTabSz="682543" rtl="0" eaLnBrk="1" latinLnBrk="0" hangingPunct="1">
              <a:lnSpc>
                <a:spcPct val="90000"/>
              </a:lnSpc>
              <a:spcBef>
                <a:spcPts val="800"/>
              </a:spcBef>
              <a:buFont typeface="Wingdings" panose="05000000000000000000" pitchFamily="2" charset="2"/>
              <a:buChar char="§"/>
              <a:defRPr sz="1799" kern="1200" spc="45" baseline="0">
                <a:solidFill>
                  <a:schemeClr val="tx1"/>
                </a:solidFill>
                <a:latin typeface="+mn-lt"/>
                <a:ea typeface="+mn-ea"/>
                <a:cs typeface="Arial"/>
              </a:defRPr>
            </a:lvl2pPr>
            <a:lvl3pPr marL="431784" indent="-215892" algn="l" defTabSz="682543" rtl="0" eaLnBrk="1" latinLnBrk="0" hangingPunct="1">
              <a:lnSpc>
                <a:spcPct val="90000"/>
              </a:lnSpc>
              <a:spcBef>
                <a:spcPts val="800"/>
              </a:spcBef>
              <a:buFont typeface="Wingdings" panose="05000000000000000000" pitchFamily="2" charset="2"/>
              <a:buChar char="§"/>
              <a:defRPr sz="1799" kern="1200" spc="45" baseline="0">
                <a:solidFill>
                  <a:schemeClr val="tx1"/>
                </a:solidFill>
                <a:latin typeface="+mn-lt"/>
                <a:ea typeface="+mn-ea"/>
                <a:cs typeface="Arial"/>
              </a:defRPr>
            </a:lvl3pPr>
            <a:lvl4pPr marL="647676" indent="-215892" algn="l" defTabSz="682543" rtl="0" eaLnBrk="1" latinLnBrk="0" hangingPunct="1">
              <a:lnSpc>
                <a:spcPct val="90000"/>
              </a:lnSpc>
              <a:spcBef>
                <a:spcPts val="800"/>
              </a:spcBef>
              <a:buFont typeface="Wingdings" panose="05000000000000000000" pitchFamily="2" charset="2"/>
              <a:buChar char="§"/>
              <a:defRPr sz="1799" kern="1200" spc="45" baseline="0">
                <a:solidFill>
                  <a:schemeClr val="tx1"/>
                </a:solidFill>
                <a:latin typeface="+mn-lt"/>
                <a:ea typeface="+mn-ea"/>
                <a:cs typeface="Arial"/>
              </a:defRPr>
            </a:lvl4pPr>
            <a:lvl5pPr marL="863568" indent="-215892" algn="l" defTabSz="682543" rtl="0" eaLnBrk="1" latinLnBrk="0" hangingPunct="1">
              <a:lnSpc>
                <a:spcPct val="90000"/>
              </a:lnSpc>
              <a:spcBef>
                <a:spcPts val="800"/>
              </a:spcBef>
              <a:buFont typeface="Wingdings" panose="05000000000000000000" pitchFamily="2" charset="2"/>
              <a:buChar char="§"/>
              <a:defRPr sz="1799" kern="1200" spc="45" baseline="0">
                <a:solidFill>
                  <a:schemeClr val="tx1"/>
                </a:solidFill>
                <a:latin typeface="+mn-lt"/>
                <a:ea typeface="+mn-ea"/>
                <a:cs typeface="Arial"/>
              </a:defRPr>
            </a:lvl5pPr>
            <a:lvl6pPr marL="863568" indent="-215892" algn="l" defTabSz="682543" rtl="0" eaLnBrk="1" latinLnBrk="0" hangingPunct="1">
              <a:lnSpc>
                <a:spcPct val="90000"/>
              </a:lnSpc>
              <a:spcBef>
                <a:spcPts val="800"/>
              </a:spcBef>
              <a:buFont typeface="Wingdings" panose="05000000000000000000" pitchFamily="2" charset="2"/>
              <a:buChar char="§"/>
              <a:defRPr sz="1799" kern="1200" spc="45" baseline="0">
                <a:solidFill>
                  <a:schemeClr val="tx1"/>
                </a:solidFill>
                <a:latin typeface="+mn-lt"/>
                <a:ea typeface="+mn-ea"/>
                <a:cs typeface="+mn-cs"/>
              </a:defRPr>
            </a:lvl6pPr>
            <a:lvl7pPr marL="863568" indent="-215892" algn="l" defTabSz="682543" rtl="0" eaLnBrk="1" latinLnBrk="0" hangingPunct="1">
              <a:lnSpc>
                <a:spcPct val="90000"/>
              </a:lnSpc>
              <a:spcBef>
                <a:spcPts val="800"/>
              </a:spcBef>
              <a:buFont typeface="Wingdings" panose="05000000000000000000" pitchFamily="2" charset="2"/>
              <a:buChar char="§"/>
              <a:defRPr sz="1799" kern="1200" spc="45" baseline="0">
                <a:solidFill>
                  <a:schemeClr val="tx1"/>
                </a:solidFill>
                <a:latin typeface="+mn-lt"/>
                <a:ea typeface="+mn-ea"/>
                <a:cs typeface="+mn-cs"/>
              </a:defRPr>
            </a:lvl7pPr>
            <a:lvl8pPr marL="863568" indent="-215892" algn="l" defTabSz="682543" rtl="0" eaLnBrk="1" latinLnBrk="0" hangingPunct="1">
              <a:lnSpc>
                <a:spcPct val="90000"/>
              </a:lnSpc>
              <a:spcBef>
                <a:spcPts val="800"/>
              </a:spcBef>
              <a:buFont typeface="Wingdings" panose="05000000000000000000" pitchFamily="2" charset="2"/>
              <a:buChar char="§"/>
              <a:defRPr sz="1799" kern="1200" spc="45" baseline="0">
                <a:solidFill>
                  <a:schemeClr val="tx1"/>
                </a:solidFill>
                <a:latin typeface="+mn-lt"/>
                <a:ea typeface="+mn-ea"/>
                <a:cs typeface="+mn-cs"/>
              </a:defRPr>
            </a:lvl8pPr>
            <a:lvl9pPr marL="863568" indent="-215892" algn="l" defTabSz="682543" rtl="0" eaLnBrk="1" latinLnBrk="0" hangingPunct="1">
              <a:lnSpc>
                <a:spcPct val="90000"/>
              </a:lnSpc>
              <a:spcBef>
                <a:spcPts val="800"/>
              </a:spcBef>
              <a:buFont typeface="Wingdings" panose="05000000000000000000" pitchFamily="2" charset="2"/>
              <a:buChar char="§"/>
              <a:defRPr sz="1799" kern="1200" spc="45" baseline="0">
                <a:solidFill>
                  <a:schemeClr val="tx1"/>
                </a:solidFill>
                <a:latin typeface="+mn-lt"/>
                <a:ea typeface="+mn-ea"/>
                <a:cs typeface="+mn-cs"/>
              </a:defRPr>
            </a:lvl9pPr>
          </a:lstStyle>
          <a:p>
            <a:pPr marL="0" lvl="1" indent="0" defTabSz="511728">
              <a:lnSpc>
                <a:spcPct val="114000"/>
              </a:lnSpc>
              <a:buNone/>
            </a:pPr>
            <a:r>
              <a:rPr lang="de-DE" sz="1800" b="1" spc="0" dirty="0"/>
              <a:t>Möglichkeiten der Mitarbeiterinformation:</a:t>
            </a:r>
          </a:p>
          <a:p>
            <a:pPr lvl="1" defTabSz="682202">
              <a:lnSpc>
                <a:spcPct val="130000"/>
              </a:lnSpc>
            </a:pPr>
            <a:r>
              <a:rPr lang="de-DE" sz="1800" dirty="0"/>
              <a:t>Gehaltsbeileger (ergänzend)</a:t>
            </a:r>
          </a:p>
          <a:p>
            <a:pPr lvl="1" defTabSz="682202">
              <a:lnSpc>
                <a:spcPct val="130000"/>
              </a:lnSpc>
            </a:pPr>
            <a:r>
              <a:rPr lang="de-DE" sz="1800" dirty="0"/>
              <a:t>Aushang am „Schwarzen Brett“ (ergänzend)</a:t>
            </a:r>
          </a:p>
          <a:p>
            <a:pPr lvl="1" defTabSz="682202">
              <a:lnSpc>
                <a:spcPct val="130000"/>
              </a:lnSpc>
            </a:pPr>
            <a:r>
              <a:rPr lang="de-DE" sz="1800" dirty="0"/>
              <a:t>Verankerung im Intranet (ergänzend)</a:t>
            </a:r>
          </a:p>
          <a:p>
            <a:pPr lvl="1" defTabSz="682202">
              <a:lnSpc>
                <a:spcPct val="130000"/>
              </a:lnSpc>
            </a:pPr>
            <a:r>
              <a:rPr lang="de-DE" sz="1800" b="1" dirty="0"/>
              <a:t>Mitarbeiterpräsentation (keine zu großen Gruppen)</a:t>
            </a:r>
          </a:p>
          <a:p>
            <a:pPr lvl="1" defTabSz="682202">
              <a:lnSpc>
                <a:spcPct val="130000"/>
              </a:lnSpc>
            </a:pPr>
            <a:r>
              <a:rPr lang="de-DE" sz="1800" b="1" dirty="0">
                <a:solidFill>
                  <a:schemeClr val="tx2"/>
                </a:solidFill>
              </a:rPr>
              <a:t>Individuelle Information (zwingend für eine erfolgreiche Umsetzung)</a:t>
            </a:r>
            <a:endParaRPr lang="de-DE" sz="1800" dirty="0"/>
          </a:p>
          <a:p>
            <a:pPr lvl="2" defTabSz="682202">
              <a:lnSpc>
                <a:spcPct val="130000"/>
              </a:lnSpc>
            </a:pPr>
            <a:r>
              <a:rPr lang="de-DE" sz="1800" b="1" dirty="0">
                <a:solidFill>
                  <a:srgbClr val="515349"/>
                </a:solidFill>
              </a:rPr>
              <a:t>online</a:t>
            </a:r>
          </a:p>
          <a:p>
            <a:pPr lvl="2" defTabSz="682202">
              <a:lnSpc>
                <a:spcPct val="130000"/>
              </a:lnSpc>
            </a:pPr>
            <a:r>
              <a:rPr lang="de-DE" sz="1800" b="1" dirty="0">
                <a:solidFill>
                  <a:srgbClr val="515349"/>
                </a:solidFill>
              </a:rPr>
              <a:t>offline</a:t>
            </a:r>
          </a:p>
          <a:p>
            <a:pPr lvl="2" defTabSz="682202">
              <a:lnSpc>
                <a:spcPct val="130000"/>
              </a:lnSpc>
            </a:pPr>
            <a:r>
              <a:rPr lang="de-DE" sz="1800" b="1" dirty="0">
                <a:solidFill>
                  <a:srgbClr val="515349"/>
                </a:solidFill>
              </a:rPr>
              <a:t>softwaregestützte Information</a:t>
            </a:r>
          </a:p>
        </p:txBody>
      </p:sp>
      <p:sp>
        <p:nvSpPr>
          <p:cNvPr id="5" name="Textplatzhalter 3"/>
          <p:cNvSpPr>
            <a:spLocks noGrp="1"/>
          </p:cNvSpPr>
          <p:nvPr>
            <p:ph type="body" sz="quarter" idx="14"/>
          </p:nvPr>
        </p:nvSpPr>
        <p:spPr>
          <a:xfrm>
            <a:off x="335360" y="189390"/>
            <a:ext cx="8059802" cy="215950"/>
          </a:xfrm>
        </p:spPr>
        <p:txBody>
          <a:bodyPr/>
          <a:lstStyle/>
          <a:p>
            <a:r>
              <a:rPr lang="de-DE"/>
              <a:t>Vorgehensweise</a:t>
            </a:r>
          </a:p>
        </p:txBody>
      </p:sp>
    </p:spTree>
    <p:extLst>
      <p:ext uri="{BB962C8B-B14F-4D97-AF65-F5344CB8AC3E}">
        <p14:creationId xmlns:p14="http://schemas.microsoft.com/office/powerpoint/2010/main" val="1601635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E688A419-9298-4DBE-B859-296698C226D2}"/>
              </a:ext>
            </a:extLst>
          </p:cNvPr>
          <p:cNvSpPr>
            <a:spLocks noGrp="1"/>
          </p:cNvSpPr>
          <p:nvPr>
            <p:ph type="sldNum" sz="quarter" idx="11"/>
          </p:nvPr>
        </p:nvSpPr>
        <p:spPr/>
        <p:txBody>
          <a:bodyPr/>
          <a:lstStyle/>
          <a:p>
            <a:fld id="{F54F1103-55D5-406B-994D-438AB4391C46}" type="slidenum">
              <a:rPr lang="de-DE" smtClean="0"/>
              <a:pPr/>
              <a:t>39</a:t>
            </a:fld>
            <a:endParaRPr lang="de-DE"/>
          </a:p>
        </p:txBody>
      </p:sp>
      <p:sp>
        <p:nvSpPr>
          <p:cNvPr id="3" name="Titel 2">
            <a:extLst>
              <a:ext uri="{FF2B5EF4-FFF2-40B4-BE49-F238E27FC236}">
                <a16:creationId xmlns:a16="http://schemas.microsoft.com/office/drawing/2014/main" id="{B5EF124D-8A4D-40F6-87B2-451665535BEA}"/>
              </a:ext>
            </a:extLst>
          </p:cNvPr>
          <p:cNvSpPr>
            <a:spLocks noGrp="1"/>
          </p:cNvSpPr>
          <p:nvPr>
            <p:ph type="title"/>
          </p:nvPr>
        </p:nvSpPr>
        <p:spPr/>
        <p:txBody>
          <a:bodyPr/>
          <a:lstStyle/>
          <a:p>
            <a:r>
              <a:rPr lang="de-DE"/>
              <a:t>Information und Beratungstage für Mitarbeiter</a:t>
            </a:r>
          </a:p>
        </p:txBody>
      </p:sp>
      <p:sp>
        <p:nvSpPr>
          <p:cNvPr id="15" name="Inhaltsplatzhalter 5">
            <a:extLst>
              <a:ext uri="{FF2B5EF4-FFF2-40B4-BE49-F238E27FC236}">
                <a16:creationId xmlns:a16="http://schemas.microsoft.com/office/drawing/2014/main" id="{17EE8110-9519-47C8-9E7E-048096CA6EED}"/>
              </a:ext>
            </a:extLst>
          </p:cNvPr>
          <p:cNvSpPr txBox="1">
            <a:spLocks/>
          </p:cNvSpPr>
          <p:nvPr/>
        </p:nvSpPr>
        <p:spPr>
          <a:xfrm>
            <a:off x="335359" y="1125279"/>
            <a:ext cx="11517331" cy="4992197"/>
          </a:xfrm>
          <a:prstGeom prst="rect">
            <a:avLst/>
          </a:prstGeom>
        </p:spPr>
        <p:txBody>
          <a:bodyPr/>
          <a:lstStyle>
            <a:lvl1pPr marL="0" indent="0" algn="l" defTabSz="682543" rtl="0" eaLnBrk="1" latinLnBrk="0" hangingPunct="1">
              <a:lnSpc>
                <a:spcPct val="90000"/>
              </a:lnSpc>
              <a:spcBef>
                <a:spcPts val="800"/>
              </a:spcBef>
              <a:buFont typeface="Wingdings" panose="05000000000000000000" pitchFamily="2" charset="2"/>
              <a:buChar char="§"/>
              <a:defRPr sz="1799" kern="1200" spc="45" baseline="0">
                <a:solidFill>
                  <a:schemeClr val="tx1"/>
                </a:solidFill>
                <a:latin typeface="+mn-lt"/>
                <a:ea typeface="+mn-ea"/>
                <a:cs typeface="Arial"/>
              </a:defRPr>
            </a:lvl1pPr>
            <a:lvl2pPr marL="215892" indent="-215892" algn="l" defTabSz="682543" rtl="0" eaLnBrk="1" latinLnBrk="0" hangingPunct="1">
              <a:lnSpc>
                <a:spcPct val="90000"/>
              </a:lnSpc>
              <a:spcBef>
                <a:spcPts val="800"/>
              </a:spcBef>
              <a:buFont typeface="Wingdings" panose="05000000000000000000" pitchFamily="2" charset="2"/>
              <a:buChar char="§"/>
              <a:defRPr sz="1799" kern="1200" spc="45" baseline="0">
                <a:solidFill>
                  <a:schemeClr val="tx1"/>
                </a:solidFill>
                <a:latin typeface="+mn-lt"/>
                <a:ea typeface="+mn-ea"/>
                <a:cs typeface="Arial"/>
              </a:defRPr>
            </a:lvl2pPr>
            <a:lvl3pPr marL="431784" indent="-215892" algn="l" defTabSz="682543" rtl="0" eaLnBrk="1" latinLnBrk="0" hangingPunct="1">
              <a:lnSpc>
                <a:spcPct val="90000"/>
              </a:lnSpc>
              <a:spcBef>
                <a:spcPts val="800"/>
              </a:spcBef>
              <a:buFont typeface="Wingdings" panose="05000000000000000000" pitchFamily="2" charset="2"/>
              <a:buChar char="§"/>
              <a:defRPr sz="1799" kern="1200" spc="45" baseline="0">
                <a:solidFill>
                  <a:schemeClr val="tx1"/>
                </a:solidFill>
                <a:latin typeface="+mn-lt"/>
                <a:ea typeface="+mn-ea"/>
                <a:cs typeface="Arial"/>
              </a:defRPr>
            </a:lvl3pPr>
            <a:lvl4pPr marL="647676" indent="-215892" algn="l" defTabSz="682543" rtl="0" eaLnBrk="1" latinLnBrk="0" hangingPunct="1">
              <a:lnSpc>
                <a:spcPct val="90000"/>
              </a:lnSpc>
              <a:spcBef>
                <a:spcPts val="800"/>
              </a:spcBef>
              <a:buFont typeface="Wingdings" panose="05000000000000000000" pitchFamily="2" charset="2"/>
              <a:buChar char="§"/>
              <a:defRPr sz="1799" kern="1200" spc="45" baseline="0">
                <a:solidFill>
                  <a:schemeClr val="tx1"/>
                </a:solidFill>
                <a:latin typeface="+mn-lt"/>
                <a:ea typeface="+mn-ea"/>
                <a:cs typeface="Arial"/>
              </a:defRPr>
            </a:lvl4pPr>
            <a:lvl5pPr marL="863568" indent="-215892" algn="l" defTabSz="682543" rtl="0" eaLnBrk="1" latinLnBrk="0" hangingPunct="1">
              <a:lnSpc>
                <a:spcPct val="90000"/>
              </a:lnSpc>
              <a:spcBef>
                <a:spcPts val="800"/>
              </a:spcBef>
              <a:buFont typeface="Wingdings" panose="05000000000000000000" pitchFamily="2" charset="2"/>
              <a:buChar char="§"/>
              <a:defRPr sz="1799" kern="1200" spc="45" baseline="0">
                <a:solidFill>
                  <a:schemeClr val="tx1"/>
                </a:solidFill>
                <a:latin typeface="+mn-lt"/>
                <a:ea typeface="+mn-ea"/>
                <a:cs typeface="Arial"/>
              </a:defRPr>
            </a:lvl5pPr>
            <a:lvl6pPr marL="863568" indent="-215892" algn="l" defTabSz="682543" rtl="0" eaLnBrk="1" latinLnBrk="0" hangingPunct="1">
              <a:lnSpc>
                <a:spcPct val="90000"/>
              </a:lnSpc>
              <a:spcBef>
                <a:spcPts val="800"/>
              </a:spcBef>
              <a:buFont typeface="Wingdings" panose="05000000000000000000" pitchFamily="2" charset="2"/>
              <a:buChar char="§"/>
              <a:defRPr sz="1799" kern="1200" spc="45" baseline="0">
                <a:solidFill>
                  <a:schemeClr val="tx1"/>
                </a:solidFill>
                <a:latin typeface="+mn-lt"/>
                <a:ea typeface="+mn-ea"/>
                <a:cs typeface="+mn-cs"/>
              </a:defRPr>
            </a:lvl6pPr>
            <a:lvl7pPr marL="863568" indent="-215892" algn="l" defTabSz="682543" rtl="0" eaLnBrk="1" latinLnBrk="0" hangingPunct="1">
              <a:lnSpc>
                <a:spcPct val="90000"/>
              </a:lnSpc>
              <a:spcBef>
                <a:spcPts val="800"/>
              </a:spcBef>
              <a:buFont typeface="Wingdings" panose="05000000000000000000" pitchFamily="2" charset="2"/>
              <a:buChar char="§"/>
              <a:defRPr sz="1799" kern="1200" spc="45" baseline="0">
                <a:solidFill>
                  <a:schemeClr val="tx1"/>
                </a:solidFill>
                <a:latin typeface="+mn-lt"/>
                <a:ea typeface="+mn-ea"/>
                <a:cs typeface="+mn-cs"/>
              </a:defRPr>
            </a:lvl7pPr>
            <a:lvl8pPr marL="863568" indent="-215892" algn="l" defTabSz="682543" rtl="0" eaLnBrk="1" latinLnBrk="0" hangingPunct="1">
              <a:lnSpc>
                <a:spcPct val="90000"/>
              </a:lnSpc>
              <a:spcBef>
                <a:spcPts val="800"/>
              </a:spcBef>
              <a:buFont typeface="Wingdings" panose="05000000000000000000" pitchFamily="2" charset="2"/>
              <a:buChar char="§"/>
              <a:defRPr sz="1799" kern="1200" spc="45" baseline="0">
                <a:solidFill>
                  <a:schemeClr val="tx1"/>
                </a:solidFill>
                <a:latin typeface="+mn-lt"/>
                <a:ea typeface="+mn-ea"/>
                <a:cs typeface="+mn-cs"/>
              </a:defRPr>
            </a:lvl8pPr>
            <a:lvl9pPr marL="863568" indent="-215892" algn="l" defTabSz="682543" rtl="0" eaLnBrk="1" latinLnBrk="0" hangingPunct="1">
              <a:lnSpc>
                <a:spcPct val="90000"/>
              </a:lnSpc>
              <a:spcBef>
                <a:spcPts val="800"/>
              </a:spcBef>
              <a:buFont typeface="Wingdings" panose="05000000000000000000" pitchFamily="2" charset="2"/>
              <a:buChar char="§"/>
              <a:defRPr sz="1799" kern="1200" spc="45" baseline="0">
                <a:solidFill>
                  <a:schemeClr val="tx1"/>
                </a:solidFill>
                <a:latin typeface="+mn-lt"/>
                <a:ea typeface="+mn-ea"/>
                <a:cs typeface="+mn-cs"/>
              </a:defRPr>
            </a:lvl9pPr>
          </a:lstStyle>
          <a:p>
            <a:pPr>
              <a:lnSpc>
                <a:spcPct val="130000"/>
              </a:lnSpc>
            </a:pPr>
            <a:r>
              <a:rPr lang="de-DE" sz="1800" b="1" dirty="0">
                <a:solidFill>
                  <a:srgbClr val="515349"/>
                </a:solidFill>
              </a:rPr>
              <a:t>Mitarbeiterpräsentation </a:t>
            </a:r>
          </a:p>
          <a:p>
            <a:pPr marL="260414" lvl="1" indent="-285750" defTabSz="682202">
              <a:lnSpc>
                <a:spcPct val="114000"/>
              </a:lnSpc>
            </a:pPr>
            <a:r>
              <a:rPr lang="de-DE" dirty="0">
                <a:solidFill>
                  <a:srgbClr val="515349"/>
                </a:solidFill>
              </a:rPr>
              <a:t>nicht zu große Gruppen (max. etwa 20)</a:t>
            </a:r>
          </a:p>
          <a:p>
            <a:pPr marL="260414" lvl="1" indent="-285750" defTabSz="682202">
              <a:lnSpc>
                <a:spcPct val="114000"/>
              </a:lnSpc>
            </a:pPr>
            <a:r>
              <a:rPr lang="de-DE" dirty="0">
                <a:solidFill>
                  <a:srgbClr val="515349"/>
                </a:solidFill>
              </a:rPr>
              <a:t>Belegschaftsversammlung ist eine </a:t>
            </a:r>
            <a:r>
              <a:rPr lang="de-DE" dirty="0"/>
              <a:t>„Pflichtveranstaltung“</a:t>
            </a:r>
          </a:p>
          <a:p>
            <a:pPr marL="260414" lvl="1" indent="-285750" defTabSz="682202">
              <a:lnSpc>
                <a:spcPct val="114000"/>
              </a:lnSpc>
            </a:pPr>
            <a:r>
              <a:rPr lang="de-DE" dirty="0"/>
              <a:t>Durchführung während der Arbeitszeit</a:t>
            </a:r>
          </a:p>
          <a:p>
            <a:pPr marL="260414" lvl="1" indent="-285750" defTabSz="682202">
              <a:lnSpc>
                <a:spcPct val="114000"/>
              </a:lnSpc>
            </a:pPr>
            <a:r>
              <a:rPr lang="de-DE" dirty="0"/>
              <a:t>Einladung durch die Geschäftsleitung</a:t>
            </a:r>
          </a:p>
          <a:p>
            <a:pPr marL="260414" lvl="1" indent="-285750" defTabSz="682202">
              <a:lnSpc>
                <a:spcPct val="114000"/>
              </a:lnSpc>
            </a:pPr>
            <a:r>
              <a:rPr lang="de-DE" dirty="0"/>
              <a:t>Begrüßung durch Geschäftsführung/Inhaber/Personal</a:t>
            </a:r>
          </a:p>
          <a:p>
            <a:pPr marL="771988" lvl="2" indent="-285750">
              <a:lnSpc>
                <a:spcPct val="114000"/>
              </a:lnSpc>
            </a:pPr>
            <a:r>
              <a:rPr lang="de-DE" spc="34" dirty="0">
                <a:solidFill>
                  <a:srgbClr val="515349"/>
                </a:solidFill>
              </a:rPr>
              <a:t>Hinweis auf Makler als „der“ Ansprechpartner für die </a:t>
            </a:r>
            <a:r>
              <a:rPr lang="de-DE" spc="34" dirty="0" err="1">
                <a:solidFill>
                  <a:srgbClr val="515349"/>
                </a:solidFill>
              </a:rPr>
              <a:t>bAV</a:t>
            </a:r>
            <a:r>
              <a:rPr lang="de-DE" spc="34" dirty="0">
                <a:solidFill>
                  <a:srgbClr val="515349"/>
                </a:solidFill>
              </a:rPr>
              <a:t> (keine „eigenen“ Berater möglich)</a:t>
            </a:r>
          </a:p>
          <a:p>
            <a:pPr marL="771988" lvl="2" indent="-285750">
              <a:lnSpc>
                <a:spcPct val="114000"/>
              </a:lnSpc>
            </a:pPr>
            <a:r>
              <a:rPr lang="de-DE" spc="34" dirty="0">
                <a:solidFill>
                  <a:srgbClr val="515349"/>
                </a:solidFill>
              </a:rPr>
              <a:t>Hinweis auf die „verpflichtenden“ Einzelgespräche</a:t>
            </a:r>
          </a:p>
          <a:p>
            <a:pPr marL="260414" lvl="1" indent="-285750" defTabSz="682202">
              <a:lnSpc>
                <a:spcPct val="114000"/>
              </a:lnSpc>
            </a:pPr>
            <a:r>
              <a:rPr lang="de-DE" dirty="0">
                <a:solidFill>
                  <a:srgbClr val="515349"/>
                </a:solidFill>
              </a:rPr>
              <a:t>max. Dauer von 25 Minuten für </a:t>
            </a:r>
            <a:r>
              <a:rPr lang="de-DE" dirty="0"/>
              <a:t>den Fachteil</a:t>
            </a:r>
          </a:p>
          <a:p>
            <a:pPr lvl="3" defTabSz="682202">
              <a:lnSpc>
                <a:spcPct val="114000"/>
              </a:lnSpc>
            </a:pPr>
            <a:r>
              <a:rPr lang="de-DE" spc="34" dirty="0">
                <a:solidFill>
                  <a:srgbClr val="515349"/>
                </a:solidFill>
              </a:rPr>
              <a:t>	Demographie – Förderungen </a:t>
            </a:r>
            <a:r>
              <a:rPr lang="de-DE" dirty="0"/>
              <a:t>– </a:t>
            </a:r>
            <a:r>
              <a:rPr lang="de-DE" dirty="0" err="1"/>
              <a:t>Keyfacts</a:t>
            </a:r>
            <a:r>
              <a:rPr lang="de-DE" dirty="0"/>
              <a:t> Durchführungsweg – Mustergehaltsabrechnung – Fragen </a:t>
            </a:r>
          </a:p>
          <a:p>
            <a:pPr marL="260414" lvl="1" indent="-285750" defTabSz="682202">
              <a:lnSpc>
                <a:spcPct val="114000"/>
              </a:lnSpc>
            </a:pPr>
            <a:r>
              <a:rPr lang="de-DE" dirty="0"/>
              <a:t>Teilnehmerliste mit Unterschriftsfeld (Verbindlichkeit)</a:t>
            </a:r>
          </a:p>
          <a:p>
            <a:pPr marL="260414" lvl="1" indent="-285750" defTabSz="682202">
              <a:lnSpc>
                <a:spcPct val="114000"/>
              </a:lnSpc>
            </a:pPr>
            <a:r>
              <a:rPr lang="de-DE" dirty="0"/>
              <a:t>Terminliste für die Einzelgespräche (45-Minuten-Rhythmus)</a:t>
            </a:r>
          </a:p>
        </p:txBody>
      </p:sp>
      <p:sp>
        <p:nvSpPr>
          <p:cNvPr id="5" name="Textplatzhalter 3"/>
          <p:cNvSpPr>
            <a:spLocks noGrp="1"/>
          </p:cNvSpPr>
          <p:nvPr>
            <p:ph type="body" sz="quarter" idx="14"/>
          </p:nvPr>
        </p:nvSpPr>
        <p:spPr>
          <a:xfrm>
            <a:off x="335360" y="189390"/>
            <a:ext cx="8059802" cy="215950"/>
          </a:xfrm>
        </p:spPr>
        <p:txBody>
          <a:bodyPr/>
          <a:lstStyle/>
          <a:p>
            <a:r>
              <a:rPr lang="de-DE"/>
              <a:t>Vorgehensweise</a:t>
            </a:r>
          </a:p>
        </p:txBody>
      </p:sp>
    </p:spTree>
    <p:extLst>
      <p:ext uri="{BB962C8B-B14F-4D97-AF65-F5344CB8AC3E}">
        <p14:creationId xmlns:p14="http://schemas.microsoft.com/office/powerpoint/2010/main" val="52751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5">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5">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 name="Objekt 41" hidden="1">
            <a:extLst>
              <a:ext uri="{FF2B5EF4-FFF2-40B4-BE49-F238E27FC236}">
                <a16:creationId xmlns:a16="http://schemas.microsoft.com/office/drawing/2014/main" id="{102DE606-2EA3-4F64-ADD9-88E8291410F2}"/>
              </a:ext>
            </a:extLst>
          </p:cNvPr>
          <p:cNvGraphicFramePr>
            <a:graphicFrameLocks noChangeAspect="1"/>
          </p:cNvGraphicFramePr>
          <p:nvPr>
            <p:custDataLst>
              <p:tags r:id="rId1"/>
            </p:custDataLst>
          </p:nvPr>
        </p:nvGraphicFramePr>
        <p:xfrm>
          <a:off x="1587" y="2579"/>
          <a:ext cx="1587" cy="1587"/>
        </p:xfrm>
        <a:graphic>
          <a:graphicData uri="http://schemas.openxmlformats.org/presentationml/2006/ole">
            <mc:AlternateContent xmlns:mc="http://schemas.openxmlformats.org/markup-compatibility/2006">
              <mc:Choice xmlns:v="urn:schemas-microsoft-com:vml" Requires="v">
                <p:oleObj name="think-cell Folie" r:id="rId25" imgW="270" imgH="270" progId="TCLayout.ActiveDocument.1">
                  <p:embed/>
                </p:oleObj>
              </mc:Choice>
              <mc:Fallback>
                <p:oleObj name="think-cell Folie" r:id="rId25" imgW="270" imgH="270" progId="TCLayout.ActiveDocument.1">
                  <p:embed/>
                  <p:pic>
                    <p:nvPicPr>
                      <p:cNvPr id="42" name="Objekt 41" hidden="1">
                        <a:extLst>
                          <a:ext uri="{FF2B5EF4-FFF2-40B4-BE49-F238E27FC236}">
                            <a16:creationId xmlns:a16="http://schemas.microsoft.com/office/drawing/2014/main" id="{102DE606-2EA3-4F64-ADD9-88E8291410F2}"/>
                          </a:ext>
                        </a:extLst>
                      </p:cNvPr>
                      <p:cNvPicPr/>
                      <p:nvPr/>
                    </p:nvPicPr>
                    <p:blipFill>
                      <a:blip r:embed="rId26"/>
                      <a:stretch>
                        <a:fillRect/>
                      </a:stretch>
                    </p:blipFill>
                    <p:spPr>
                      <a:xfrm>
                        <a:off x="1587" y="2579"/>
                        <a:ext cx="1587" cy="1587"/>
                      </a:xfrm>
                      <a:prstGeom prst="rect">
                        <a:avLst/>
                      </a:prstGeom>
                    </p:spPr>
                  </p:pic>
                </p:oleObj>
              </mc:Fallback>
            </mc:AlternateContent>
          </a:graphicData>
        </a:graphic>
      </p:graphicFrame>
      <p:sp>
        <p:nvSpPr>
          <p:cNvPr id="41" name="Rechteck 40" hidden="1">
            <a:extLst>
              <a:ext uri="{FF2B5EF4-FFF2-40B4-BE49-F238E27FC236}">
                <a16:creationId xmlns:a16="http://schemas.microsoft.com/office/drawing/2014/main" id="{77AF5D57-44AB-4D69-AAD7-46434D847BF1}"/>
              </a:ext>
            </a:extLst>
          </p:cNvPr>
          <p:cNvSpPr/>
          <p:nvPr>
            <p:custDataLst>
              <p:tags r:id="rId2"/>
            </p:custDataLst>
          </p:nvPr>
        </p:nvSpPr>
        <p:spPr bwMode="gray">
          <a:xfrm>
            <a:off x="0" y="992"/>
            <a:ext cx="158667" cy="158667"/>
          </a:xfrm>
          <a:prstGeom prst="rect">
            <a:avLst/>
          </a:prstGeom>
          <a:solidFill>
            <a:schemeClr val="tx2"/>
          </a:solidFill>
          <a:ln w="6350">
            <a:noFill/>
          </a:ln>
          <a:effectLst/>
        </p:spPr>
        <p:style>
          <a:lnRef idx="1">
            <a:schemeClr val="accent1"/>
          </a:lnRef>
          <a:fillRef idx="3">
            <a:schemeClr val="accent1"/>
          </a:fillRef>
          <a:effectRef idx="2">
            <a:schemeClr val="accent1"/>
          </a:effectRef>
          <a:fontRef idx="minor">
            <a:schemeClr val="lt1"/>
          </a:fontRef>
        </p:style>
        <p:txBody>
          <a:bodyPr wrap="none" lIns="0" tIns="0" rIns="0" bIns="0" numCol="1" spcCol="0" rtlCol="0" anchor="ctr" anchorCtr="0">
            <a:noAutofit/>
          </a:bodyPr>
          <a:lstStyle/>
          <a:p>
            <a:pPr algn="ctr"/>
            <a:endParaRPr lang="de-DE" sz="2399">
              <a:solidFill>
                <a:schemeClr val="bg1"/>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69" name="Rechteck 68">
            <a:extLst>
              <a:ext uri="{FF2B5EF4-FFF2-40B4-BE49-F238E27FC236}">
                <a16:creationId xmlns:a16="http://schemas.microsoft.com/office/drawing/2014/main" id="{60C29B86-9118-47C4-9B9C-5CA778775E68}"/>
              </a:ext>
            </a:extLst>
          </p:cNvPr>
          <p:cNvSpPr/>
          <p:nvPr>
            <p:custDataLst>
              <p:tags r:id="rId3"/>
            </p:custDataLst>
          </p:nvPr>
        </p:nvSpPr>
        <p:spPr bwMode="gray">
          <a:xfrm>
            <a:off x="8397227" y="1414050"/>
            <a:ext cx="3455775" cy="2014950"/>
          </a:xfrm>
          <a:prstGeom prst="rect">
            <a:avLst/>
          </a:prstGeom>
          <a:solidFill>
            <a:schemeClr val="bg2"/>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799">
              <a:solidFill>
                <a:schemeClr val="bg1"/>
              </a:solidFill>
            </a:endParaRPr>
          </a:p>
        </p:txBody>
      </p:sp>
      <p:sp>
        <p:nvSpPr>
          <p:cNvPr id="68" name="Rechteck 67">
            <a:extLst>
              <a:ext uri="{FF2B5EF4-FFF2-40B4-BE49-F238E27FC236}">
                <a16:creationId xmlns:a16="http://schemas.microsoft.com/office/drawing/2014/main" id="{283F8E3D-7343-4176-BBF2-9758AAE40010}"/>
              </a:ext>
            </a:extLst>
          </p:cNvPr>
          <p:cNvSpPr/>
          <p:nvPr>
            <p:custDataLst>
              <p:tags r:id="rId4"/>
            </p:custDataLst>
          </p:nvPr>
        </p:nvSpPr>
        <p:spPr bwMode="gray">
          <a:xfrm>
            <a:off x="4395019" y="1420761"/>
            <a:ext cx="3455775" cy="2014950"/>
          </a:xfrm>
          <a:prstGeom prst="rect">
            <a:avLst/>
          </a:prstGeom>
          <a:solidFill>
            <a:schemeClr val="bg2"/>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799">
              <a:solidFill>
                <a:schemeClr val="bg1"/>
              </a:solidFill>
            </a:endParaRPr>
          </a:p>
        </p:txBody>
      </p:sp>
      <p:sp>
        <p:nvSpPr>
          <p:cNvPr id="34" name="Rechteck 33">
            <a:extLst>
              <a:ext uri="{FF2B5EF4-FFF2-40B4-BE49-F238E27FC236}">
                <a16:creationId xmlns:a16="http://schemas.microsoft.com/office/drawing/2014/main" id="{E7388A61-7D0A-4355-AF3E-B1575CA14B67}"/>
              </a:ext>
            </a:extLst>
          </p:cNvPr>
          <p:cNvSpPr/>
          <p:nvPr>
            <p:custDataLst>
              <p:tags r:id="rId5"/>
            </p:custDataLst>
          </p:nvPr>
        </p:nvSpPr>
        <p:spPr bwMode="gray">
          <a:xfrm>
            <a:off x="337963" y="1414050"/>
            <a:ext cx="3455775" cy="2014950"/>
          </a:xfrm>
          <a:prstGeom prst="rect">
            <a:avLst/>
          </a:prstGeom>
          <a:solidFill>
            <a:schemeClr val="bg2"/>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799">
              <a:solidFill>
                <a:schemeClr val="bg1"/>
              </a:solidFill>
            </a:endParaRPr>
          </a:p>
        </p:txBody>
      </p:sp>
      <p:sp>
        <p:nvSpPr>
          <p:cNvPr id="2" name="Titel 1"/>
          <p:cNvSpPr>
            <a:spLocks noGrp="1"/>
          </p:cNvSpPr>
          <p:nvPr>
            <p:ph type="title"/>
            <p:custDataLst>
              <p:tags r:id="rId6"/>
            </p:custDataLst>
          </p:nvPr>
        </p:nvSpPr>
        <p:spPr bwMode="gray"/>
        <p:txBody>
          <a:bodyPr/>
          <a:lstStyle/>
          <a:p>
            <a:r>
              <a:rPr lang="de-DE"/>
              <a:t>Durchführung der Arbeitnehmer-Gespräche</a:t>
            </a:r>
          </a:p>
        </p:txBody>
      </p:sp>
      <p:sp>
        <p:nvSpPr>
          <p:cNvPr id="13" name="Textplatzhalter 12">
            <a:extLst>
              <a:ext uri="{FF2B5EF4-FFF2-40B4-BE49-F238E27FC236}">
                <a16:creationId xmlns:a16="http://schemas.microsoft.com/office/drawing/2014/main" id="{A3D2EF3F-6D7F-4AAC-8E17-A9A222F7BFB1}"/>
              </a:ext>
            </a:extLst>
          </p:cNvPr>
          <p:cNvSpPr>
            <a:spLocks noGrp="1"/>
          </p:cNvSpPr>
          <p:nvPr>
            <p:ph type="body" sz="quarter" idx="14"/>
          </p:nvPr>
        </p:nvSpPr>
        <p:spPr bwMode="gray"/>
        <p:txBody>
          <a:bodyPr/>
          <a:lstStyle/>
          <a:p>
            <a:r>
              <a:rPr lang="de-DE"/>
              <a:t>Vorgehensweise</a:t>
            </a:r>
          </a:p>
        </p:txBody>
      </p:sp>
      <p:sp>
        <p:nvSpPr>
          <p:cNvPr id="15" name="Textplatzhalter 14">
            <a:extLst>
              <a:ext uri="{FF2B5EF4-FFF2-40B4-BE49-F238E27FC236}">
                <a16:creationId xmlns:a16="http://schemas.microsoft.com/office/drawing/2014/main" id="{ECD9EA13-588A-46C1-9087-3A486DFBF6AC}"/>
              </a:ext>
            </a:extLst>
          </p:cNvPr>
          <p:cNvSpPr>
            <a:spLocks noGrp="1"/>
          </p:cNvSpPr>
          <p:nvPr>
            <p:ph type="body" sz="quarter" idx="13"/>
          </p:nvPr>
        </p:nvSpPr>
        <p:spPr bwMode="gray"/>
        <p:txBody>
          <a:bodyPr/>
          <a:lstStyle/>
          <a:p>
            <a:endParaRPr lang="de-DE"/>
          </a:p>
        </p:txBody>
      </p:sp>
      <p:sp>
        <p:nvSpPr>
          <p:cNvPr id="43" name="Textplatzhalter 40">
            <a:extLst>
              <a:ext uri="{FF2B5EF4-FFF2-40B4-BE49-F238E27FC236}">
                <a16:creationId xmlns:a16="http://schemas.microsoft.com/office/drawing/2014/main" id="{669842D1-610B-4DD7-97CC-54B3C7356898}"/>
              </a:ext>
            </a:extLst>
          </p:cNvPr>
          <p:cNvSpPr txBox="1">
            <a:spLocks/>
          </p:cNvSpPr>
          <p:nvPr>
            <p:custDataLst>
              <p:tags r:id="rId7"/>
            </p:custDataLst>
          </p:nvPr>
        </p:nvSpPr>
        <p:spPr bwMode="gray">
          <a:xfrm>
            <a:off x="338359" y="2564011"/>
            <a:ext cx="3455378" cy="431775"/>
          </a:xfrm>
          <a:prstGeom prst="rect">
            <a:avLst/>
          </a:prstGeom>
        </p:spPr>
        <p:txBody>
          <a:bodyPr vert="horz" lIns="0" tIns="0" rIns="0" bIns="0" rtlCol="0">
            <a:noAutofit/>
          </a:bodyPr>
          <a:lstStyle>
            <a:lvl1pPr marL="0" indent="0" algn="l" defTabSz="682884" rtl="0" eaLnBrk="1" latinLnBrk="0" hangingPunct="1">
              <a:lnSpc>
                <a:spcPct val="90000"/>
              </a:lnSpc>
              <a:spcBef>
                <a:spcPts val="800"/>
              </a:spcBef>
              <a:buFont typeface="Arial"/>
              <a:buNone/>
              <a:defRPr sz="1800" kern="1200" spc="45" baseline="0">
                <a:solidFill>
                  <a:schemeClr val="tx1"/>
                </a:solidFill>
                <a:latin typeface="+mn-lt"/>
                <a:ea typeface="+mn-ea"/>
                <a:cs typeface="Arial"/>
              </a:defRPr>
            </a:lvl1pPr>
            <a:lvl2pPr marL="216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2pPr>
            <a:lvl3pPr marL="432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3pPr>
            <a:lvl4pPr marL="648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4pPr>
            <a:lvl5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5pPr>
            <a:lvl6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6pPr>
            <a:lvl7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7pPr>
            <a:lvl8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8pPr>
            <a:lvl9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9pPr>
          </a:lstStyle>
          <a:p>
            <a:pPr algn="ctr"/>
            <a:r>
              <a:rPr lang="de-DE" sz="2400" b="1" dirty="0">
                <a:solidFill>
                  <a:schemeClr val="accent1"/>
                </a:solidFill>
              </a:rPr>
              <a:t>VORARBEIT</a:t>
            </a:r>
          </a:p>
        </p:txBody>
      </p:sp>
      <p:grpSp>
        <p:nvGrpSpPr>
          <p:cNvPr id="16" name="Gruppieren 15">
            <a:extLst>
              <a:ext uri="{FF2B5EF4-FFF2-40B4-BE49-F238E27FC236}">
                <a16:creationId xmlns:a16="http://schemas.microsoft.com/office/drawing/2014/main" id="{80A71B47-C631-4F3D-8E91-207C20E5D173}"/>
              </a:ext>
            </a:extLst>
          </p:cNvPr>
          <p:cNvGrpSpPr>
            <a:grpSpLocks noChangeAspect="1"/>
          </p:cNvGrpSpPr>
          <p:nvPr>
            <p:custDataLst>
              <p:tags r:id="rId8"/>
            </p:custDataLst>
          </p:nvPr>
        </p:nvGrpSpPr>
        <p:grpSpPr bwMode="gray">
          <a:xfrm>
            <a:off x="1742018" y="1662002"/>
            <a:ext cx="647663" cy="647662"/>
            <a:chOff x="338138" y="1501393"/>
            <a:chExt cx="793037" cy="793036"/>
          </a:xfrm>
        </p:grpSpPr>
        <p:sp>
          <p:nvSpPr>
            <p:cNvPr id="40" name="Rechteck 39">
              <a:extLst>
                <a:ext uri="{FF2B5EF4-FFF2-40B4-BE49-F238E27FC236}">
                  <a16:creationId xmlns:a16="http://schemas.microsoft.com/office/drawing/2014/main" id="{01A2A8AE-81FA-451F-B06F-0C55EAB518D0}"/>
                </a:ext>
              </a:extLst>
            </p:cNvPr>
            <p:cNvSpPr/>
            <p:nvPr>
              <p:custDataLst>
                <p:tags r:id="rId21"/>
              </p:custDataLst>
            </p:nvPr>
          </p:nvSpPr>
          <p:spPr bwMode="gray">
            <a:xfrm>
              <a:off x="338138" y="1501393"/>
              <a:ext cx="793037" cy="793036"/>
            </a:xfrm>
            <a:prstGeom prst="rect">
              <a:avLst/>
            </a:prstGeom>
            <a:solidFill>
              <a:schemeClr val="accent1"/>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799">
                <a:solidFill>
                  <a:schemeClr val="bg1"/>
                </a:solidFill>
              </a:endParaRPr>
            </a:p>
          </p:txBody>
        </p:sp>
        <p:pic>
          <p:nvPicPr>
            <p:cNvPr id="51" name="Grafik 50">
              <a:extLst>
                <a:ext uri="{FF2B5EF4-FFF2-40B4-BE49-F238E27FC236}">
                  <a16:creationId xmlns:a16="http://schemas.microsoft.com/office/drawing/2014/main" id="{7E975D22-80CF-4EF6-9A4C-5740D63FC552}"/>
                </a:ext>
              </a:extLst>
            </p:cNvPr>
            <p:cNvPicPr>
              <a:picLocks noChangeAspect="1"/>
            </p:cNvPicPr>
            <p:nvPr>
              <p:custDataLst>
                <p:tags r:id="rId22"/>
              </p:custDataLst>
            </p:nvPr>
          </p:nvPicPr>
          <p:blipFill>
            <a:blip r:embed="rId27">
              <a:extLst>
                <a:ext uri="{96DAC541-7B7A-43D3-8B79-37D633B846F1}">
                  <asvg:svgBlip xmlns:asvg="http://schemas.microsoft.com/office/drawing/2016/SVG/main" r:embed="rId28"/>
                </a:ext>
              </a:extLst>
            </a:blip>
            <a:stretch>
              <a:fillRect/>
            </a:stretch>
          </p:blipFill>
          <p:spPr bwMode="gray">
            <a:xfrm>
              <a:off x="338657" y="1501909"/>
              <a:ext cx="792000" cy="791999"/>
            </a:xfrm>
            <a:prstGeom prst="rect">
              <a:avLst/>
            </a:prstGeom>
          </p:spPr>
        </p:pic>
      </p:grpSp>
      <p:grpSp>
        <p:nvGrpSpPr>
          <p:cNvPr id="26" name="Gruppieren 25">
            <a:extLst>
              <a:ext uri="{FF2B5EF4-FFF2-40B4-BE49-F238E27FC236}">
                <a16:creationId xmlns:a16="http://schemas.microsoft.com/office/drawing/2014/main" id="{9776BFB7-BBBB-4EAE-89C7-FAAD5626C0B0}"/>
              </a:ext>
            </a:extLst>
          </p:cNvPr>
          <p:cNvGrpSpPr>
            <a:grpSpLocks noChangeAspect="1"/>
          </p:cNvGrpSpPr>
          <p:nvPr>
            <p:custDataLst>
              <p:tags r:id="rId9"/>
            </p:custDataLst>
          </p:nvPr>
        </p:nvGrpSpPr>
        <p:grpSpPr bwMode="gray">
          <a:xfrm>
            <a:off x="9806914" y="1662001"/>
            <a:ext cx="647663" cy="647663"/>
            <a:chOff x="8403175" y="1413794"/>
            <a:chExt cx="793037" cy="793037"/>
          </a:xfrm>
        </p:grpSpPr>
        <p:sp>
          <p:nvSpPr>
            <p:cNvPr id="50" name="Rechteck 49">
              <a:extLst>
                <a:ext uri="{FF2B5EF4-FFF2-40B4-BE49-F238E27FC236}">
                  <a16:creationId xmlns:a16="http://schemas.microsoft.com/office/drawing/2014/main" id="{52F27740-0F6F-49A3-999A-0CDB92A92E4F}"/>
                </a:ext>
              </a:extLst>
            </p:cNvPr>
            <p:cNvSpPr/>
            <p:nvPr>
              <p:custDataLst>
                <p:tags r:id="rId19"/>
              </p:custDataLst>
            </p:nvPr>
          </p:nvSpPr>
          <p:spPr bwMode="gray">
            <a:xfrm>
              <a:off x="8403175" y="1413794"/>
              <a:ext cx="793037" cy="793037"/>
            </a:xfrm>
            <a:prstGeom prst="rect">
              <a:avLst/>
            </a:prstGeom>
            <a:solidFill>
              <a:schemeClr val="tx2"/>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799">
                <a:solidFill>
                  <a:schemeClr val="bg1"/>
                </a:solidFill>
              </a:endParaRPr>
            </a:p>
          </p:txBody>
        </p:sp>
        <p:pic>
          <p:nvPicPr>
            <p:cNvPr id="52" name="Grafik 51">
              <a:extLst>
                <a:ext uri="{FF2B5EF4-FFF2-40B4-BE49-F238E27FC236}">
                  <a16:creationId xmlns:a16="http://schemas.microsoft.com/office/drawing/2014/main" id="{3E4661B0-99C8-40D3-95AE-DB6F5A55A7BB}"/>
                </a:ext>
              </a:extLst>
            </p:cNvPr>
            <p:cNvPicPr>
              <a:picLocks noChangeAspect="1"/>
            </p:cNvPicPr>
            <p:nvPr>
              <p:custDataLst>
                <p:tags r:id="rId20"/>
              </p:custDataLst>
            </p:nvPr>
          </p:nvPicPr>
          <p:blipFill>
            <a:blip r:embed="rId29">
              <a:extLst>
                <a:ext uri="{96DAC541-7B7A-43D3-8B79-37D633B846F1}">
                  <asvg:svgBlip xmlns:asvg="http://schemas.microsoft.com/office/drawing/2016/SVG/main" r:embed="rId30"/>
                </a:ext>
              </a:extLst>
            </a:blip>
            <a:stretch>
              <a:fillRect/>
            </a:stretch>
          </p:blipFill>
          <p:spPr bwMode="gray">
            <a:xfrm>
              <a:off x="8547693" y="1558312"/>
              <a:ext cx="504000" cy="504000"/>
            </a:xfrm>
            <a:prstGeom prst="rect">
              <a:avLst/>
            </a:prstGeom>
          </p:spPr>
        </p:pic>
      </p:grpSp>
      <p:grpSp>
        <p:nvGrpSpPr>
          <p:cNvPr id="17" name="Gruppieren 16">
            <a:extLst>
              <a:ext uri="{FF2B5EF4-FFF2-40B4-BE49-F238E27FC236}">
                <a16:creationId xmlns:a16="http://schemas.microsoft.com/office/drawing/2014/main" id="{21DFC544-6ED0-43C4-9FBF-29786287B1B6}"/>
              </a:ext>
            </a:extLst>
          </p:cNvPr>
          <p:cNvGrpSpPr>
            <a:grpSpLocks noChangeAspect="1"/>
          </p:cNvGrpSpPr>
          <p:nvPr>
            <p:custDataLst>
              <p:tags r:id="rId10"/>
            </p:custDataLst>
          </p:nvPr>
        </p:nvGrpSpPr>
        <p:grpSpPr bwMode="gray">
          <a:xfrm>
            <a:off x="5839689" y="2338860"/>
            <a:ext cx="647663" cy="647663"/>
            <a:chOff x="4371175" y="1413794"/>
            <a:chExt cx="793037" cy="793037"/>
          </a:xfrm>
        </p:grpSpPr>
        <p:sp>
          <p:nvSpPr>
            <p:cNvPr id="45" name="Rechteck 44">
              <a:extLst>
                <a:ext uri="{FF2B5EF4-FFF2-40B4-BE49-F238E27FC236}">
                  <a16:creationId xmlns:a16="http://schemas.microsoft.com/office/drawing/2014/main" id="{DC17D6C9-D169-43D9-9FDD-6D84A7661CE3}"/>
                </a:ext>
              </a:extLst>
            </p:cNvPr>
            <p:cNvSpPr/>
            <p:nvPr>
              <p:custDataLst>
                <p:tags r:id="rId17"/>
              </p:custDataLst>
            </p:nvPr>
          </p:nvSpPr>
          <p:spPr bwMode="gray">
            <a:xfrm>
              <a:off x="4371175" y="1413794"/>
              <a:ext cx="793037" cy="793037"/>
            </a:xfrm>
            <a:prstGeom prst="rect">
              <a:avLst/>
            </a:prstGeom>
            <a:solidFill>
              <a:schemeClr val="tx1"/>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799">
                <a:solidFill>
                  <a:schemeClr val="bg1"/>
                </a:solidFill>
              </a:endParaRPr>
            </a:p>
          </p:txBody>
        </p:sp>
        <p:pic>
          <p:nvPicPr>
            <p:cNvPr id="53" name="Grafik 52">
              <a:extLst>
                <a:ext uri="{FF2B5EF4-FFF2-40B4-BE49-F238E27FC236}">
                  <a16:creationId xmlns:a16="http://schemas.microsoft.com/office/drawing/2014/main" id="{811067B2-4866-4E69-A93A-2FA5BEC474ED}"/>
                </a:ext>
              </a:extLst>
            </p:cNvPr>
            <p:cNvPicPr>
              <a:picLocks noChangeAspect="1"/>
            </p:cNvPicPr>
            <p:nvPr>
              <p:custDataLst>
                <p:tags r:id="rId18"/>
              </p:custDataLst>
            </p:nvPr>
          </p:nvPicPr>
          <p:blipFill>
            <a:blip r:embed="rId31">
              <a:extLst>
                <a:ext uri="{96DAC541-7B7A-43D3-8B79-37D633B846F1}">
                  <asvg:svgBlip xmlns:asvg="http://schemas.microsoft.com/office/drawing/2016/SVG/main" r:embed="rId32"/>
                </a:ext>
              </a:extLst>
            </a:blip>
            <a:stretch>
              <a:fillRect/>
            </a:stretch>
          </p:blipFill>
          <p:spPr bwMode="gray">
            <a:xfrm>
              <a:off x="4515693" y="1557393"/>
              <a:ext cx="504000" cy="504000"/>
            </a:xfrm>
            <a:prstGeom prst="rect">
              <a:avLst/>
            </a:prstGeom>
          </p:spPr>
        </p:pic>
      </p:grpSp>
      <p:sp>
        <p:nvSpPr>
          <p:cNvPr id="54" name="Textplatzhalter 40">
            <a:extLst>
              <a:ext uri="{FF2B5EF4-FFF2-40B4-BE49-F238E27FC236}">
                <a16:creationId xmlns:a16="http://schemas.microsoft.com/office/drawing/2014/main" id="{B42901F3-EF49-4AA3-89E4-AE4A1F4948B8}"/>
              </a:ext>
            </a:extLst>
          </p:cNvPr>
          <p:cNvSpPr txBox="1">
            <a:spLocks/>
          </p:cNvSpPr>
          <p:nvPr>
            <p:custDataLst>
              <p:tags r:id="rId11"/>
            </p:custDataLst>
          </p:nvPr>
        </p:nvSpPr>
        <p:spPr bwMode="gray">
          <a:xfrm>
            <a:off x="-129736" y="3434969"/>
            <a:ext cx="3454739" cy="1367907"/>
          </a:xfrm>
          <a:prstGeom prst="rect">
            <a:avLst/>
          </a:prstGeom>
        </p:spPr>
        <p:txBody>
          <a:bodyPr vert="horz" lIns="0" tIns="0" rIns="0" bIns="0" rtlCol="0">
            <a:noAutofit/>
          </a:bodyPr>
          <a:lstStyle>
            <a:lvl1pPr marL="0" indent="0" algn="l" defTabSz="682884" rtl="0" eaLnBrk="1" latinLnBrk="0" hangingPunct="1">
              <a:lnSpc>
                <a:spcPct val="90000"/>
              </a:lnSpc>
              <a:spcBef>
                <a:spcPts val="800"/>
              </a:spcBef>
              <a:buFont typeface="Arial"/>
              <a:buNone/>
              <a:defRPr sz="1800" kern="1200" spc="45" baseline="0">
                <a:solidFill>
                  <a:schemeClr val="tx1"/>
                </a:solidFill>
                <a:latin typeface="+mn-lt"/>
                <a:ea typeface="+mn-ea"/>
                <a:cs typeface="Arial"/>
              </a:defRPr>
            </a:lvl1pPr>
            <a:lvl2pPr marL="216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2pPr>
            <a:lvl3pPr marL="432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3pPr>
            <a:lvl4pPr marL="648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4pPr>
            <a:lvl5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5pPr>
            <a:lvl6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6pPr>
            <a:lvl7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7pPr>
            <a:lvl8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8pPr>
            <a:lvl9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9pPr>
          </a:lstStyle>
          <a:p>
            <a:pPr marL="742579" lvl="2" indent="-285607" defTabSz="511472">
              <a:lnSpc>
                <a:spcPct val="114000"/>
              </a:lnSpc>
              <a:buSzPct val="110000"/>
            </a:pPr>
            <a:r>
              <a:rPr lang="de-DE" sz="1799" spc="34" dirty="0">
                <a:solidFill>
                  <a:srgbClr val="515349"/>
                </a:solidFill>
                <a:cs typeface="Calibri" panose="020F0502020204030204" pitchFamily="34" charset="0"/>
              </a:rPr>
              <a:t>Zeit- und Ablaufplan erstellen</a:t>
            </a:r>
          </a:p>
          <a:p>
            <a:pPr marL="742579" lvl="2" indent="-285607" defTabSz="511472">
              <a:lnSpc>
                <a:spcPct val="114000"/>
              </a:lnSpc>
              <a:buSzPct val="110000"/>
            </a:pPr>
            <a:r>
              <a:rPr lang="de-DE" sz="1799" spc="34" dirty="0">
                <a:solidFill>
                  <a:srgbClr val="515349"/>
                </a:solidFill>
                <a:cs typeface="Calibri" panose="020F0502020204030204" pitchFamily="34" charset="0"/>
              </a:rPr>
              <a:t>Rahmenvertrag oder </a:t>
            </a:r>
            <a:br>
              <a:rPr lang="de-DE" sz="1799" spc="34" dirty="0">
                <a:solidFill>
                  <a:srgbClr val="515349"/>
                </a:solidFill>
                <a:cs typeface="Calibri" panose="020F0502020204030204" pitchFamily="34" charset="0"/>
              </a:rPr>
            </a:br>
            <a:r>
              <a:rPr lang="de-DE" sz="1799" spc="34" dirty="0">
                <a:solidFill>
                  <a:srgbClr val="515349"/>
                </a:solidFill>
                <a:cs typeface="Calibri" panose="020F0502020204030204" pitchFamily="34" charset="0"/>
              </a:rPr>
              <a:t>-verträge vorbereiten</a:t>
            </a:r>
          </a:p>
          <a:p>
            <a:endParaRPr lang="de-DE" sz="1799" dirty="0"/>
          </a:p>
        </p:txBody>
      </p:sp>
      <p:sp>
        <p:nvSpPr>
          <p:cNvPr id="57" name="Textplatzhalter 40">
            <a:extLst>
              <a:ext uri="{FF2B5EF4-FFF2-40B4-BE49-F238E27FC236}">
                <a16:creationId xmlns:a16="http://schemas.microsoft.com/office/drawing/2014/main" id="{275E31E4-3E50-481D-9294-E9F60A97527A}"/>
              </a:ext>
            </a:extLst>
          </p:cNvPr>
          <p:cNvSpPr txBox="1">
            <a:spLocks/>
          </p:cNvSpPr>
          <p:nvPr>
            <p:custDataLst>
              <p:tags r:id="rId12"/>
            </p:custDataLst>
          </p:nvPr>
        </p:nvSpPr>
        <p:spPr bwMode="gray">
          <a:xfrm>
            <a:off x="4406542" y="1564139"/>
            <a:ext cx="3455378" cy="431775"/>
          </a:xfrm>
          <a:prstGeom prst="rect">
            <a:avLst/>
          </a:prstGeom>
        </p:spPr>
        <p:txBody>
          <a:bodyPr vert="horz" lIns="0" tIns="0" rIns="0" bIns="0" rtlCol="0">
            <a:noAutofit/>
          </a:bodyPr>
          <a:lstStyle>
            <a:lvl1pPr marL="0" indent="0" algn="l" defTabSz="682884" rtl="0" eaLnBrk="1" latinLnBrk="0" hangingPunct="1">
              <a:lnSpc>
                <a:spcPct val="90000"/>
              </a:lnSpc>
              <a:spcBef>
                <a:spcPts val="800"/>
              </a:spcBef>
              <a:buFont typeface="Arial"/>
              <a:buNone/>
              <a:defRPr sz="1800" kern="1200" spc="45" baseline="0">
                <a:solidFill>
                  <a:schemeClr val="tx1"/>
                </a:solidFill>
                <a:latin typeface="+mn-lt"/>
                <a:ea typeface="+mn-ea"/>
                <a:cs typeface="Arial"/>
              </a:defRPr>
            </a:lvl1pPr>
            <a:lvl2pPr marL="216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2pPr>
            <a:lvl3pPr marL="432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3pPr>
            <a:lvl4pPr marL="648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4pPr>
            <a:lvl5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5pPr>
            <a:lvl6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6pPr>
            <a:lvl7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7pPr>
            <a:lvl8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8pPr>
            <a:lvl9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9pPr>
          </a:lstStyle>
          <a:p>
            <a:pPr algn="ctr"/>
            <a:r>
              <a:rPr lang="de-DE" sz="2400" b="1" dirty="0"/>
              <a:t>IHRE ARBEIT-NEHMERMAPPE</a:t>
            </a:r>
          </a:p>
        </p:txBody>
      </p:sp>
      <p:pic>
        <p:nvPicPr>
          <p:cNvPr id="60" name="Grafik 59">
            <a:extLst>
              <a:ext uri="{FF2B5EF4-FFF2-40B4-BE49-F238E27FC236}">
                <a16:creationId xmlns:a16="http://schemas.microsoft.com/office/drawing/2014/main" id="{346C392F-369E-44DB-965B-043222034E8C}"/>
              </a:ext>
            </a:extLst>
          </p:cNvPr>
          <p:cNvPicPr>
            <a:picLocks noChangeAspect="1"/>
          </p:cNvPicPr>
          <p:nvPr>
            <p:custDataLst>
              <p:tags r:id="rId13"/>
            </p:custDataLst>
          </p:nvPr>
        </p:nvPicPr>
        <p:blipFill>
          <a:blip r:embed="rId33">
            <a:extLst>
              <a:ext uri="{96DAC541-7B7A-43D3-8B79-37D633B846F1}">
                <asvg:svgBlip xmlns:asvg="http://schemas.microsoft.com/office/drawing/2016/SVG/main" r:embed="rId34"/>
              </a:ext>
            </a:extLst>
          </a:blip>
          <a:stretch>
            <a:fillRect/>
          </a:stretch>
        </p:blipFill>
        <p:spPr bwMode="gray">
          <a:xfrm rot="16200000" flipH="1" flipV="1">
            <a:off x="5839689" y="3017473"/>
            <a:ext cx="566433" cy="566433"/>
          </a:xfrm>
          <a:prstGeom prst="rect">
            <a:avLst/>
          </a:prstGeom>
        </p:spPr>
      </p:pic>
      <p:sp>
        <p:nvSpPr>
          <p:cNvPr id="61" name="Textplatzhalter 40">
            <a:extLst>
              <a:ext uri="{FF2B5EF4-FFF2-40B4-BE49-F238E27FC236}">
                <a16:creationId xmlns:a16="http://schemas.microsoft.com/office/drawing/2014/main" id="{631F269A-DEE9-44A5-BF5F-B845853F39B0}"/>
              </a:ext>
            </a:extLst>
          </p:cNvPr>
          <p:cNvSpPr txBox="1">
            <a:spLocks/>
          </p:cNvSpPr>
          <p:nvPr>
            <p:custDataLst>
              <p:tags r:id="rId14"/>
            </p:custDataLst>
          </p:nvPr>
        </p:nvSpPr>
        <p:spPr bwMode="gray">
          <a:xfrm>
            <a:off x="8431773" y="2554748"/>
            <a:ext cx="3455378" cy="431775"/>
          </a:xfrm>
          <a:prstGeom prst="rect">
            <a:avLst/>
          </a:prstGeom>
        </p:spPr>
        <p:txBody>
          <a:bodyPr vert="horz" lIns="0" tIns="0" rIns="0" bIns="0" rtlCol="0">
            <a:noAutofit/>
          </a:bodyPr>
          <a:lstStyle>
            <a:lvl1pPr marL="0" indent="0" algn="l" defTabSz="682884" rtl="0" eaLnBrk="1" latinLnBrk="0" hangingPunct="1">
              <a:lnSpc>
                <a:spcPct val="90000"/>
              </a:lnSpc>
              <a:spcBef>
                <a:spcPts val="800"/>
              </a:spcBef>
              <a:buFont typeface="Arial"/>
              <a:buNone/>
              <a:defRPr sz="1800" kern="1200" spc="45" baseline="0">
                <a:solidFill>
                  <a:schemeClr val="tx1"/>
                </a:solidFill>
                <a:latin typeface="+mn-lt"/>
                <a:ea typeface="+mn-ea"/>
                <a:cs typeface="Arial"/>
              </a:defRPr>
            </a:lvl1pPr>
            <a:lvl2pPr marL="216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2pPr>
            <a:lvl3pPr marL="432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3pPr>
            <a:lvl4pPr marL="648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4pPr>
            <a:lvl5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Arial"/>
              </a:defRPr>
            </a:lvl5pPr>
            <a:lvl6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6pPr>
            <a:lvl7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7pPr>
            <a:lvl8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8pPr>
            <a:lvl9pPr marL="864000" indent="-216000" algn="l" defTabSz="682884" rtl="0" eaLnBrk="1" latinLnBrk="0" hangingPunct="1">
              <a:lnSpc>
                <a:spcPct val="90000"/>
              </a:lnSpc>
              <a:spcBef>
                <a:spcPts val="800"/>
              </a:spcBef>
              <a:buFont typeface="Wingdings" panose="05000000000000000000" pitchFamily="2" charset="2"/>
              <a:buChar char="§"/>
              <a:defRPr sz="1800" kern="1200" spc="45" baseline="0">
                <a:solidFill>
                  <a:schemeClr val="tx1"/>
                </a:solidFill>
                <a:latin typeface="+mn-lt"/>
                <a:ea typeface="+mn-ea"/>
                <a:cs typeface="+mn-cs"/>
              </a:defRPr>
            </a:lvl9pPr>
          </a:lstStyle>
          <a:p>
            <a:pPr algn="ctr"/>
            <a:r>
              <a:rPr lang="de-DE" sz="2400" b="1" dirty="0">
                <a:solidFill>
                  <a:schemeClr val="accent1"/>
                </a:solidFill>
              </a:rPr>
              <a:t>VORTEILE</a:t>
            </a:r>
          </a:p>
        </p:txBody>
      </p:sp>
      <p:pic>
        <p:nvPicPr>
          <p:cNvPr id="67" name="Grafik 66">
            <a:extLst>
              <a:ext uri="{FF2B5EF4-FFF2-40B4-BE49-F238E27FC236}">
                <a16:creationId xmlns:a16="http://schemas.microsoft.com/office/drawing/2014/main" id="{B345B518-37E8-4FB4-95D0-0B90F49E8C6A}"/>
              </a:ext>
            </a:extLst>
          </p:cNvPr>
          <p:cNvPicPr>
            <a:picLocks noChangeAspect="1"/>
          </p:cNvPicPr>
          <p:nvPr>
            <p:custDataLst>
              <p:tags r:id="rId15"/>
            </p:custDataLst>
          </p:nvPr>
        </p:nvPicPr>
        <p:blipFill>
          <a:blip r:embed="rId35">
            <a:extLst>
              <a:ext uri="{96DAC541-7B7A-43D3-8B79-37D633B846F1}">
                <asvg:svgBlip xmlns:asvg="http://schemas.microsoft.com/office/drawing/2016/SVG/main" r:embed="rId36"/>
              </a:ext>
            </a:extLst>
          </a:blip>
          <a:stretch>
            <a:fillRect/>
          </a:stretch>
        </p:blipFill>
        <p:spPr bwMode="gray">
          <a:xfrm rot="16200000" flipH="1">
            <a:off x="9826838" y="3015683"/>
            <a:ext cx="575700" cy="575700"/>
          </a:xfrm>
          <a:prstGeom prst="rect">
            <a:avLst/>
          </a:prstGeom>
        </p:spPr>
      </p:pic>
      <p:sp>
        <p:nvSpPr>
          <p:cNvPr id="7" name="Foliennummernplatzhalter 6">
            <a:extLst>
              <a:ext uri="{FF2B5EF4-FFF2-40B4-BE49-F238E27FC236}">
                <a16:creationId xmlns:a16="http://schemas.microsoft.com/office/drawing/2014/main" id="{80CCC8D0-B6C5-488B-B8C4-B89134A5DA63}"/>
              </a:ext>
            </a:extLst>
          </p:cNvPr>
          <p:cNvSpPr>
            <a:spLocks noGrp="1"/>
          </p:cNvSpPr>
          <p:nvPr>
            <p:ph type="sldNum" sz="quarter" idx="11"/>
          </p:nvPr>
        </p:nvSpPr>
        <p:spPr bwMode="gray"/>
        <p:txBody>
          <a:bodyPr/>
          <a:lstStyle/>
          <a:p>
            <a:fld id="{F54F1103-55D5-406B-994D-438AB4391C46}" type="slidenum">
              <a:rPr lang="de-DE" smtClean="0"/>
              <a:pPr/>
              <a:t>40</a:t>
            </a:fld>
            <a:endParaRPr lang="de-DE"/>
          </a:p>
        </p:txBody>
      </p:sp>
      <p:sp>
        <p:nvSpPr>
          <p:cNvPr id="4" name="Textfeld 3">
            <a:extLst>
              <a:ext uri="{FF2B5EF4-FFF2-40B4-BE49-F238E27FC236}">
                <a16:creationId xmlns:a16="http://schemas.microsoft.com/office/drawing/2014/main" id="{88931AA0-F14F-4941-B4B4-AB82878B14A0}"/>
              </a:ext>
            </a:extLst>
          </p:cNvPr>
          <p:cNvSpPr txBox="1"/>
          <p:nvPr/>
        </p:nvSpPr>
        <p:spPr bwMode="gray">
          <a:xfrm>
            <a:off x="3649812" y="3435716"/>
            <a:ext cx="4726562" cy="2944134"/>
          </a:xfrm>
          <a:prstGeom prst="rect">
            <a:avLst/>
          </a:prstGeom>
        </p:spPr>
        <p:txBody>
          <a:bodyPr vert="horz" wrap="square" lIns="0" tIns="0" rIns="0" bIns="0" rtlCol="0" anchor="t" anchorCtr="0">
            <a:noAutofit/>
          </a:bodyPr>
          <a:lstStyle/>
          <a:p>
            <a:pPr marL="742579" lvl="1" indent="-285607" defTabSz="681861">
              <a:spcBef>
                <a:spcPts val="600"/>
              </a:spcBef>
              <a:buFont typeface="Wingdings" panose="05000000000000000000" pitchFamily="2" charset="2"/>
              <a:buChar char="§"/>
            </a:pPr>
            <a:r>
              <a:rPr lang="de-DE" sz="1799" spc="34" dirty="0">
                <a:solidFill>
                  <a:srgbClr val="515349"/>
                </a:solidFill>
                <a:cs typeface="Calibri" panose="020F0502020204030204" pitchFamily="34" charset="0"/>
              </a:rPr>
              <a:t>Vorwort Geschäftsleitung und</a:t>
            </a:r>
            <a:br>
              <a:rPr lang="de-DE" sz="1799" spc="34" dirty="0">
                <a:solidFill>
                  <a:srgbClr val="515349"/>
                </a:solidFill>
                <a:cs typeface="Calibri" panose="020F0502020204030204" pitchFamily="34" charset="0"/>
              </a:rPr>
            </a:br>
            <a:r>
              <a:rPr lang="de-DE" sz="1799" spc="34" dirty="0">
                <a:solidFill>
                  <a:srgbClr val="515349"/>
                </a:solidFill>
                <a:cs typeface="Calibri" panose="020F0502020204030204" pitchFamily="34" charset="0"/>
              </a:rPr>
              <a:t>Übersicht gesetzliche Rente</a:t>
            </a:r>
          </a:p>
          <a:p>
            <a:pPr marL="742579" lvl="1" indent="-285607" defTabSz="681861">
              <a:spcBef>
                <a:spcPts val="600"/>
              </a:spcBef>
              <a:buFont typeface="Wingdings" panose="05000000000000000000" pitchFamily="2" charset="2"/>
              <a:buChar char="§"/>
            </a:pPr>
            <a:r>
              <a:rPr lang="de-DE" sz="1799" spc="34" dirty="0">
                <a:solidFill>
                  <a:srgbClr val="515349"/>
                </a:solidFill>
                <a:cs typeface="Calibri" panose="020F0502020204030204" pitchFamily="34" charset="0"/>
              </a:rPr>
              <a:t>Erklärung Durchführungsweg oder </a:t>
            </a:r>
            <a:br>
              <a:rPr lang="de-DE" sz="1799" spc="34" dirty="0">
                <a:solidFill>
                  <a:srgbClr val="515349"/>
                </a:solidFill>
                <a:cs typeface="Calibri" panose="020F0502020204030204" pitchFamily="34" charset="0"/>
              </a:rPr>
            </a:br>
            <a:r>
              <a:rPr lang="de-DE" sz="1799" spc="34" dirty="0">
                <a:solidFill>
                  <a:srgbClr val="515349"/>
                </a:solidFill>
                <a:cs typeface="Calibri" panose="020F0502020204030204" pitchFamily="34" charset="0"/>
              </a:rPr>
              <a:t>-wege und Antworten auf die häufigsten Fragen</a:t>
            </a:r>
          </a:p>
          <a:p>
            <a:pPr marL="742579" lvl="1" indent="-285607" defTabSz="681861">
              <a:spcBef>
                <a:spcPts val="600"/>
              </a:spcBef>
              <a:buFont typeface="Wingdings" panose="05000000000000000000" pitchFamily="2" charset="2"/>
              <a:buChar char="§"/>
            </a:pPr>
            <a:r>
              <a:rPr lang="de-DE" sz="1799" spc="34" dirty="0">
                <a:solidFill>
                  <a:srgbClr val="515349"/>
                </a:solidFill>
                <a:cs typeface="Calibri" panose="020F0502020204030204" pitchFamily="34" charset="0"/>
              </a:rPr>
              <a:t>Informationsseiten Makler &amp; Produktpartner</a:t>
            </a:r>
          </a:p>
          <a:p>
            <a:pPr marL="742579" lvl="1" indent="-285607" defTabSz="681861">
              <a:spcBef>
                <a:spcPts val="600"/>
              </a:spcBef>
              <a:buFont typeface="Wingdings" panose="05000000000000000000" pitchFamily="2" charset="2"/>
              <a:buChar char="§"/>
            </a:pPr>
            <a:r>
              <a:rPr lang="de-DE" sz="1799" spc="34" dirty="0">
                <a:solidFill>
                  <a:srgbClr val="515349"/>
                </a:solidFill>
                <a:cs typeface="Calibri" panose="020F0502020204030204" pitchFamily="34" charset="0"/>
              </a:rPr>
              <a:t>evtl. Auszug der Versorgungsordnung</a:t>
            </a:r>
          </a:p>
          <a:p>
            <a:pPr marL="742579" lvl="1" indent="-285607" defTabSz="681861">
              <a:spcBef>
                <a:spcPts val="600"/>
              </a:spcBef>
              <a:buFont typeface="Wingdings" panose="05000000000000000000" pitchFamily="2" charset="2"/>
              <a:buChar char="§"/>
            </a:pPr>
            <a:r>
              <a:rPr lang="de-DE" sz="1799" spc="34" dirty="0">
                <a:solidFill>
                  <a:srgbClr val="515349"/>
                </a:solidFill>
                <a:cs typeface="Calibri" panose="020F0502020204030204" pitchFamily="34" charset="0"/>
              </a:rPr>
              <a:t>Muster-Gehaltsabrechnung</a:t>
            </a:r>
          </a:p>
          <a:p>
            <a:pPr marL="215892" indent="-215892">
              <a:lnSpc>
                <a:spcPct val="90000"/>
              </a:lnSpc>
              <a:spcAft>
                <a:spcPts val="600"/>
              </a:spcAft>
              <a:buFont typeface="Wingdings" panose="05000000000000000000" pitchFamily="2" charset="2"/>
              <a:buChar char="§"/>
            </a:pPr>
            <a:endParaRPr lang="de-DE" sz="1799" dirty="0"/>
          </a:p>
        </p:txBody>
      </p:sp>
      <p:pic>
        <p:nvPicPr>
          <p:cNvPr id="32" name="Grafik 31">
            <a:extLst>
              <a:ext uri="{FF2B5EF4-FFF2-40B4-BE49-F238E27FC236}">
                <a16:creationId xmlns:a16="http://schemas.microsoft.com/office/drawing/2014/main" id="{57FE1FE9-D0C1-4CC0-9C57-0EB5F0D0EF1F}"/>
              </a:ext>
            </a:extLst>
          </p:cNvPr>
          <p:cNvPicPr>
            <a:picLocks noChangeAspect="1"/>
          </p:cNvPicPr>
          <p:nvPr>
            <p:custDataLst>
              <p:tags r:id="rId16"/>
            </p:custDataLst>
          </p:nvPr>
        </p:nvPicPr>
        <p:blipFill>
          <a:blip r:embed="rId35">
            <a:extLst>
              <a:ext uri="{96DAC541-7B7A-43D3-8B79-37D633B846F1}">
                <asvg:svgBlip xmlns:asvg="http://schemas.microsoft.com/office/drawing/2016/SVG/main" r:embed="rId37"/>
              </a:ext>
            </a:extLst>
          </a:blip>
          <a:stretch>
            <a:fillRect/>
          </a:stretch>
        </p:blipFill>
        <p:spPr bwMode="gray">
          <a:xfrm rot="16200000" flipH="1">
            <a:off x="1742018" y="2988766"/>
            <a:ext cx="575700" cy="575700"/>
          </a:xfrm>
          <a:prstGeom prst="rect">
            <a:avLst/>
          </a:prstGeom>
        </p:spPr>
      </p:pic>
      <p:sp>
        <p:nvSpPr>
          <p:cNvPr id="5" name="Textfeld 4">
            <a:extLst>
              <a:ext uri="{FF2B5EF4-FFF2-40B4-BE49-F238E27FC236}">
                <a16:creationId xmlns:a16="http://schemas.microsoft.com/office/drawing/2014/main" id="{01CCA89B-BFB8-4967-BBB7-BA8C1123B3F5}"/>
              </a:ext>
            </a:extLst>
          </p:cNvPr>
          <p:cNvSpPr txBox="1"/>
          <p:nvPr/>
        </p:nvSpPr>
        <p:spPr bwMode="gray">
          <a:xfrm>
            <a:off x="8830576" y="4076662"/>
            <a:ext cx="2878501" cy="2014951"/>
          </a:xfrm>
          <a:prstGeom prst="rect">
            <a:avLst/>
          </a:prstGeom>
        </p:spPr>
        <p:txBody>
          <a:bodyPr vert="horz" wrap="square" lIns="0" tIns="0" rIns="0" bIns="0" rtlCol="0" anchor="t" anchorCtr="0">
            <a:noAutofit/>
          </a:bodyPr>
          <a:lstStyle/>
          <a:p>
            <a:pPr marL="215892" indent="-215892">
              <a:lnSpc>
                <a:spcPct val="90000"/>
              </a:lnSpc>
              <a:spcAft>
                <a:spcPts val="600"/>
              </a:spcAft>
              <a:buFont typeface="Wingdings" panose="05000000000000000000" pitchFamily="2" charset="2"/>
              <a:buChar char="§"/>
            </a:pPr>
            <a:endParaRPr lang="de-DE" sz="1799" err="1"/>
          </a:p>
        </p:txBody>
      </p:sp>
      <p:sp>
        <p:nvSpPr>
          <p:cNvPr id="6" name="Rechteck 5">
            <a:extLst>
              <a:ext uri="{FF2B5EF4-FFF2-40B4-BE49-F238E27FC236}">
                <a16:creationId xmlns:a16="http://schemas.microsoft.com/office/drawing/2014/main" id="{0C83ADBA-8A71-409D-B4FF-BA4A03392711}"/>
              </a:ext>
            </a:extLst>
          </p:cNvPr>
          <p:cNvSpPr/>
          <p:nvPr/>
        </p:nvSpPr>
        <p:spPr>
          <a:xfrm>
            <a:off x="7837261" y="3440633"/>
            <a:ext cx="4235324" cy="2461187"/>
          </a:xfrm>
          <a:prstGeom prst="rect">
            <a:avLst/>
          </a:prstGeom>
        </p:spPr>
        <p:txBody>
          <a:bodyPr wrap="square">
            <a:spAutoFit/>
          </a:bodyPr>
          <a:lstStyle/>
          <a:p>
            <a:pPr marL="742579" lvl="1" indent="-285607" defTabSz="681861">
              <a:spcBef>
                <a:spcPts val="600"/>
              </a:spcBef>
              <a:buFont typeface="Wingdings" panose="05000000000000000000" pitchFamily="2" charset="2"/>
              <a:buChar char="§"/>
            </a:pPr>
            <a:r>
              <a:rPr lang="de-DE" sz="1799" dirty="0">
                <a:solidFill>
                  <a:srgbClr val="515349"/>
                </a:solidFill>
                <a:cs typeface="Calibri" panose="020F0502020204030204" pitchFamily="34" charset="0"/>
              </a:rPr>
              <a:t>Sammlung aller wichtigen Punkte rund um die </a:t>
            </a:r>
            <a:r>
              <a:rPr lang="de-DE" sz="1799" dirty="0" err="1">
                <a:solidFill>
                  <a:srgbClr val="515349"/>
                </a:solidFill>
                <a:cs typeface="Calibri" panose="020F0502020204030204" pitchFamily="34" charset="0"/>
              </a:rPr>
              <a:t>bAV</a:t>
            </a:r>
            <a:r>
              <a:rPr lang="de-DE" sz="1799" dirty="0">
                <a:solidFill>
                  <a:srgbClr val="515349"/>
                </a:solidFill>
                <a:cs typeface="Calibri" panose="020F0502020204030204" pitchFamily="34" charset="0"/>
              </a:rPr>
              <a:t> für Ihre Arbeitnehmer</a:t>
            </a:r>
          </a:p>
          <a:p>
            <a:pPr marL="742579" lvl="1" indent="-285607" defTabSz="681861">
              <a:spcBef>
                <a:spcPts val="600"/>
              </a:spcBef>
              <a:buFont typeface="Wingdings" panose="05000000000000000000" pitchFamily="2" charset="2"/>
              <a:buChar char="§"/>
            </a:pPr>
            <a:r>
              <a:rPr lang="de-DE" sz="1799" dirty="0">
                <a:solidFill>
                  <a:srgbClr val="515349"/>
                </a:solidFill>
                <a:cs typeface="Calibri" panose="020F0502020204030204" pitchFamily="34" charset="0"/>
              </a:rPr>
              <a:t>klarer Beratungsprozess und Transport aller relevanten Informationen</a:t>
            </a:r>
          </a:p>
          <a:p>
            <a:pPr marL="742579" lvl="1" indent="-285607" defTabSz="681861">
              <a:spcBef>
                <a:spcPts val="600"/>
              </a:spcBef>
              <a:buFont typeface="Wingdings" panose="05000000000000000000" pitchFamily="2" charset="2"/>
              <a:buChar char="§"/>
            </a:pPr>
            <a:r>
              <a:rPr lang="de-DE" sz="1799" dirty="0">
                <a:solidFill>
                  <a:srgbClr val="515349"/>
                </a:solidFill>
                <a:cs typeface="Calibri" panose="020F0502020204030204" pitchFamily="34" charset="0"/>
              </a:rPr>
              <a:t>gedruckte und/oder digitale Mappe</a:t>
            </a:r>
          </a:p>
        </p:txBody>
      </p:sp>
    </p:spTree>
    <p:extLst>
      <p:ext uri="{BB962C8B-B14F-4D97-AF65-F5344CB8AC3E}">
        <p14:creationId xmlns:p14="http://schemas.microsoft.com/office/powerpoint/2010/main" val="804526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68" grpId="0" animBg="1"/>
      <p:bldP spid="34" grpId="0" animBg="1"/>
      <p:bldP spid="43" grpId="0"/>
      <p:bldP spid="54" grpId="0"/>
      <p:bldP spid="57" grpId="0"/>
      <p:bldP spid="61" grpId="0"/>
      <p:bldP spid="4" grpId="0"/>
      <p:bldP spid="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353620DE-0C27-4EA9-AFAE-D39D9559537E}"/>
              </a:ext>
            </a:extLst>
          </p:cNvPr>
          <p:cNvSpPr>
            <a:spLocks noGrp="1"/>
          </p:cNvSpPr>
          <p:nvPr>
            <p:ph type="title"/>
          </p:nvPr>
        </p:nvSpPr>
        <p:spPr/>
        <p:txBody>
          <a:bodyPr/>
          <a:lstStyle/>
          <a:p>
            <a:r>
              <a:rPr lang="de-DE" dirty="0"/>
              <a:t>Bestandsprozesse</a:t>
            </a:r>
          </a:p>
        </p:txBody>
      </p:sp>
      <p:sp>
        <p:nvSpPr>
          <p:cNvPr id="8" name="Rechteck 7">
            <a:extLst>
              <a:ext uri="{FF2B5EF4-FFF2-40B4-BE49-F238E27FC236}">
                <a16:creationId xmlns:a16="http://schemas.microsoft.com/office/drawing/2014/main" id="{AFC78923-3D09-485F-9DA2-E70DDFD4E22F}"/>
              </a:ext>
            </a:extLst>
          </p:cNvPr>
          <p:cNvSpPr/>
          <p:nvPr/>
        </p:nvSpPr>
        <p:spPr>
          <a:xfrm>
            <a:off x="339310" y="1170517"/>
            <a:ext cx="11496132" cy="5045484"/>
          </a:xfrm>
          <a:prstGeom prst="rect">
            <a:avLst/>
          </a:prstGeom>
        </p:spPr>
        <p:txBody>
          <a:bodyPr wrap="square">
            <a:spAutoFit/>
          </a:bodyPr>
          <a:lstStyle>
            <a:lvl1pPr>
              <a:buFont typeface="Wingdings" panose="05000000000000000000" pitchFamily="2" charset="2"/>
              <a:buChar char="§"/>
            </a:lvl1pPr>
            <a:lvl2pPr>
              <a:buFont typeface="Wingdings" panose="05000000000000000000" pitchFamily="2" charset="2"/>
              <a:buChar char="§"/>
            </a:lvl2pPr>
            <a:lvl3pPr>
              <a:buFont typeface="Wingdings" panose="05000000000000000000" pitchFamily="2" charset="2"/>
              <a:buChar char="§"/>
            </a:lvl3pPr>
            <a:lvl4pPr>
              <a:buFont typeface="Wingdings" panose="05000000000000000000" pitchFamily="2" charset="2"/>
              <a:buChar char="§"/>
            </a:lvl4pPr>
            <a:lvl5pPr>
              <a:buFont typeface="Wingdings" panose="05000000000000000000" pitchFamily="2" charset="2"/>
              <a:buChar char="§"/>
            </a:lvl5pPr>
            <a:lvl6pPr>
              <a:buFont typeface="Wingdings" panose="05000000000000000000" pitchFamily="2" charset="2"/>
              <a:buChar char="§"/>
            </a:lvl6pPr>
            <a:lvl7pPr>
              <a:buFont typeface="Wingdings" panose="05000000000000000000" pitchFamily="2" charset="2"/>
              <a:buChar char="§"/>
            </a:lvl7pPr>
            <a:lvl8pPr>
              <a:buFont typeface="Wingdings" panose="05000000000000000000" pitchFamily="2" charset="2"/>
              <a:buChar char="§"/>
            </a:lvl8pPr>
            <a:lvl9pPr>
              <a:buFont typeface="Wingdings" panose="05000000000000000000" pitchFamily="2" charset="2"/>
              <a:buChar char="§"/>
            </a:lvl9pPr>
          </a:lstStyle>
          <a:p>
            <a:pPr marL="0" lvl="1" defTabSz="511728">
              <a:lnSpc>
                <a:spcPct val="110000"/>
              </a:lnSpc>
              <a:buNone/>
            </a:pPr>
            <a:r>
              <a:rPr lang="de-DE" u="sng" spc="34" dirty="0">
                <a:solidFill>
                  <a:srgbClr val="515349"/>
                </a:solidFill>
                <a:latin typeface="+mj-lt"/>
                <a:cs typeface="Calibri" panose="020F0502020204030204" pitchFamily="34" charset="0"/>
              </a:rPr>
              <a:t>Neueinstellungen</a:t>
            </a:r>
          </a:p>
          <a:p>
            <a:pPr marL="742950" lvl="1" indent="-285750" defTabSz="682202">
              <a:lnSpc>
                <a:spcPct val="110000"/>
              </a:lnSpc>
            </a:pPr>
            <a:r>
              <a:rPr lang="de-DE" dirty="0">
                <a:solidFill>
                  <a:srgbClr val="515349"/>
                </a:solidFill>
                <a:latin typeface="+mj-lt"/>
                <a:cs typeface="Calibri" panose="020F0502020204030204" pitchFamily="34" charset="0"/>
              </a:rPr>
              <a:t>Infoblatt </a:t>
            </a:r>
          </a:p>
          <a:p>
            <a:pPr marL="742950" lvl="1" indent="-285750" defTabSz="682202">
              <a:lnSpc>
                <a:spcPct val="110000"/>
              </a:lnSpc>
            </a:pPr>
            <a:r>
              <a:rPr lang="de-DE" dirty="0">
                <a:solidFill>
                  <a:srgbClr val="515349"/>
                </a:solidFill>
                <a:latin typeface="+mj-lt"/>
                <a:cs typeface="Calibri" panose="020F0502020204030204" pitchFamily="34" charset="0"/>
              </a:rPr>
              <a:t>Beratungstermin abstimmen</a:t>
            </a:r>
          </a:p>
          <a:p>
            <a:pPr marL="742950" lvl="1" indent="-285750" defTabSz="682202">
              <a:lnSpc>
                <a:spcPct val="110000"/>
              </a:lnSpc>
            </a:pPr>
            <a:r>
              <a:rPr lang="de-DE" dirty="0">
                <a:solidFill>
                  <a:srgbClr val="515349"/>
                </a:solidFill>
                <a:latin typeface="+mj-lt"/>
                <a:cs typeface="Calibri" panose="020F0502020204030204" pitchFamily="34" charset="0"/>
              </a:rPr>
              <a:t>Vorgehen bei mitgebrachten Verträgen (Regelung in Versorgungsordnung)</a:t>
            </a:r>
          </a:p>
          <a:p>
            <a:pPr marL="1200150" lvl="2" indent="-285750" defTabSz="682202">
              <a:lnSpc>
                <a:spcPct val="110000"/>
              </a:lnSpc>
            </a:pPr>
            <a:r>
              <a:rPr lang="de-DE" dirty="0">
                <a:solidFill>
                  <a:srgbClr val="515349"/>
                </a:solidFill>
                <a:latin typeface="+mj-lt"/>
                <a:cs typeface="Calibri" panose="020F0502020204030204" pitchFamily="34" charset="0"/>
              </a:rPr>
              <a:t>Übernahme bestehender Verträge oder</a:t>
            </a:r>
          </a:p>
          <a:p>
            <a:pPr marL="1200150" lvl="2" indent="-285750" defTabSz="682202">
              <a:lnSpc>
                <a:spcPct val="110000"/>
              </a:lnSpc>
            </a:pPr>
            <a:r>
              <a:rPr lang="de-DE" dirty="0">
                <a:solidFill>
                  <a:srgbClr val="515349"/>
                </a:solidFill>
                <a:latin typeface="+mj-lt"/>
                <a:cs typeface="Calibri" panose="020F0502020204030204" pitchFamily="34" charset="0"/>
              </a:rPr>
              <a:t>Übertragung des Kapitals auf eigenes System (reduziert die Haftung)</a:t>
            </a:r>
          </a:p>
          <a:p>
            <a:pPr lvl="2" defTabSz="682202">
              <a:lnSpc>
                <a:spcPct val="110000"/>
              </a:lnSpc>
              <a:buNone/>
            </a:pPr>
            <a:endParaRPr lang="de-DE" sz="1200" dirty="0">
              <a:solidFill>
                <a:srgbClr val="515349"/>
              </a:solidFill>
              <a:latin typeface="+mj-lt"/>
              <a:cs typeface="Calibri" panose="020F0502020204030204" pitchFamily="34" charset="0"/>
            </a:endParaRPr>
          </a:p>
          <a:p>
            <a:pPr defTabSz="682202">
              <a:lnSpc>
                <a:spcPct val="110000"/>
              </a:lnSpc>
              <a:buNone/>
            </a:pPr>
            <a:r>
              <a:rPr lang="de-DE" u="sng" dirty="0">
                <a:solidFill>
                  <a:srgbClr val="515349"/>
                </a:solidFill>
                <a:latin typeface="+mj-lt"/>
                <a:cs typeface="Calibri" panose="020F0502020204030204" pitchFamily="34" charset="0"/>
              </a:rPr>
              <a:t>Abgänge aus dem Unternehmen</a:t>
            </a:r>
          </a:p>
          <a:p>
            <a:pPr marL="742950" lvl="1" indent="-285750" defTabSz="682202">
              <a:lnSpc>
                <a:spcPct val="110000"/>
              </a:lnSpc>
            </a:pPr>
            <a:r>
              <a:rPr lang="de-DE" dirty="0">
                <a:solidFill>
                  <a:srgbClr val="515349"/>
                </a:solidFill>
                <a:latin typeface="+mj-lt"/>
                <a:cs typeface="Calibri" panose="020F0502020204030204" pitchFamily="34" charset="0"/>
              </a:rPr>
              <a:t>baldmöglichste Mitteilung</a:t>
            </a:r>
          </a:p>
          <a:p>
            <a:pPr marL="742950" lvl="1" indent="-285750" defTabSz="682202">
              <a:lnSpc>
                <a:spcPct val="110000"/>
              </a:lnSpc>
            </a:pPr>
            <a:r>
              <a:rPr lang="de-DE" dirty="0">
                <a:solidFill>
                  <a:srgbClr val="515349"/>
                </a:solidFill>
                <a:latin typeface="+mj-lt"/>
                <a:cs typeface="Calibri" panose="020F0502020204030204" pitchFamily="34" charset="0"/>
              </a:rPr>
              <a:t>Infoblatt für ausscheidende Mitarbeiter</a:t>
            </a:r>
          </a:p>
          <a:p>
            <a:pPr marL="1200150" lvl="2" indent="-285750" defTabSz="682202">
              <a:lnSpc>
                <a:spcPct val="110000"/>
              </a:lnSpc>
            </a:pPr>
            <a:r>
              <a:rPr lang="de-DE" dirty="0">
                <a:solidFill>
                  <a:srgbClr val="515349"/>
                </a:solidFill>
                <a:latin typeface="+mj-lt"/>
                <a:cs typeface="Calibri" panose="020F0502020204030204" pitchFamily="34" charset="0"/>
              </a:rPr>
              <a:t>Möglichkeiten bei Ausscheiden</a:t>
            </a:r>
          </a:p>
          <a:p>
            <a:pPr marL="1200150" lvl="2" indent="-285750" defTabSz="682202">
              <a:lnSpc>
                <a:spcPct val="110000"/>
              </a:lnSpc>
            </a:pPr>
            <a:r>
              <a:rPr lang="de-DE" dirty="0">
                <a:solidFill>
                  <a:srgbClr val="515349"/>
                </a:solidFill>
                <a:latin typeface="+mj-lt"/>
                <a:cs typeface="Calibri" panose="020F0502020204030204" pitchFamily="34" charset="0"/>
              </a:rPr>
              <a:t>Tarif-Highlights</a:t>
            </a:r>
          </a:p>
          <a:p>
            <a:pPr marL="1200150" lvl="2" indent="-285750" defTabSz="682202">
              <a:lnSpc>
                <a:spcPct val="110000"/>
              </a:lnSpc>
            </a:pPr>
            <a:r>
              <a:rPr lang="de-DE" dirty="0">
                <a:solidFill>
                  <a:srgbClr val="515349"/>
                </a:solidFill>
                <a:latin typeface="+mj-lt"/>
                <a:cs typeface="Calibri" panose="020F0502020204030204" pitchFamily="34" charset="0"/>
              </a:rPr>
              <a:t>Ansprechpartner</a:t>
            </a:r>
          </a:p>
          <a:p>
            <a:pPr marL="1200150" lvl="2" indent="-285750" defTabSz="682202">
              <a:lnSpc>
                <a:spcPct val="110000"/>
              </a:lnSpc>
            </a:pPr>
            <a:endParaRPr lang="de-DE" sz="1200" dirty="0">
              <a:solidFill>
                <a:srgbClr val="515349"/>
              </a:solidFill>
              <a:latin typeface="+mj-lt"/>
              <a:cs typeface="Calibri" panose="020F0502020204030204" pitchFamily="34" charset="0"/>
            </a:endParaRPr>
          </a:p>
          <a:p>
            <a:pPr defTabSz="682202">
              <a:lnSpc>
                <a:spcPct val="110000"/>
              </a:lnSpc>
              <a:buNone/>
            </a:pPr>
            <a:r>
              <a:rPr lang="de-DE" u="sng" dirty="0">
                <a:solidFill>
                  <a:srgbClr val="515349"/>
                </a:solidFill>
                <a:latin typeface="+mj-lt"/>
                <a:cs typeface="Calibri" panose="020F0502020204030204" pitchFamily="34" charset="0"/>
              </a:rPr>
              <a:t>Bestand</a:t>
            </a:r>
            <a:endParaRPr lang="de-DE" dirty="0">
              <a:solidFill>
                <a:srgbClr val="515349"/>
              </a:solidFill>
              <a:latin typeface="+mj-lt"/>
              <a:cs typeface="Calibri" panose="020F0502020204030204" pitchFamily="34" charset="0"/>
            </a:endParaRPr>
          </a:p>
          <a:p>
            <a:pPr marL="742950" lvl="1" indent="-285750" defTabSz="682202">
              <a:lnSpc>
                <a:spcPct val="110000"/>
              </a:lnSpc>
            </a:pPr>
            <a:r>
              <a:rPr lang="de-DE" dirty="0">
                <a:solidFill>
                  <a:srgbClr val="515349"/>
                </a:solidFill>
                <a:latin typeface="+mj-lt"/>
                <a:cs typeface="Calibri" panose="020F0502020204030204" pitchFamily="34" charset="0"/>
              </a:rPr>
              <a:t>regelmäßige „Erinnerung an die </a:t>
            </a:r>
            <a:r>
              <a:rPr lang="de-DE" dirty="0" err="1">
                <a:solidFill>
                  <a:srgbClr val="515349"/>
                </a:solidFill>
                <a:latin typeface="+mj-lt"/>
                <a:cs typeface="Calibri" panose="020F0502020204030204" pitchFamily="34" charset="0"/>
              </a:rPr>
              <a:t>bAV</a:t>
            </a:r>
            <a:r>
              <a:rPr lang="de-DE" dirty="0">
                <a:solidFill>
                  <a:srgbClr val="515349"/>
                </a:solidFill>
                <a:latin typeface="+mj-lt"/>
                <a:cs typeface="Calibri" panose="020F0502020204030204" pitchFamily="34" charset="0"/>
              </a:rPr>
              <a:t>“</a:t>
            </a:r>
          </a:p>
          <a:p>
            <a:pPr marL="742950" lvl="1" indent="-285750" defTabSz="682202">
              <a:lnSpc>
                <a:spcPct val="110000"/>
              </a:lnSpc>
            </a:pPr>
            <a:r>
              <a:rPr lang="de-DE" dirty="0">
                <a:solidFill>
                  <a:srgbClr val="515349"/>
                </a:solidFill>
                <a:latin typeface="+mj-lt"/>
                <a:cs typeface="Calibri" panose="020F0502020204030204" pitchFamily="34" charset="0"/>
              </a:rPr>
              <a:t>Erhöhungsaktion für bedarfsgerechte Anpassung der </a:t>
            </a:r>
            <a:r>
              <a:rPr lang="de-DE" dirty="0" err="1">
                <a:solidFill>
                  <a:srgbClr val="515349"/>
                </a:solidFill>
                <a:latin typeface="+mj-lt"/>
                <a:cs typeface="Calibri" panose="020F0502020204030204" pitchFamily="34" charset="0"/>
              </a:rPr>
              <a:t>bAV</a:t>
            </a:r>
            <a:endParaRPr lang="de-DE" dirty="0">
              <a:solidFill>
                <a:srgbClr val="515349"/>
              </a:solidFill>
              <a:latin typeface="+mj-lt"/>
              <a:cs typeface="Calibri" panose="020F0502020204030204" pitchFamily="34" charset="0"/>
            </a:endParaRPr>
          </a:p>
        </p:txBody>
      </p:sp>
      <p:sp>
        <p:nvSpPr>
          <p:cNvPr id="4" name="Textplatzhalter 3"/>
          <p:cNvSpPr>
            <a:spLocks noGrp="1"/>
          </p:cNvSpPr>
          <p:nvPr>
            <p:ph type="body" sz="quarter" idx="14"/>
          </p:nvPr>
        </p:nvSpPr>
        <p:spPr>
          <a:xfrm>
            <a:off x="335360" y="189390"/>
            <a:ext cx="8059802" cy="215950"/>
          </a:xfrm>
        </p:spPr>
        <p:txBody>
          <a:bodyPr/>
          <a:lstStyle/>
          <a:p>
            <a:r>
              <a:rPr lang="de-DE"/>
              <a:t>Vorgehensweise</a:t>
            </a:r>
          </a:p>
        </p:txBody>
      </p:sp>
      <p:sp>
        <p:nvSpPr>
          <p:cNvPr id="5" name="Foliennummernplatzhalter 6">
            <a:extLst>
              <a:ext uri="{FF2B5EF4-FFF2-40B4-BE49-F238E27FC236}">
                <a16:creationId xmlns:a16="http://schemas.microsoft.com/office/drawing/2014/main" id="{EDBC2A56-AF28-4375-AFB9-4F8FE4D3765C}"/>
              </a:ext>
            </a:extLst>
          </p:cNvPr>
          <p:cNvSpPr>
            <a:spLocks noGrp="1"/>
          </p:cNvSpPr>
          <p:nvPr>
            <p:ph type="sldNum" sz="quarter" idx="11"/>
          </p:nvPr>
        </p:nvSpPr>
        <p:spPr bwMode="gray">
          <a:xfrm>
            <a:off x="11493863" y="6381352"/>
            <a:ext cx="361674" cy="216000"/>
          </a:xfrm>
        </p:spPr>
        <p:txBody>
          <a:bodyPr/>
          <a:lstStyle/>
          <a:p>
            <a:r>
              <a:rPr lang="de-DE"/>
              <a:t>33</a:t>
            </a:r>
          </a:p>
        </p:txBody>
      </p:sp>
    </p:spTree>
    <p:extLst>
      <p:ext uri="{BB962C8B-B14F-4D97-AF65-F5344CB8AC3E}">
        <p14:creationId xmlns:p14="http://schemas.microsoft.com/office/powerpoint/2010/main" val="33066398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Grafik 4" descr="Ein Bild, das Baum, draußen, Boden, Schmutz enthält.&#10;&#10;Automatisch generierte Beschreibung">
            <a:extLst>
              <a:ext uri="{FF2B5EF4-FFF2-40B4-BE49-F238E27FC236}">
                <a16:creationId xmlns:a16="http://schemas.microsoft.com/office/drawing/2014/main" id="{3150F8DE-48C6-430E-A639-69AF32541CC5}"/>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 y="665312"/>
            <a:ext cx="12192001" cy="6192688"/>
          </a:xfrm>
          <a:prstGeom prst="rect">
            <a:avLst/>
          </a:prstGeom>
        </p:spPr>
      </p:pic>
      <p:sp>
        <p:nvSpPr>
          <p:cNvPr id="4" name="Titel 1">
            <a:extLst>
              <a:ext uri="{FF2B5EF4-FFF2-40B4-BE49-F238E27FC236}">
                <a16:creationId xmlns:a16="http://schemas.microsoft.com/office/drawing/2014/main" id="{5EAC9FF9-F5DF-46D6-9C23-AADA9B5377FC}"/>
              </a:ext>
            </a:extLst>
          </p:cNvPr>
          <p:cNvSpPr txBox="1">
            <a:spLocks/>
          </p:cNvSpPr>
          <p:nvPr/>
        </p:nvSpPr>
        <p:spPr bwMode="gray">
          <a:xfrm>
            <a:off x="386853" y="1384697"/>
            <a:ext cx="4589419" cy="4608000"/>
          </a:xfrm>
          <a:prstGeom prst="rect">
            <a:avLst/>
          </a:prstGeom>
          <a:solidFill>
            <a:srgbClr val="FFFFFF">
              <a:alpha val="80000"/>
            </a:srgbClr>
          </a:solidFill>
        </p:spPr>
        <p:txBody>
          <a:bodyPr vert="horz" lIns="0" tIns="0" rIns="0" bIns="0" rtlCol="0" anchor="ctr">
            <a:noAutofit/>
          </a:bodyPr>
          <a:lstStyle>
            <a:lvl1pPr algn="l" defTabSz="682884" rtl="0" eaLnBrk="1" latinLnBrk="0" hangingPunct="1">
              <a:lnSpc>
                <a:spcPct val="90000"/>
              </a:lnSpc>
              <a:spcBef>
                <a:spcPct val="0"/>
              </a:spcBef>
              <a:buNone/>
              <a:defRPr sz="2400" b="0" kern="1200" spc="0" baseline="0">
                <a:solidFill>
                  <a:schemeClr val="tx2"/>
                </a:solidFill>
                <a:latin typeface="Arial"/>
                <a:ea typeface="+mj-ea"/>
                <a:cs typeface="Arial"/>
              </a:defRPr>
            </a:lvl1pPr>
          </a:lstStyle>
          <a:p>
            <a:pPr marL="358775"/>
            <a:r>
              <a:rPr lang="de-DE" sz="3800"/>
              <a:t>Versorgungsträger Canada Life</a:t>
            </a:r>
          </a:p>
        </p:txBody>
      </p:sp>
    </p:spTree>
    <p:extLst>
      <p:ext uri="{BB962C8B-B14F-4D97-AF65-F5344CB8AC3E}">
        <p14:creationId xmlns:p14="http://schemas.microsoft.com/office/powerpoint/2010/main" val="1465915826"/>
      </p:ext>
    </p:extLst>
  </p:cSld>
  <p:clrMapOvr>
    <a:overrideClrMapping bg1="lt1" tx1="dk1" bg2="lt2" tx2="dk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fik 14">
            <a:extLst>
              <a:ext uri="{FF2B5EF4-FFF2-40B4-BE49-F238E27FC236}">
                <a16:creationId xmlns:a16="http://schemas.microsoft.com/office/drawing/2014/main" id="{F95A0A18-20BB-224C-98AD-FB4AF386F5A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9478" y="2009404"/>
            <a:ext cx="2959138" cy="2551309"/>
          </a:xfrm>
          <a:prstGeom prst="rect">
            <a:avLst/>
          </a:prstGeom>
        </p:spPr>
      </p:pic>
      <p:pic>
        <p:nvPicPr>
          <p:cNvPr id="8" name="Grafik 7">
            <a:extLst>
              <a:ext uri="{FF2B5EF4-FFF2-40B4-BE49-F238E27FC236}">
                <a16:creationId xmlns:a16="http://schemas.microsoft.com/office/drawing/2014/main" id="{B8D2B712-DED8-BD4F-BA9E-FBBBAA70A5A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80088" y="1645947"/>
            <a:ext cx="2956864" cy="4014114"/>
          </a:xfrm>
          <a:prstGeom prst="rect">
            <a:avLst/>
          </a:prstGeom>
        </p:spPr>
      </p:pic>
      <p:sp>
        <p:nvSpPr>
          <p:cNvPr id="11" name="Nach oben gebogener Pfeil 10">
            <a:extLst>
              <a:ext uri="{FF2B5EF4-FFF2-40B4-BE49-F238E27FC236}">
                <a16:creationId xmlns:a16="http://schemas.microsoft.com/office/drawing/2014/main" id="{2374F19A-E33D-1B44-BBCE-5640C159CEE1}"/>
              </a:ext>
            </a:extLst>
          </p:cNvPr>
          <p:cNvSpPr/>
          <p:nvPr/>
        </p:nvSpPr>
        <p:spPr bwMode="gray">
          <a:xfrm rot="5400000">
            <a:off x="3473039" y="269570"/>
            <a:ext cx="2010646" cy="4530746"/>
          </a:xfrm>
          <a:prstGeom prst="bentUpArrow">
            <a:avLst>
              <a:gd name="adj1" fmla="val 3013"/>
              <a:gd name="adj2" fmla="val 3708"/>
              <a:gd name="adj3" fmla="val 9853"/>
            </a:avLst>
          </a:prstGeom>
          <a:solidFill>
            <a:schemeClr val="tx2"/>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799">
              <a:solidFill>
                <a:schemeClr val="bg1"/>
              </a:solidFill>
            </a:endParaRPr>
          </a:p>
        </p:txBody>
      </p:sp>
      <p:sp>
        <p:nvSpPr>
          <p:cNvPr id="4" name="Foliennummernplatzhalter 3">
            <a:extLst>
              <a:ext uri="{FF2B5EF4-FFF2-40B4-BE49-F238E27FC236}">
                <a16:creationId xmlns:a16="http://schemas.microsoft.com/office/drawing/2014/main" id="{0F0DE7D5-C7D2-4A86-9179-497B37E730EA}"/>
              </a:ext>
            </a:extLst>
          </p:cNvPr>
          <p:cNvSpPr>
            <a:spLocks noGrp="1"/>
          </p:cNvSpPr>
          <p:nvPr>
            <p:ph type="sldNum" sz="quarter" idx="11"/>
          </p:nvPr>
        </p:nvSpPr>
        <p:spPr/>
        <p:txBody>
          <a:bodyPr/>
          <a:lstStyle/>
          <a:p>
            <a:fld id="{5B11B169-12C0-D948-9ABB-CACE7597BA3D}" type="slidenum">
              <a:rPr lang="de-DE"/>
              <a:pPr/>
              <a:t>43</a:t>
            </a:fld>
            <a:endParaRPr lang="de-DE"/>
          </a:p>
        </p:txBody>
      </p:sp>
      <p:sp>
        <p:nvSpPr>
          <p:cNvPr id="19" name="Textplatzhalter 18">
            <a:extLst>
              <a:ext uri="{FF2B5EF4-FFF2-40B4-BE49-F238E27FC236}">
                <a16:creationId xmlns:a16="http://schemas.microsoft.com/office/drawing/2014/main" id="{61587860-EA1C-4FF7-89A3-393CA2600792}"/>
              </a:ext>
            </a:extLst>
          </p:cNvPr>
          <p:cNvSpPr>
            <a:spLocks noGrp="1"/>
          </p:cNvSpPr>
          <p:nvPr>
            <p:ph type="body" sz="quarter" idx="13"/>
          </p:nvPr>
        </p:nvSpPr>
        <p:spPr/>
        <p:txBody>
          <a:bodyPr/>
          <a:lstStyle/>
          <a:p>
            <a:endParaRPr lang="de-DE" dirty="0"/>
          </a:p>
        </p:txBody>
      </p:sp>
      <p:grpSp>
        <p:nvGrpSpPr>
          <p:cNvPr id="12" name="Gruppieren 11">
            <a:extLst>
              <a:ext uri="{FF2B5EF4-FFF2-40B4-BE49-F238E27FC236}">
                <a16:creationId xmlns:a16="http://schemas.microsoft.com/office/drawing/2014/main" id="{73F5FCD7-D156-7642-BA50-AA55672D9856}"/>
              </a:ext>
            </a:extLst>
          </p:cNvPr>
          <p:cNvGrpSpPr/>
          <p:nvPr/>
        </p:nvGrpSpPr>
        <p:grpSpPr>
          <a:xfrm>
            <a:off x="6891110" y="2857860"/>
            <a:ext cx="4889503" cy="2802201"/>
            <a:chOff x="7019731" y="3213770"/>
            <a:chExt cx="4892049" cy="2803660"/>
          </a:xfrm>
        </p:grpSpPr>
        <p:sp>
          <p:nvSpPr>
            <p:cNvPr id="14" name="Inhaltsplatzhalter 24">
              <a:extLst>
                <a:ext uri="{FF2B5EF4-FFF2-40B4-BE49-F238E27FC236}">
                  <a16:creationId xmlns:a16="http://schemas.microsoft.com/office/drawing/2014/main" id="{85B610D0-83EF-FE42-98DE-59EACAA82F7E}"/>
                </a:ext>
              </a:extLst>
            </p:cNvPr>
            <p:cNvSpPr txBox="1">
              <a:spLocks/>
            </p:cNvSpPr>
            <p:nvPr/>
          </p:nvSpPr>
          <p:spPr bwMode="gray">
            <a:xfrm>
              <a:off x="7019731" y="3213770"/>
              <a:ext cx="4892049" cy="2803660"/>
            </a:xfrm>
            <a:prstGeom prst="rect">
              <a:avLst/>
            </a:prstGeom>
            <a:noFill/>
            <a:ln w="6350" cap="flat" cmpd="sng" algn="ctr">
              <a:noFill/>
              <a:prstDash val="solid"/>
            </a:ln>
            <a:effectLst/>
          </p:spPr>
          <p:txBody>
            <a:bodyPr vert="horz" lIns="0" tIns="0" rIns="0" bIns="0" rtlCol="0" anchor="t" anchorCtr="0">
              <a:noAutofit/>
            </a:bodyPr>
            <a:lstStyle>
              <a:lvl1pPr marL="0" indent="0" algn="ctr" defTabSz="682884" rtl="0" eaLnBrk="1" latinLnBrk="0" hangingPunct="1">
                <a:lnSpc>
                  <a:spcPct val="90000"/>
                </a:lnSpc>
                <a:spcBef>
                  <a:spcPts val="1344"/>
                </a:spcBef>
                <a:spcAft>
                  <a:spcPts val="1344"/>
                </a:spcAft>
                <a:buFont typeface="Arial" panose="020B0604020202020204" pitchFamily="34" charset="0"/>
                <a:buNone/>
                <a:defRPr sz="2800" b="1" kern="1200" spc="45" baseline="0">
                  <a:solidFill>
                    <a:schemeClr val="tx2"/>
                  </a:solidFill>
                  <a:latin typeface="+mn-lt"/>
                  <a:ea typeface="+mn-ea"/>
                  <a:cs typeface="+mn-cs"/>
                </a:defRPr>
              </a:lvl1pPr>
              <a:lvl2pPr marL="0" indent="0" algn="ctr" defTabSz="682884" rtl="0" eaLnBrk="1" latinLnBrk="0" hangingPunct="1">
                <a:lnSpc>
                  <a:spcPct val="90000"/>
                </a:lnSpc>
                <a:spcBef>
                  <a:spcPts val="0"/>
                </a:spcBef>
                <a:buFont typeface="Wingdings" panose="05000000000000000000" pitchFamily="2" charset="2"/>
                <a:buNone/>
                <a:defRPr sz="1800" kern="1200" spc="45" baseline="0">
                  <a:solidFill>
                    <a:schemeClr val="tx1"/>
                  </a:solidFill>
                  <a:latin typeface="+mn-lt"/>
                  <a:ea typeface="+mn-ea"/>
                  <a:cs typeface="+mn-cs"/>
                </a:defRPr>
              </a:lvl2pPr>
              <a:lvl3pPr marL="0" indent="0" algn="ctr" defTabSz="682884" rtl="0" eaLnBrk="1" latinLnBrk="0" hangingPunct="1">
                <a:lnSpc>
                  <a:spcPct val="90000"/>
                </a:lnSpc>
                <a:spcBef>
                  <a:spcPts val="0"/>
                </a:spcBef>
                <a:buFont typeface="Wingdings" panose="05000000000000000000" pitchFamily="2" charset="2"/>
                <a:buNone/>
                <a:defRPr sz="1800" kern="1200" spc="45" baseline="0">
                  <a:solidFill>
                    <a:schemeClr val="tx1"/>
                  </a:solidFill>
                  <a:latin typeface="+mn-lt"/>
                  <a:ea typeface="+mn-ea"/>
                  <a:cs typeface="+mn-cs"/>
                </a:defRPr>
              </a:lvl3pPr>
              <a:lvl4pPr marL="0" indent="0" algn="ctr" defTabSz="682884" rtl="0" eaLnBrk="1" latinLnBrk="0" hangingPunct="1">
                <a:lnSpc>
                  <a:spcPct val="90000"/>
                </a:lnSpc>
                <a:spcBef>
                  <a:spcPts val="0"/>
                </a:spcBef>
                <a:buFont typeface="Wingdings" panose="05000000000000000000" pitchFamily="2" charset="2"/>
                <a:buNone/>
                <a:defRPr sz="1800" kern="1200" spc="45" baseline="0">
                  <a:solidFill>
                    <a:schemeClr val="tx1"/>
                  </a:solidFill>
                  <a:latin typeface="+mn-lt"/>
                  <a:ea typeface="+mn-ea"/>
                  <a:cs typeface="+mn-cs"/>
                </a:defRPr>
              </a:lvl4pPr>
              <a:lvl5pPr marL="0" indent="0" algn="ctr" defTabSz="682884" rtl="0" eaLnBrk="1" latinLnBrk="0" hangingPunct="1">
                <a:lnSpc>
                  <a:spcPct val="90000"/>
                </a:lnSpc>
                <a:spcBef>
                  <a:spcPts val="0"/>
                </a:spcBef>
                <a:buFont typeface="Wingdings" panose="05000000000000000000" pitchFamily="2" charset="2"/>
                <a:buNone/>
                <a:defRPr sz="1800" kern="1200" spc="45" baseline="0">
                  <a:solidFill>
                    <a:schemeClr val="tx1"/>
                  </a:solidFill>
                  <a:latin typeface="+mn-lt"/>
                  <a:ea typeface="+mn-ea"/>
                  <a:cs typeface="+mn-cs"/>
                </a:defRPr>
              </a:lvl5pPr>
              <a:lvl6pPr marL="0" indent="0" algn="ctr" defTabSz="682884" rtl="0" eaLnBrk="1" latinLnBrk="0" hangingPunct="1">
                <a:lnSpc>
                  <a:spcPct val="90000"/>
                </a:lnSpc>
                <a:spcBef>
                  <a:spcPts val="0"/>
                </a:spcBef>
                <a:buFont typeface="Wingdings" panose="05000000000000000000" pitchFamily="2" charset="2"/>
                <a:buNone/>
                <a:defRPr sz="1800" kern="1200" spc="45" baseline="0">
                  <a:solidFill>
                    <a:schemeClr val="tx1"/>
                  </a:solidFill>
                  <a:latin typeface="+mn-lt"/>
                  <a:ea typeface="+mn-ea"/>
                  <a:cs typeface="+mn-cs"/>
                </a:defRPr>
              </a:lvl6pPr>
              <a:lvl7pPr marL="0" indent="0" algn="ctr" defTabSz="682884" rtl="0" eaLnBrk="1" latinLnBrk="0" hangingPunct="1">
                <a:lnSpc>
                  <a:spcPct val="90000"/>
                </a:lnSpc>
                <a:spcBef>
                  <a:spcPts val="0"/>
                </a:spcBef>
                <a:buFont typeface="Wingdings" panose="05000000000000000000" pitchFamily="2" charset="2"/>
                <a:buNone/>
                <a:defRPr sz="1800" kern="1200" spc="45" baseline="0">
                  <a:solidFill>
                    <a:schemeClr val="tx1"/>
                  </a:solidFill>
                  <a:latin typeface="+mn-lt"/>
                  <a:ea typeface="+mn-ea"/>
                  <a:cs typeface="+mn-cs"/>
                </a:defRPr>
              </a:lvl7pPr>
              <a:lvl8pPr marL="0" indent="0" algn="ctr" defTabSz="682884" rtl="0" eaLnBrk="1" latinLnBrk="0" hangingPunct="1">
                <a:lnSpc>
                  <a:spcPct val="90000"/>
                </a:lnSpc>
                <a:spcBef>
                  <a:spcPts val="0"/>
                </a:spcBef>
                <a:buFont typeface="Wingdings" panose="05000000000000000000" pitchFamily="2" charset="2"/>
                <a:buNone/>
                <a:defRPr sz="1800" kern="1200" spc="45" baseline="0">
                  <a:solidFill>
                    <a:schemeClr val="tx1"/>
                  </a:solidFill>
                  <a:latin typeface="+mn-lt"/>
                  <a:ea typeface="+mn-ea"/>
                  <a:cs typeface="+mn-cs"/>
                </a:defRPr>
              </a:lvl8pPr>
              <a:lvl9pPr marL="0" indent="0" algn="ctr" defTabSz="682884" rtl="0" eaLnBrk="1" latinLnBrk="0" hangingPunct="1">
                <a:lnSpc>
                  <a:spcPct val="90000"/>
                </a:lnSpc>
                <a:spcBef>
                  <a:spcPts val="0"/>
                </a:spcBef>
                <a:buFont typeface="Wingdings" panose="05000000000000000000" pitchFamily="2" charset="2"/>
                <a:buNone/>
                <a:defRPr sz="1800" kern="1200" spc="45" baseline="0">
                  <a:solidFill>
                    <a:schemeClr val="tx1"/>
                  </a:solidFill>
                  <a:latin typeface="+mn-lt"/>
                  <a:ea typeface="+mn-ea"/>
                  <a:cs typeface="+mn-cs"/>
                </a:defRPr>
              </a:lvl9pPr>
            </a:lstStyle>
            <a:p>
              <a:pPr algn="l"/>
              <a:r>
                <a:rPr lang="de-DE" sz="2799" dirty="0"/>
                <a:t>DEUTSCHLAND</a:t>
              </a:r>
            </a:p>
            <a:p>
              <a:pPr marL="285607" lvl="3" indent="-285607" algn="l">
                <a:buFont typeface="Wingdings" panose="05000000000000000000" pitchFamily="2" charset="2"/>
                <a:buChar char="§"/>
              </a:pPr>
              <a:r>
                <a:rPr lang="de-DE" sz="1799" dirty="0">
                  <a:solidFill>
                    <a:srgbClr val="515349"/>
                  </a:solidFill>
                </a:rPr>
                <a:t>Seit 25 Jahren Versicherungen speziell für den deutschen Markt</a:t>
              </a:r>
            </a:p>
            <a:p>
              <a:pPr marL="285607" lvl="3" indent="-285607" algn="l">
                <a:spcBef>
                  <a:spcPts val="800"/>
                </a:spcBef>
                <a:buFont typeface="Wingdings" panose="05000000000000000000" pitchFamily="2" charset="2"/>
                <a:buChar char="§"/>
              </a:pPr>
              <a:r>
                <a:rPr lang="de-DE" sz="1799" dirty="0">
                  <a:solidFill>
                    <a:srgbClr val="515349"/>
                  </a:solidFill>
                </a:rPr>
                <a:t>Niederlassungen in Köln und Neu-Isenburg</a:t>
              </a:r>
            </a:p>
            <a:p>
              <a:pPr marL="285607" lvl="3" indent="-285607" algn="l">
                <a:spcBef>
                  <a:spcPts val="800"/>
                </a:spcBef>
                <a:buFont typeface="Wingdings" panose="05000000000000000000" pitchFamily="2" charset="2"/>
                <a:buChar char="§"/>
              </a:pPr>
              <a:r>
                <a:rPr lang="de-DE" sz="1799" dirty="0">
                  <a:solidFill>
                    <a:srgbClr val="515349"/>
                  </a:solidFill>
                </a:rPr>
                <a:t>Positive Produkttests in der Presse</a:t>
              </a:r>
            </a:p>
            <a:p>
              <a:pPr marL="285750" lvl="3" indent="-285750" algn="l">
                <a:spcBef>
                  <a:spcPts val="800"/>
                </a:spcBef>
                <a:buFont typeface="Wingdings" panose="05000000000000000000" pitchFamily="2" charset="2"/>
                <a:buChar char="§"/>
              </a:pPr>
              <a:r>
                <a:rPr lang="de-DE" dirty="0"/>
                <a:t>Allgemeine Aufsicht durch Central Bank of Ireland in Irland und Rechtsaufsicht durch BaFin in Bonn</a:t>
              </a:r>
            </a:p>
            <a:p>
              <a:pPr marL="285607" lvl="3" indent="-285607" algn="l">
                <a:spcBef>
                  <a:spcPts val="800"/>
                </a:spcBef>
                <a:buFont typeface="Wingdings" panose="05000000000000000000" pitchFamily="2" charset="2"/>
                <a:buChar char="§"/>
              </a:pPr>
              <a:r>
                <a:rPr lang="de-DE" sz="1799" dirty="0">
                  <a:solidFill>
                    <a:srgbClr val="515349"/>
                  </a:solidFill>
                </a:rPr>
                <a:t>Deutschsprachiger </a:t>
              </a:r>
              <a:r>
                <a:rPr lang="de-DE" sz="1799" dirty="0"/>
                <a:t>Kunden- und Maklerservice</a:t>
              </a:r>
            </a:p>
          </p:txBody>
        </p:sp>
        <p:pic>
          <p:nvPicPr>
            <p:cNvPr id="5" name="Grafik 4">
              <a:extLst>
                <a:ext uri="{FF2B5EF4-FFF2-40B4-BE49-F238E27FC236}">
                  <a16:creationId xmlns:a16="http://schemas.microsoft.com/office/drawing/2014/main" id="{CA3156A8-C9E6-3444-943C-9675F4877FF6}"/>
                </a:ext>
              </a:extLst>
            </p:cNvPr>
            <p:cNvPicPr>
              <a:picLocks noChangeAspect="1"/>
            </p:cNvPicPr>
            <p:nvPr/>
          </p:nvPicPr>
          <p:blipFill>
            <a:blip r:embed="rId7"/>
            <a:stretch>
              <a:fillRect/>
            </a:stretch>
          </p:blipFill>
          <p:spPr>
            <a:xfrm>
              <a:off x="9907032" y="3264989"/>
              <a:ext cx="457561" cy="265880"/>
            </a:xfrm>
            <a:prstGeom prst="rect">
              <a:avLst/>
            </a:prstGeom>
          </p:spPr>
        </p:pic>
      </p:grpSp>
      <p:sp>
        <p:nvSpPr>
          <p:cNvPr id="25" name="Inhaltsplatzhalter 24">
            <a:extLst>
              <a:ext uri="{FF2B5EF4-FFF2-40B4-BE49-F238E27FC236}">
                <a16:creationId xmlns:a16="http://schemas.microsoft.com/office/drawing/2014/main" id="{914A8C41-BC45-469E-BCF5-9D53790312B8}"/>
              </a:ext>
            </a:extLst>
          </p:cNvPr>
          <p:cNvSpPr>
            <a:spLocks noGrp="1"/>
          </p:cNvSpPr>
          <p:nvPr>
            <p:ph type="body" sz="quarter" idx="18"/>
          </p:nvPr>
        </p:nvSpPr>
        <p:spPr>
          <a:xfrm>
            <a:off x="2435288" y="1485950"/>
            <a:ext cx="3455774" cy="1945014"/>
          </a:xfrm>
        </p:spPr>
        <p:txBody>
          <a:bodyPr vert="horz" lIns="0" tIns="0" rIns="0" bIns="0" rtlCol="0" anchor="t" anchorCtr="0">
            <a:noAutofit/>
          </a:bodyPr>
          <a:lstStyle/>
          <a:p>
            <a:pPr algn="l"/>
            <a:r>
              <a:rPr lang="de-DE" dirty="0"/>
              <a:t>KANADA</a:t>
            </a:r>
          </a:p>
          <a:p>
            <a:pPr marL="285607" lvl="3" indent="-285607" algn="l">
              <a:buFont typeface="Wingdings" pitchFamily="2" charset="2"/>
              <a:buChar char="§"/>
            </a:pPr>
            <a:r>
              <a:rPr lang="de-DE" dirty="0"/>
              <a:t>Muttergesellschaft in Toronto</a:t>
            </a:r>
          </a:p>
          <a:p>
            <a:pPr marL="285607" lvl="1" indent="-285607" algn="l">
              <a:spcBef>
                <a:spcPts val="800"/>
              </a:spcBef>
              <a:buFont typeface="Wingdings" pitchFamily="2" charset="2"/>
              <a:buChar char="§"/>
            </a:pPr>
            <a:r>
              <a:rPr lang="de-DE" dirty="0">
                <a:solidFill>
                  <a:srgbClr val="515349"/>
                </a:solidFill>
              </a:rPr>
              <a:t>Über 175 Jahre Erfahrung</a:t>
            </a:r>
          </a:p>
          <a:p>
            <a:pPr marL="285607" lvl="1" indent="-285607" algn="l">
              <a:spcBef>
                <a:spcPts val="800"/>
              </a:spcBef>
              <a:buFont typeface="Wingdings" pitchFamily="2" charset="2"/>
              <a:buChar char="§"/>
            </a:pPr>
            <a:r>
              <a:rPr lang="de-DE" dirty="0">
                <a:solidFill>
                  <a:srgbClr val="515349"/>
                </a:solidFill>
              </a:rPr>
              <a:t>Hervorragende Finanzstärke</a:t>
            </a:r>
          </a:p>
          <a:p>
            <a:pPr marL="285607" lvl="1" indent="-285607" algn="l">
              <a:spcBef>
                <a:spcPts val="800"/>
              </a:spcBef>
              <a:buFont typeface="Wingdings" pitchFamily="2" charset="2"/>
              <a:buChar char="§"/>
            </a:pPr>
            <a:r>
              <a:rPr lang="de-DE" dirty="0">
                <a:solidFill>
                  <a:srgbClr val="515349"/>
                </a:solidFill>
              </a:rPr>
              <a:t>Starke Solvabilität</a:t>
            </a:r>
          </a:p>
        </p:txBody>
      </p:sp>
      <p:pic>
        <p:nvPicPr>
          <p:cNvPr id="3" name="Grafik 2">
            <a:extLst>
              <a:ext uri="{FF2B5EF4-FFF2-40B4-BE49-F238E27FC236}">
                <a16:creationId xmlns:a16="http://schemas.microsoft.com/office/drawing/2014/main" id="{2DE4CDFD-7D31-9441-A597-5979D4AA1DAD}"/>
              </a:ext>
            </a:extLst>
          </p:cNvPr>
          <p:cNvPicPr>
            <a:picLocks noChangeAspect="1"/>
          </p:cNvPicPr>
          <p:nvPr/>
        </p:nvPicPr>
        <p:blipFill>
          <a:blip r:embed="rId8"/>
          <a:stretch>
            <a:fillRect/>
          </a:stretch>
        </p:blipFill>
        <p:spPr>
          <a:xfrm>
            <a:off x="4093162" y="1529619"/>
            <a:ext cx="457323" cy="265742"/>
          </a:xfrm>
          <a:prstGeom prst="rect">
            <a:avLst/>
          </a:prstGeom>
          <a:ln w="3175">
            <a:solidFill>
              <a:schemeClr val="bg1">
                <a:lumMod val="75000"/>
              </a:schemeClr>
            </a:solidFill>
          </a:ln>
        </p:spPr>
      </p:pic>
      <p:sp>
        <p:nvSpPr>
          <p:cNvPr id="20" name="Titel 2">
            <a:extLst>
              <a:ext uri="{FF2B5EF4-FFF2-40B4-BE49-F238E27FC236}">
                <a16:creationId xmlns:a16="http://schemas.microsoft.com/office/drawing/2014/main" id="{B9722937-1158-4604-ADBE-524B734E5CF9}"/>
              </a:ext>
            </a:extLst>
          </p:cNvPr>
          <p:cNvSpPr>
            <a:spLocks noGrp="1"/>
          </p:cNvSpPr>
          <p:nvPr>
            <p:ph type="title"/>
          </p:nvPr>
        </p:nvSpPr>
        <p:spPr>
          <a:xfrm>
            <a:off x="339310" y="550180"/>
            <a:ext cx="8060540" cy="575764"/>
          </a:xfrm>
        </p:spPr>
        <p:txBody>
          <a:bodyPr/>
          <a:lstStyle/>
          <a:p>
            <a:r>
              <a:rPr lang="de-DE" dirty="0">
                <a:solidFill>
                  <a:srgbClr val="C00000"/>
                </a:solidFill>
              </a:rPr>
              <a:t>Historie</a:t>
            </a:r>
          </a:p>
        </p:txBody>
      </p:sp>
      <p:sp>
        <p:nvSpPr>
          <p:cNvPr id="21" name="Textplatzhalter 3">
            <a:extLst>
              <a:ext uri="{FF2B5EF4-FFF2-40B4-BE49-F238E27FC236}">
                <a16:creationId xmlns:a16="http://schemas.microsoft.com/office/drawing/2014/main" id="{4CCCEF4C-5C11-4364-A2EB-8C86B9922199}"/>
              </a:ext>
            </a:extLst>
          </p:cNvPr>
          <p:cNvSpPr txBox="1">
            <a:spLocks/>
          </p:cNvSpPr>
          <p:nvPr/>
        </p:nvSpPr>
        <p:spPr bwMode="gray">
          <a:xfrm>
            <a:off x="335360" y="190327"/>
            <a:ext cx="8059802" cy="215888"/>
          </a:xfrm>
          <a:prstGeom prst="rect">
            <a:avLst/>
          </a:prstGeom>
          <a:ln w="3175">
            <a:solidFill>
              <a:schemeClr val="bg1"/>
            </a:solidFill>
          </a:ln>
        </p:spPr>
        <p:txBody>
          <a:bodyPr vert="horz" lIns="0" tIns="23996" rIns="0" bIns="0" rtlCol="0" anchor="b">
            <a:noAutofit/>
          </a:bodyPr>
          <a:lstStyle>
            <a:lvl1pPr marL="0" indent="0" algn="l" defTabSz="682884" rtl="0" eaLnBrk="1" latinLnBrk="0" hangingPunct="1">
              <a:lnSpc>
                <a:spcPct val="90000"/>
              </a:lnSpc>
              <a:spcBef>
                <a:spcPts val="0"/>
              </a:spcBef>
              <a:buFont typeface="Arial" panose="020B0604020202020204" pitchFamily="34" charset="0"/>
              <a:buNone/>
              <a:defRPr sz="1200" kern="1200" cap="none" spc="0" baseline="0">
                <a:solidFill>
                  <a:schemeClr val="tx1"/>
                </a:solidFill>
                <a:latin typeface="+mn-lt"/>
                <a:ea typeface="+mn-ea"/>
                <a:cs typeface="Arial"/>
              </a:defRPr>
            </a:lvl1pPr>
            <a:lvl2pPr marL="0" indent="0" algn="l" defTabSz="682884" rtl="0" eaLnBrk="1" latinLnBrk="0" hangingPunct="1">
              <a:lnSpc>
                <a:spcPct val="90000"/>
              </a:lnSpc>
              <a:spcBef>
                <a:spcPts val="0"/>
              </a:spcBef>
              <a:buFont typeface="Wingdings" panose="05000000000000000000" pitchFamily="2" charset="2"/>
              <a:buNone/>
              <a:defRPr sz="1200" kern="1200" cap="none" spc="0" baseline="0">
                <a:solidFill>
                  <a:schemeClr val="tx1"/>
                </a:solidFill>
                <a:latin typeface="+mn-lt"/>
                <a:ea typeface="+mn-ea"/>
                <a:cs typeface="Arial"/>
              </a:defRPr>
            </a:lvl2pPr>
            <a:lvl3pPr marL="0" indent="0" algn="l" defTabSz="682884" rtl="0" eaLnBrk="1" latinLnBrk="0" hangingPunct="1">
              <a:lnSpc>
                <a:spcPct val="90000"/>
              </a:lnSpc>
              <a:spcBef>
                <a:spcPts val="0"/>
              </a:spcBef>
              <a:buFont typeface="Wingdings" panose="05000000000000000000" pitchFamily="2" charset="2"/>
              <a:buNone/>
              <a:defRPr sz="1200" kern="1200" cap="none" spc="0" baseline="0">
                <a:solidFill>
                  <a:schemeClr val="tx1"/>
                </a:solidFill>
                <a:latin typeface="+mn-lt"/>
                <a:ea typeface="+mn-ea"/>
                <a:cs typeface="Arial"/>
              </a:defRPr>
            </a:lvl3pPr>
            <a:lvl4pPr marL="0" indent="0" algn="l" defTabSz="682884" rtl="0" eaLnBrk="1" latinLnBrk="0" hangingPunct="1">
              <a:lnSpc>
                <a:spcPct val="90000"/>
              </a:lnSpc>
              <a:spcBef>
                <a:spcPts val="0"/>
              </a:spcBef>
              <a:buFont typeface="Wingdings" panose="05000000000000000000" pitchFamily="2" charset="2"/>
              <a:buNone/>
              <a:defRPr sz="1200" kern="1200" cap="none" spc="0" baseline="0">
                <a:solidFill>
                  <a:schemeClr val="tx1"/>
                </a:solidFill>
                <a:latin typeface="+mn-lt"/>
                <a:ea typeface="+mn-ea"/>
                <a:cs typeface="Arial"/>
              </a:defRPr>
            </a:lvl4pPr>
            <a:lvl5pPr marL="0" indent="0" algn="l" defTabSz="682884" rtl="0" eaLnBrk="1" latinLnBrk="0" hangingPunct="1">
              <a:lnSpc>
                <a:spcPct val="90000"/>
              </a:lnSpc>
              <a:spcBef>
                <a:spcPts val="0"/>
              </a:spcBef>
              <a:buFont typeface="Wingdings" panose="05000000000000000000" pitchFamily="2" charset="2"/>
              <a:buNone/>
              <a:defRPr sz="1200" kern="1200" cap="none" spc="0" baseline="0">
                <a:solidFill>
                  <a:schemeClr val="tx1"/>
                </a:solidFill>
                <a:latin typeface="+mn-lt"/>
                <a:ea typeface="+mn-ea"/>
                <a:cs typeface="Arial"/>
              </a:defRPr>
            </a:lvl5pPr>
            <a:lvl6pPr marL="0" indent="0" algn="l" defTabSz="682884" rtl="0" eaLnBrk="1" latinLnBrk="0" hangingPunct="1">
              <a:lnSpc>
                <a:spcPct val="90000"/>
              </a:lnSpc>
              <a:spcBef>
                <a:spcPts val="0"/>
              </a:spcBef>
              <a:buFont typeface="Wingdings" panose="05000000000000000000" pitchFamily="2" charset="2"/>
              <a:buNone/>
              <a:defRPr sz="1200" kern="1200" cap="none" spc="0" baseline="0">
                <a:solidFill>
                  <a:schemeClr val="tx1"/>
                </a:solidFill>
                <a:latin typeface="+mn-lt"/>
                <a:ea typeface="+mn-ea"/>
                <a:cs typeface="+mn-cs"/>
              </a:defRPr>
            </a:lvl6pPr>
            <a:lvl7pPr marL="0" indent="0" algn="l" defTabSz="682884" rtl="0" eaLnBrk="1" latinLnBrk="0" hangingPunct="1">
              <a:lnSpc>
                <a:spcPct val="90000"/>
              </a:lnSpc>
              <a:spcBef>
                <a:spcPts val="0"/>
              </a:spcBef>
              <a:buFont typeface="Wingdings" panose="05000000000000000000" pitchFamily="2" charset="2"/>
              <a:buNone/>
              <a:defRPr sz="1200" kern="1200" cap="none" spc="0" baseline="0">
                <a:solidFill>
                  <a:schemeClr val="tx1"/>
                </a:solidFill>
                <a:latin typeface="+mn-lt"/>
                <a:ea typeface="+mn-ea"/>
                <a:cs typeface="+mn-cs"/>
              </a:defRPr>
            </a:lvl7pPr>
            <a:lvl8pPr marL="0" indent="0" algn="l" defTabSz="682884" rtl="0" eaLnBrk="1" latinLnBrk="0" hangingPunct="1">
              <a:lnSpc>
                <a:spcPct val="90000"/>
              </a:lnSpc>
              <a:spcBef>
                <a:spcPts val="0"/>
              </a:spcBef>
              <a:buFont typeface="Wingdings" panose="05000000000000000000" pitchFamily="2" charset="2"/>
              <a:buNone/>
              <a:defRPr sz="1200" kern="1200" cap="none" spc="0" baseline="0">
                <a:solidFill>
                  <a:schemeClr val="tx1"/>
                </a:solidFill>
                <a:latin typeface="+mn-lt"/>
                <a:ea typeface="+mn-ea"/>
                <a:cs typeface="+mn-cs"/>
              </a:defRPr>
            </a:lvl8pPr>
            <a:lvl9pPr marL="0" indent="0" algn="l" defTabSz="682884" rtl="0" eaLnBrk="1" latinLnBrk="0" hangingPunct="1">
              <a:lnSpc>
                <a:spcPct val="90000"/>
              </a:lnSpc>
              <a:spcBef>
                <a:spcPts val="0"/>
              </a:spcBef>
              <a:buFont typeface="Wingdings" panose="05000000000000000000" pitchFamily="2" charset="2"/>
              <a:buNone/>
              <a:defRPr sz="1200" kern="1200" cap="none" spc="0" baseline="0">
                <a:solidFill>
                  <a:schemeClr val="tx1"/>
                </a:solidFill>
                <a:latin typeface="+mn-lt"/>
                <a:ea typeface="+mn-ea"/>
                <a:cs typeface="+mn-cs"/>
              </a:defRPr>
            </a:lvl9pPr>
          </a:lstStyle>
          <a:p>
            <a:r>
              <a:rPr lang="de-DE" sz="1199"/>
              <a:t>Der Versorgungsträger Canada Life</a:t>
            </a:r>
          </a:p>
        </p:txBody>
      </p:sp>
    </p:spTree>
    <p:extLst>
      <p:ext uri="{BB962C8B-B14F-4D97-AF65-F5344CB8AC3E}">
        <p14:creationId xmlns:p14="http://schemas.microsoft.com/office/powerpoint/2010/main" val="4201059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2000"/>
                                        <p:tgtEl>
                                          <p:spTgt spid="11"/>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5">
                                            <p:txEl>
                                              <p:pRg st="0" end="0"/>
                                            </p:txEl>
                                          </p:spTgt>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25">
                                            <p:txEl>
                                              <p:pRg st="1" end="1"/>
                                            </p:txEl>
                                          </p:spTgt>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25">
                                            <p:txEl>
                                              <p:pRg st="2" end="2"/>
                                            </p:txEl>
                                          </p:spTgt>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25">
                                            <p:txEl>
                                              <p:pRg st="3" end="3"/>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25">
                                            <p:txEl>
                                              <p:pRg st="4" end="4"/>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5"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6670551B-010C-644B-AC33-4FDD60529A73}"/>
              </a:ext>
            </a:extLst>
          </p:cNvPr>
          <p:cNvSpPr>
            <a:spLocks noGrp="1"/>
          </p:cNvSpPr>
          <p:nvPr>
            <p:ph type="sldNum" sz="quarter" idx="11"/>
          </p:nvPr>
        </p:nvSpPr>
        <p:spPr/>
        <p:txBody>
          <a:bodyPr/>
          <a:lstStyle/>
          <a:p>
            <a:fld id="{F54F1103-55D5-406B-994D-438AB4391C46}" type="slidenum">
              <a:rPr lang="de-DE" smtClean="0"/>
              <a:pPr/>
              <a:t>44</a:t>
            </a:fld>
            <a:endParaRPr lang="de-DE"/>
          </a:p>
        </p:txBody>
      </p:sp>
      <p:sp>
        <p:nvSpPr>
          <p:cNvPr id="7" name="Textplatzhalter 6">
            <a:extLst>
              <a:ext uri="{FF2B5EF4-FFF2-40B4-BE49-F238E27FC236}">
                <a16:creationId xmlns:a16="http://schemas.microsoft.com/office/drawing/2014/main" id="{EB90712F-7A7F-BC45-891E-38CF6A7F9ADC}"/>
              </a:ext>
            </a:extLst>
          </p:cNvPr>
          <p:cNvSpPr>
            <a:spLocks noGrp="1"/>
          </p:cNvSpPr>
          <p:nvPr>
            <p:ph type="body" sz="quarter" idx="13"/>
          </p:nvPr>
        </p:nvSpPr>
        <p:spPr/>
        <p:txBody>
          <a:bodyPr/>
          <a:lstStyle/>
          <a:p>
            <a:r>
              <a:rPr lang="de-DE" dirty="0"/>
              <a:t>(Stand: 31. Dezember 2023)</a:t>
            </a:r>
          </a:p>
          <a:p>
            <a:r>
              <a:rPr lang="de-DE" dirty="0"/>
              <a:t>Die Great-West-Zahlen wurden mit dem Wechselkurs 1 € = 1,46 CAN$ zum 31.12.2023 umgerechnet und gerundet</a:t>
            </a:r>
          </a:p>
        </p:txBody>
      </p:sp>
      <p:sp>
        <p:nvSpPr>
          <p:cNvPr id="12" name="Titel 2">
            <a:extLst>
              <a:ext uri="{FF2B5EF4-FFF2-40B4-BE49-F238E27FC236}">
                <a16:creationId xmlns:a16="http://schemas.microsoft.com/office/drawing/2014/main" id="{E528D0C9-EB02-4B73-B681-6752564B7DD1}"/>
              </a:ext>
            </a:extLst>
          </p:cNvPr>
          <p:cNvSpPr>
            <a:spLocks noGrp="1"/>
          </p:cNvSpPr>
          <p:nvPr>
            <p:ph type="title"/>
          </p:nvPr>
        </p:nvSpPr>
        <p:spPr>
          <a:xfrm>
            <a:off x="339310" y="550180"/>
            <a:ext cx="8060540" cy="575764"/>
          </a:xfrm>
        </p:spPr>
        <p:txBody>
          <a:bodyPr/>
          <a:lstStyle/>
          <a:p>
            <a:r>
              <a:rPr lang="de-DE" dirty="0"/>
              <a:t>Canada Life in Zahlen – Deutschland &amp; Gruppe</a:t>
            </a:r>
          </a:p>
        </p:txBody>
      </p:sp>
      <p:sp>
        <p:nvSpPr>
          <p:cNvPr id="14" name="Textplatzhalter 3">
            <a:extLst>
              <a:ext uri="{FF2B5EF4-FFF2-40B4-BE49-F238E27FC236}">
                <a16:creationId xmlns:a16="http://schemas.microsoft.com/office/drawing/2014/main" id="{42E54919-3F03-4315-AADF-20561554DC9F}"/>
              </a:ext>
            </a:extLst>
          </p:cNvPr>
          <p:cNvSpPr txBox="1">
            <a:spLocks/>
          </p:cNvSpPr>
          <p:nvPr/>
        </p:nvSpPr>
        <p:spPr bwMode="gray">
          <a:xfrm>
            <a:off x="335360" y="190327"/>
            <a:ext cx="8059802" cy="215888"/>
          </a:xfrm>
          <a:prstGeom prst="rect">
            <a:avLst/>
          </a:prstGeom>
          <a:ln w="3175">
            <a:solidFill>
              <a:schemeClr val="bg1"/>
            </a:solidFill>
          </a:ln>
        </p:spPr>
        <p:txBody>
          <a:bodyPr vert="horz" lIns="0" tIns="23996" rIns="0" bIns="0" rtlCol="0" anchor="b">
            <a:noAutofit/>
          </a:bodyPr>
          <a:lstStyle>
            <a:lvl1pPr marL="0" indent="0" algn="l" defTabSz="682884" rtl="0" eaLnBrk="1" latinLnBrk="0" hangingPunct="1">
              <a:lnSpc>
                <a:spcPct val="90000"/>
              </a:lnSpc>
              <a:spcBef>
                <a:spcPts val="0"/>
              </a:spcBef>
              <a:buFont typeface="Arial" panose="020B0604020202020204" pitchFamily="34" charset="0"/>
              <a:buNone/>
              <a:defRPr sz="1200" kern="1200" cap="none" spc="0" baseline="0">
                <a:solidFill>
                  <a:schemeClr val="tx1"/>
                </a:solidFill>
                <a:latin typeface="+mn-lt"/>
                <a:ea typeface="+mn-ea"/>
                <a:cs typeface="Arial"/>
              </a:defRPr>
            </a:lvl1pPr>
            <a:lvl2pPr marL="0" indent="0" algn="l" defTabSz="682884" rtl="0" eaLnBrk="1" latinLnBrk="0" hangingPunct="1">
              <a:lnSpc>
                <a:spcPct val="90000"/>
              </a:lnSpc>
              <a:spcBef>
                <a:spcPts val="0"/>
              </a:spcBef>
              <a:buFont typeface="Wingdings" panose="05000000000000000000" pitchFamily="2" charset="2"/>
              <a:buNone/>
              <a:defRPr sz="1200" kern="1200" cap="none" spc="0" baseline="0">
                <a:solidFill>
                  <a:schemeClr val="tx1"/>
                </a:solidFill>
                <a:latin typeface="+mn-lt"/>
                <a:ea typeface="+mn-ea"/>
                <a:cs typeface="Arial"/>
              </a:defRPr>
            </a:lvl2pPr>
            <a:lvl3pPr marL="0" indent="0" algn="l" defTabSz="682884" rtl="0" eaLnBrk="1" latinLnBrk="0" hangingPunct="1">
              <a:lnSpc>
                <a:spcPct val="90000"/>
              </a:lnSpc>
              <a:spcBef>
                <a:spcPts val="0"/>
              </a:spcBef>
              <a:buFont typeface="Wingdings" panose="05000000000000000000" pitchFamily="2" charset="2"/>
              <a:buNone/>
              <a:defRPr sz="1200" kern="1200" cap="none" spc="0" baseline="0">
                <a:solidFill>
                  <a:schemeClr val="tx1"/>
                </a:solidFill>
                <a:latin typeface="+mn-lt"/>
                <a:ea typeface="+mn-ea"/>
                <a:cs typeface="Arial"/>
              </a:defRPr>
            </a:lvl3pPr>
            <a:lvl4pPr marL="0" indent="0" algn="l" defTabSz="682884" rtl="0" eaLnBrk="1" latinLnBrk="0" hangingPunct="1">
              <a:lnSpc>
                <a:spcPct val="90000"/>
              </a:lnSpc>
              <a:spcBef>
                <a:spcPts val="0"/>
              </a:spcBef>
              <a:buFont typeface="Wingdings" panose="05000000000000000000" pitchFamily="2" charset="2"/>
              <a:buNone/>
              <a:defRPr sz="1200" kern="1200" cap="none" spc="0" baseline="0">
                <a:solidFill>
                  <a:schemeClr val="tx1"/>
                </a:solidFill>
                <a:latin typeface="+mn-lt"/>
                <a:ea typeface="+mn-ea"/>
                <a:cs typeface="Arial"/>
              </a:defRPr>
            </a:lvl4pPr>
            <a:lvl5pPr marL="0" indent="0" algn="l" defTabSz="682884" rtl="0" eaLnBrk="1" latinLnBrk="0" hangingPunct="1">
              <a:lnSpc>
                <a:spcPct val="90000"/>
              </a:lnSpc>
              <a:spcBef>
                <a:spcPts val="0"/>
              </a:spcBef>
              <a:buFont typeface="Wingdings" panose="05000000000000000000" pitchFamily="2" charset="2"/>
              <a:buNone/>
              <a:defRPr sz="1200" kern="1200" cap="none" spc="0" baseline="0">
                <a:solidFill>
                  <a:schemeClr val="tx1"/>
                </a:solidFill>
                <a:latin typeface="+mn-lt"/>
                <a:ea typeface="+mn-ea"/>
                <a:cs typeface="Arial"/>
              </a:defRPr>
            </a:lvl5pPr>
            <a:lvl6pPr marL="0" indent="0" algn="l" defTabSz="682884" rtl="0" eaLnBrk="1" latinLnBrk="0" hangingPunct="1">
              <a:lnSpc>
                <a:spcPct val="90000"/>
              </a:lnSpc>
              <a:spcBef>
                <a:spcPts val="0"/>
              </a:spcBef>
              <a:buFont typeface="Wingdings" panose="05000000000000000000" pitchFamily="2" charset="2"/>
              <a:buNone/>
              <a:defRPr sz="1200" kern="1200" cap="none" spc="0" baseline="0">
                <a:solidFill>
                  <a:schemeClr val="tx1"/>
                </a:solidFill>
                <a:latin typeface="+mn-lt"/>
                <a:ea typeface="+mn-ea"/>
                <a:cs typeface="+mn-cs"/>
              </a:defRPr>
            </a:lvl6pPr>
            <a:lvl7pPr marL="0" indent="0" algn="l" defTabSz="682884" rtl="0" eaLnBrk="1" latinLnBrk="0" hangingPunct="1">
              <a:lnSpc>
                <a:spcPct val="90000"/>
              </a:lnSpc>
              <a:spcBef>
                <a:spcPts val="0"/>
              </a:spcBef>
              <a:buFont typeface="Wingdings" panose="05000000000000000000" pitchFamily="2" charset="2"/>
              <a:buNone/>
              <a:defRPr sz="1200" kern="1200" cap="none" spc="0" baseline="0">
                <a:solidFill>
                  <a:schemeClr val="tx1"/>
                </a:solidFill>
                <a:latin typeface="+mn-lt"/>
                <a:ea typeface="+mn-ea"/>
                <a:cs typeface="+mn-cs"/>
              </a:defRPr>
            </a:lvl7pPr>
            <a:lvl8pPr marL="0" indent="0" algn="l" defTabSz="682884" rtl="0" eaLnBrk="1" latinLnBrk="0" hangingPunct="1">
              <a:lnSpc>
                <a:spcPct val="90000"/>
              </a:lnSpc>
              <a:spcBef>
                <a:spcPts val="0"/>
              </a:spcBef>
              <a:buFont typeface="Wingdings" panose="05000000000000000000" pitchFamily="2" charset="2"/>
              <a:buNone/>
              <a:defRPr sz="1200" kern="1200" cap="none" spc="0" baseline="0">
                <a:solidFill>
                  <a:schemeClr val="tx1"/>
                </a:solidFill>
                <a:latin typeface="+mn-lt"/>
                <a:ea typeface="+mn-ea"/>
                <a:cs typeface="+mn-cs"/>
              </a:defRPr>
            </a:lvl8pPr>
            <a:lvl9pPr marL="0" indent="0" algn="l" defTabSz="682884" rtl="0" eaLnBrk="1" latinLnBrk="0" hangingPunct="1">
              <a:lnSpc>
                <a:spcPct val="90000"/>
              </a:lnSpc>
              <a:spcBef>
                <a:spcPts val="0"/>
              </a:spcBef>
              <a:buFont typeface="Wingdings" panose="05000000000000000000" pitchFamily="2" charset="2"/>
              <a:buNone/>
              <a:defRPr sz="1200" kern="1200" cap="none" spc="0" baseline="0">
                <a:solidFill>
                  <a:schemeClr val="tx1"/>
                </a:solidFill>
                <a:latin typeface="+mn-lt"/>
                <a:ea typeface="+mn-ea"/>
                <a:cs typeface="+mn-cs"/>
              </a:defRPr>
            </a:lvl9pPr>
          </a:lstStyle>
          <a:p>
            <a:r>
              <a:rPr lang="de-DE" sz="1199"/>
              <a:t>Der Versorgungsträger Canada Life</a:t>
            </a:r>
          </a:p>
        </p:txBody>
      </p:sp>
      <p:graphicFrame>
        <p:nvGraphicFramePr>
          <p:cNvPr id="11" name="Tabelle 10">
            <a:extLst>
              <a:ext uri="{FF2B5EF4-FFF2-40B4-BE49-F238E27FC236}">
                <a16:creationId xmlns:a16="http://schemas.microsoft.com/office/drawing/2014/main" id="{E66FCAE4-A7EF-4DB3-BE9E-C7281F0A367D}"/>
              </a:ext>
            </a:extLst>
          </p:cNvPr>
          <p:cNvGraphicFramePr>
            <a:graphicFrameLocks noGrp="1"/>
          </p:cNvGraphicFramePr>
          <p:nvPr>
            <p:extLst>
              <p:ext uri="{D42A27DB-BD31-4B8C-83A1-F6EECF244321}">
                <p14:modId xmlns:p14="http://schemas.microsoft.com/office/powerpoint/2010/main" val="2251970911"/>
              </p:ext>
            </p:extLst>
          </p:nvPr>
        </p:nvGraphicFramePr>
        <p:xfrm>
          <a:off x="334435" y="1211924"/>
          <a:ext cx="9299091" cy="2926814"/>
        </p:xfrm>
        <a:graphic>
          <a:graphicData uri="http://schemas.openxmlformats.org/drawingml/2006/table">
            <a:tbl>
              <a:tblPr firstRow="1" bandRow="1">
                <a:tableStyleId>{5C22544A-7EE6-4342-B048-85BDC9FD1C3A}</a:tableStyleId>
              </a:tblPr>
              <a:tblGrid>
                <a:gridCol w="6792367">
                  <a:extLst>
                    <a:ext uri="{9D8B030D-6E8A-4147-A177-3AD203B41FA5}">
                      <a16:colId xmlns:a16="http://schemas.microsoft.com/office/drawing/2014/main" val="20000"/>
                    </a:ext>
                  </a:extLst>
                </a:gridCol>
                <a:gridCol w="2506724">
                  <a:extLst>
                    <a:ext uri="{9D8B030D-6E8A-4147-A177-3AD203B41FA5}">
                      <a16:colId xmlns:a16="http://schemas.microsoft.com/office/drawing/2014/main" val="20001"/>
                    </a:ext>
                  </a:extLst>
                </a:gridCol>
              </a:tblGrid>
              <a:tr h="363134">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altLang="de-DE" sz="1700" kern="1200" dirty="0"/>
                        <a:t>Kennzahlen Canada Life Deutschland</a:t>
                      </a:r>
                      <a:endParaRPr lang="en-US" altLang="de-DE" sz="1700" b="1" kern="1200" dirty="0">
                        <a:solidFill>
                          <a:schemeClr val="bg1"/>
                        </a:solidFill>
                        <a:latin typeface="+mj-lt"/>
                        <a:ea typeface="+mn-ea"/>
                        <a:cs typeface="+mn-cs"/>
                      </a:endParaRPr>
                    </a:p>
                  </a:txBody>
                  <a:tcPr marL="87350" marR="87350" marT="43675" marB="43675" anchor="ctr"/>
                </a:tc>
                <a:tc hMerge="1">
                  <a:txBody>
                    <a:bodyPr/>
                    <a:lstStyle/>
                    <a:p>
                      <a:endParaRPr lang="de-DE"/>
                    </a:p>
                  </a:txBody>
                  <a:tcPr/>
                </a:tc>
                <a:extLst>
                  <a:ext uri="{0D108BD9-81ED-4DB2-BD59-A6C34878D82A}">
                    <a16:rowId xmlns:a16="http://schemas.microsoft.com/office/drawing/2014/main" val="10000"/>
                  </a:ext>
                </a:extLst>
              </a:tr>
              <a:tr h="363134">
                <a:tc>
                  <a:txBody>
                    <a:bodyPr/>
                    <a:lstStyle/>
                    <a:p>
                      <a:pPr algn="l"/>
                      <a:r>
                        <a:rPr lang="de-DE" sz="1600" dirty="0"/>
                        <a:t>Verwaltetes Vermögen</a:t>
                      </a:r>
                      <a:endParaRPr lang="de-DE" sz="1600" dirty="0">
                        <a:latin typeface="+mj-lt"/>
                      </a:endParaRPr>
                    </a:p>
                  </a:txBody>
                  <a:tcPr marL="87332" marR="87332" marT="43683" marB="43683" anchor="ctr">
                    <a:solidFill>
                      <a:srgbClr val="DCDDDB"/>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600" kern="1200" dirty="0">
                          <a:solidFill>
                            <a:schemeClr val="dk1"/>
                          </a:solidFill>
                          <a:latin typeface="+mn-lt"/>
                          <a:ea typeface="+mn-ea"/>
                          <a:cs typeface="+mn-cs"/>
                        </a:rPr>
                        <a:t> 9.268,39 Mio. €</a:t>
                      </a:r>
                    </a:p>
                  </a:txBody>
                  <a:tcPr marL="118800" marR="118800" marT="61200" marB="61200" anchor="ctr">
                    <a:solidFill>
                      <a:srgbClr val="DCDDDB"/>
                    </a:solidFill>
                  </a:tcPr>
                </a:tc>
                <a:extLst>
                  <a:ext uri="{0D108BD9-81ED-4DB2-BD59-A6C34878D82A}">
                    <a16:rowId xmlns:a16="http://schemas.microsoft.com/office/drawing/2014/main" val="10001"/>
                  </a:ext>
                </a:extLst>
              </a:tr>
              <a:tr h="363134">
                <a:tc>
                  <a:txBody>
                    <a:bodyPr/>
                    <a:lstStyle/>
                    <a:p>
                      <a:r>
                        <a:rPr lang="de-DE" sz="1600" dirty="0"/>
                        <a:t>Beitragseinnahmen</a:t>
                      </a:r>
                      <a:endParaRPr lang="de-DE" sz="1600" dirty="0">
                        <a:latin typeface="+mj-lt"/>
                      </a:endParaRPr>
                    </a:p>
                  </a:txBody>
                  <a:tcPr marL="87332" marR="87332" marT="43683" marB="43683" anchor="ctr">
                    <a:solidFill>
                      <a:srgbClr val="EEEEED"/>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600" kern="1200" dirty="0">
                          <a:solidFill>
                            <a:schemeClr val="dk1"/>
                          </a:solidFill>
                          <a:latin typeface="+mn-lt"/>
                          <a:ea typeface="+mn-ea"/>
                          <a:cs typeface="+mn-cs"/>
                        </a:rPr>
                        <a:t> 979,61 Mio. €</a:t>
                      </a:r>
                      <a:endParaRPr lang="de-DE" sz="1600" kern="1200" noProof="0" dirty="0">
                        <a:solidFill>
                          <a:schemeClr val="dk1"/>
                        </a:solidFill>
                        <a:latin typeface="+mn-lt"/>
                        <a:ea typeface="+mn-ea"/>
                        <a:cs typeface="+mn-cs"/>
                      </a:endParaRPr>
                    </a:p>
                  </a:txBody>
                  <a:tcPr marL="118800" marR="118800" marT="61200" marB="61200" anchor="ctr">
                    <a:solidFill>
                      <a:srgbClr val="EEEEED"/>
                    </a:solidFill>
                  </a:tcPr>
                </a:tc>
                <a:extLst>
                  <a:ext uri="{0D108BD9-81ED-4DB2-BD59-A6C34878D82A}">
                    <a16:rowId xmlns:a16="http://schemas.microsoft.com/office/drawing/2014/main" val="10002"/>
                  </a:ext>
                </a:extLst>
              </a:tr>
              <a:tr h="363134">
                <a:tc>
                  <a:txBody>
                    <a:bodyPr/>
                    <a:lstStyle/>
                    <a:p>
                      <a:r>
                        <a:rPr lang="de-DE" sz="1600" dirty="0"/>
                        <a:t>Neugeschäft (APE)</a:t>
                      </a:r>
                      <a:endParaRPr lang="de-DE" sz="1600" dirty="0">
                        <a:latin typeface="+mj-lt"/>
                      </a:endParaRPr>
                    </a:p>
                  </a:txBody>
                  <a:tcPr marL="87332" marR="87332" marT="43683" marB="43683" anchor="ctr">
                    <a:solidFill>
                      <a:srgbClr val="DCDDDB"/>
                    </a:solid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de-DE" sz="1600" kern="1200" dirty="0">
                          <a:solidFill>
                            <a:schemeClr val="dk1"/>
                          </a:solidFill>
                          <a:latin typeface="+mn-lt"/>
                          <a:ea typeface="+mn-ea"/>
                          <a:cs typeface="+mn-cs"/>
                        </a:rPr>
                        <a:t>89,78 Mio. €</a:t>
                      </a:r>
                    </a:p>
                  </a:txBody>
                  <a:tcPr marL="118800" marR="118800" marT="61200" marB="61200" anchor="ctr">
                    <a:solidFill>
                      <a:srgbClr val="DCDDDB"/>
                    </a:solidFill>
                  </a:tcPr>
                </a:tc>
                <a:extLst>
                  <a:ext uri="{0D108BD9-81ED-4DB2-BD59-A6C34878D82A}">
                    <a16:rowId xmlns:a16="http://schemas.microsoft.com/office/drawing/2014/main" val="10003"/>
                  </a:ext>
                </a:extLst>
              </a:tr>
              <a:tr h="363134">
                <a:tc>
                  <a:txBody>
                    <a:bodyPr/>
                    <a:lstStyle/>
                    <a:p>
                      <a:r>
                        <a:rPr lang="de-DE" sz="1600" dirty="0" err="1"/>
                        <a:t>Solvabilitätsquote</a:t>
                      </a:r>
                      <a:r>
                        <a:rPr lang="de-DE" sz="1600" dirty="0"/>
                        <a:t> (ohne Übergangsmaßnahmen)</a:t>
                      </a:r>
                      <a:endParaRPr lang="de-DE" sz="1600" dirty="0">
                        <a:latin typeface="+mj-lt"/>
                      </a:endParaRPr>
                    </a:p>
                  </a:txBody>
                  <a:tcPr marL="87332" marR="87332" marT="43683" marB="43683" anchor="ctr">
                    <a:solidFill>
                      <a:srgbClr val="EEEEED"/>
                    </a:solidFill>
                  </a:tcPr>
                </a:tc>
                <a:tc>
                  <a:txBody>
                    <a:bodyPr/>
                    <a:lstStyle/>
                    <a:p>
                      <a:pPr algn="r"/>
                      <a:r>
                        <a:rPr lang="de-DE" sz="1600" kern="1200" dirty="0">
                          <a:solidFill>
                            <a:schemeClr val="dk1"/>
                          </a:solidFill>
                          <a:latin typeface="+mn-lt"/>
                          <a:ea typeface="+mn-ea"/>
                          <a:cs typeface="+mn-cs"/>
                        </a:rPr>
                        <a:t>173 %</a:t>
                      </a:r>
                    </a:p>
                  </a:txBody>
                  <a:tcPr marL="118800" marR="118800" marT="61200" marB="61200" anchor="ctr">
                    <a:solidFill>
                      <a:srgbClr val="EEEEED"/>
                    </a:solidFill>
                  </a:tcPr>
                </a:tc>
                <a:extLst>
                  <a:ext uri="{0D108BD9-81ED-4DB2-BD59-A6C34878D82A}">
                    <a16:rowId xmlns:a16="http://schemas.microsoft.com/office/drawing/2014/main" val="10004"/>
                  </a:ext>
                </a:extLst>
              </a:tr>
              <a:tr h="363134">
                <a:tc>
                  <a:txBody>
                    <a:bodyPr/>
                    <a:lstStyle/>
                    <a:p>
                      <a:r>
                        <a:rPr lang="de-DE" sz="1600" dirty="0"/>
                        <a:t>Beschäftigte, die in Irland und Deutschland für Canada Life arbeiten</a:t>
                      </a:r>
                      <a:endParaRPr lang="de-DE" sz="1600" dirty="0">
                        <a:latin typeface="+mj-lt"/>
                      </a:endParaRPr>
                    </a:p>
                  </a:txBody>
                  <a:tcPr marL="87332" marR="87332" marT="43683" marB="43683" anchor="ctr">
                    <a:solidFill>
                      <a:srgbClr val="DCDDDB"/>
                    </a:solidFill>
                  </a:tcPr>
                </a:tc>
                <a:tc>
                  <a:txBody>
                    <a:bodyPr/>
                    <a:lstStyle/>
                    <a:p>
                      <a:pPr algn="r"/>
                      <a:r>
                        <a:rPr lang="de-DE" sz="1600" kern="1200" dirty="0">
                          <a:solidFill>
                            <a:schemeClr val="dk1"/>
                          </a:solidFill>
                          <a:latin typeface="+mn-lt"/>
                          <a:ea typeface="+mn-ea"/>
                          <a:cs typeface="+mn-cs"/>
                        </a:rPr>
                        <a:t>782</a:t>
                      </a:r>
                    </a:p>
                  </a:txBody>
                  <a:tcPr marL="118800" marR="118800" marT="61200" marB="61200" anchor="ctr">
                    <a:solidFill>
                      <a:srgbClr val="DCDDDB"/>
                    </a:solidFill>
                  </a:tcPr>
                </a:tc>
                <a:extLst>
                  <a:ext uri="{0D108BD9-81ED-4DB2-BD59-A6C34878D82A}">
                    <a16:rowId xmlns:a16="http://schemas.microsoft.com/office/drawing/2014/main" val="10005"/>
                  </a:ext>
                </a:extLst>
              </a:tr>
              <a:tr h="363134">
                <a:tc>
                  <a:txBody>
                    <a:bodyPr/>
                    <a:lstStyle/>
                    <a:p>
                      <a:r>
                        <a:rPr lang="de-DE" sz="1600" dirty="0"/>
                        <a:t>Kunden</a:t>
                      </a:r>
                      <a:endParaRPr lang="de-DE" sz="1600" dirty="0">
                        <a:latin typeface="+mj-lt"/>
                      </a:endParaRPr>
                    </a:p>
                  </a:txBody>
                  <a:tcPr marL="87332" marR="87332" marT="43683" marB="43683" anchor="ctr">
                    <a:solidFill>
                      <a:srgbClr val="EEEEED"/>
                    </a:solidFill>
                  </a:tcPr>
                </a:tc>
                <a:tc>
                  <a:txBody>
                    <a:bodyPr/>
                    <a:lstStyle/>
                    <a:p>
                      <a:pPr algn="r"/>
                      <a:r>
                        <a:rPr lang="de-DE" sz="1600" kern="1200" dirty="0">
                          <a:solidFill>
                            <a:schemeClr val="dk1"/>
                          </a:solidFill>
                          <a:latin typeface="+mn-lt"/>
                          <a:ea typeface="+mn-ea"/>
                          <a:cs typeface="+mn-cs"/>
                        </a:rPr>
                        <a:t>587.000</a:t>
                      </a:r>
                    </a:p>
                  </a:txBody>
                  <a:tcPr marL="118800" marR="118800" marT="61200" marB="61200" anchor="ctr">
                    <a:solidFill>
                      <a:srgbClr val="EEEEED"/>
                    </a:solidFill>
                  </a:tcPr>
                </a:tc>
                <a:extLst>
                  <a:ext uri="{0D108BD9-81ED-4DB2-BD59-A6C34878D82A}">
                    <a16:rowId xmlns:a16="http://schemas.microsoft.com/office/drawing/2014/main" val="10006"/>
                  </a:ext>
                </a:extLst>
              </a:tr>
              <a:tr h="363134">
                <a:tc>
                  <a:txBody>
                    <a:bodyPr/>
                    <a:lstStyle/>
                    <a:p>
                      <a:r>
                        <a:rPr lang="de-DE" sz="1600" dirty="0"/>
                        <a:t>Verträge</a:t>
                      </a:r>
                      <a:endParaRPr lang="de-DE" sz="1600" dirty="0">
                        <a:latin typeface="+mj-lt"/>
                      </a:endParaRPr>
                    </a:p>
                  </a:txBody>
                  <a:tcPr marL="87332" marR="87332" marT="43683" marB="43683" anchor="ctr">
                    <a:solidFill>
                      <a:srgbClr val="DCDDDB"/>
                    </a:solidFill>
                  </a:tcPr>
                </a:tc>
                <a:tc>
                  <a:txBody>
                    <a:bodyPr/>
                    <a:lstStyle/>
                    <a:p>
                      <a:pPr algn="r"/>
                      <a:r>
                        <a:rPr lang="de-DE" sz="1600" kern="1200" dirty="0">
                          <a:solidFill>
                            <a:schemeClr val="dk1"/>
                          </a:solidFill>
                          <a:latin typeface="+mn-lt"/>
                          <a:ea typeface="+mn-ea"/>
                          <a:cs typeface="+mn-cs"/>
                        </a:rPr>
                        <a:t>613.441</a:t>
                      </a:r>
                    </a:p>
                  </a:txBody>
                  <a:tcPr marL="118800" marR="118800" marT="61200" marB="61200" anchor="ctr">
                    <a:solidFill>
                      <a:srgbClr val="DCDDDB"/>
                    </a:solidFill>
                  </a:tcPr>
                </a:tc>
                <a:extLst>
                  <a:ext uri="{0D108BD9-81ED-4DB2-BD59-A6C34878D82A}">
                    <a16:rowId xmlns:a16="http://schemas.microsoft.com/office/drawing/2014/main" val="10007"/>
                  </a:ext>
                </a:extLst>
              </a:tr>
            </a:tbl>
          </a:graphicData>
        </a:graphic>
      </p:graphicFrame>
      <p:graphicFrame>
        <p:nvGraphicFramePr>
          <p:cNvPr id="13" name="Tabelle 12">
            <a:extLst>
              <a:ext uri="{FF2B5EF4-FFF2-40B4-BE49-F238E27FC236}">
                <a16:creationId xmlns:a16="http://schemas.microsoft.com/office/drawing/2014/main" id="{A2A87B82-91EC-4720-A195-82FC1294009E}"/>
              </a:ext>
            </a:extLst>
          </p:cNvPr>
          <p:cNvGraphicFramePr>
            <a:graphicFrameLocks noGrp="1"/>
          </p:cNvGraphicFramePr>
          <p:nvPr>
            <p:extLst>
              <p:ext uri="{D42A27DB-BD31-4B8C-83A1-F6EECF244321}">
                <p14:modId xmlns:p14="http://schemas.microsoft.com/office/powerpoint/2010/main" val="3654319476"/>
              </p:ext>
            </p:extLst>
          </p:nvPr>
        </p:nvGraphicFramePr>
        <p:xfrm>
          <a:off x="334435" y="4213609"/>
          <a:ext cx="9299090" cy="1543392"/>
        </p:xfrm>
        <a:graphic>
          <a:graphicData uri="http://schemas.openxmlformats.org/drawingml/2006/table">
            <a:tbl>
              <a:tblPr firstRow="1" bandRow="1">
                <a:tableStyleId>{5C22544A-7EE6-4342-B048-85BDC9FD1C3A}</a:tableStyleId>
              </a:tblPr>
              <a:tblGrid>
                <a:gridCol w="6801140">
                  <a:extLst>
                    <a:ext uri="{9D8B030D-6E8A-4147-A177-3AD203B41FA5}">
                      <a16:colId xmlns:a16="http://schemas.microsoft.com/office/drawing/2014/main" val="20000"/>
                    </a:ext>
                  </a:extLst>
                </a:gridCol>
                <a:gridCol w="2497950">
                  <a:extLst>
                    <a:ext uri="{9D8B030D-6E8A-4147-A177-3AD203B41FA5}">
                      <a16:colId xmlns:a16="http://schemas.microsoft.com/office/drawing/2014/main" val="20001"/>
                    </a:ext>
                  </a:extLst>
                </a:gridCol>
              </a:tblGrid>
              <a:tr h="385848">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altLang="de-DE" sz="1700" kern="1200" dirty="0"/>
                        <a:t>Kennzahlen Great-West </a:t>
                      </a:r>
                      <a:r>
                        <a:rPr lang="de-DE" altLang="de-DE" sz="1700" kern="1200" dirty="0" err="1"/>
                        <a:t>Lifeco</a:t>
                      </a:r>
                      <a:r>
                        <a:rPr lang="de-DE" altLang="de-DE" sz="1700" kern="1200" dirty="0"/>
                        <a:t> Inc.</a:t>
                      </a:r>
                      <a:endParaRPr lang="en-US" altLang="de-DE" sz="1700" b="1" kern="1200" dirty="0">
                        <a:solidFill>
                          <a:schemeClr val="bg1"/>
                        </a:solidFill>
                        <a:latin typeface="+mj-lt"/>
                        <a:ea typeface="+mn-ea"/>
                        <a:cs typeface="+mn-cs"/>
                      </a:endParaRPr>
                    </a:p>
                  </a:txBody>
                  <a:tcPr marL="79773" marR="79773" marT="39887" marB="39887" anchor="ctr"/>
                </a:tc>
                <a:tc hMerge="1">
                  <a:txBody>
                    <a:bodyPr/>
                    <a:lstStyle/>
                    <a:p>
                      <a:endParaRPr lang="de-DE"/>
                    </a:p>
                  </a:txBody>
                  <a:tcPr/>
                </a:tc>
                <a:extLst>
                  <a:ext uri="{0D108BD9-81ED-4DB2-BD59-A6C34878D82A}">
                    <a16:rowId xmlns:a16="http://schemas.microsoft.com/office/drawing/2014/main" val="10000"/>
                  </a:ext>
                </a:extLst>
              </a:tr>
              <a:tr h="385848">
                <a:tc>
                  <a:txBody>
                    <a:bodyPr/>
                    <a:lstStyle/>
                    <a:p>
                      <a:r>
                        <a:rPr lang="de-DE" sz="1600" dirty="0"/>
                        <a:t>Verwaltetes Vermögen</a:t>
                      </a:r>
                      <a:endParaRPr lang="de-DE" sz="1600" dirty="0">
                        <a:latin typeface="+mj-lt"/>
                      </a:endParaRPr>
                    </a:p>
                  </a:txBody>
                  <a:tcPr marL="79757" marR="79757" marT="39908" marB="39908" anchor="ctr">
                    <a:solidFill>
                      <a:srgbClr val="DCDDDB"/>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600" kern="1200" dirty="0">
                          <a:solidFill>
                            <a:schemeClr val="dk1"/>
                          </a:solidFill>
                          <a:latin typeface="+mn-lt"/>
                          <a:ea typeface="+mn-ea"/>
                          <a:cs typeface="+mn-cs"/>
                        </a:rPr>
                        <a:t>1.981,84 Mrd. €</a:t>
                      </a:r>
                    </a:p>
                  </a:txBody>
                  <a:tcPr marL="118800" marR="118800" marT="61200" marB="61200" anchor="ctr">
                    <a:solidFill>
                      <a:srgbClr val="DCDDDB"/>
                    </a:solidFill>
                  </a:tcPr>
                </a:tc>
                <a:extLst>
                  <a:ext uri="{0D108BD9-81ED-4DB2-BD59-A6C34878D82A}">
                    <a16:rowId xmlns:a16="http://schemas.microsoft.com/office/drawing/2014/main" val="10001"/>
                  </a:ext>
                </a:extLst>
              </a:tr>
              <a:tr h="385848">
                <a:tc>
                  <a:txBody>
                    <a:bodyPr/>
                    <a:lstStyle/>
                    <a:p>
                      <a:r>
                        <a:rPr lang="de-DE" sz="1600" dirty="0"/>
                        <a:t>Mitarbeiter weltweit</a:t>
                      </a:r>
                      <a:endParaRPr lang="de-DE" sz="1600" dirty="0">
                        <a:latin typeface="+mj-lt"/>
                      </a:endParaRPr>
                    </a:p>
                  </a:txBody>
                  <a:tcPr marL="79757" marR="79757" marT="39908" marB="39908" anchor="ctr">
                    <a:solidFill>
                      <a:srgbClr val="DCDDDB"/>
                    </a:solidFill>
                  </a:tcPr>
                </a:tc>
                <a:tc>
                  <a:txBody>
                    <a:bodyPr/>
                    <a:lstStyle/>
                    <a:p>
                      <a:pPr algn="r"/>
                      <a:r>
                        <a:rPr lang="de-DE" sz="1600" kern="1200" dirty="0">
                          <a:solidFill>
                            <a:schemeClr val="dk1"/>
                          </a:solidFill>
                          <a:latin typeface="+mn-lt"/>
                          <a:ea typeface="+mn-ea"/>
                          <a:cs typeface="+mn-cs"/>
                        </a:rPr>
                        <a:t>33.500</a:t>
                      </a:r>
                    </a:p>
                  </a:txBody>
                  <a:tcPr marL="118800" marR="118800" marT="61200" marB="61200" anchor="ctr">
                    <a:solidFill>
                      <a:srgbClr val="DCDDDB"/>
                    </a:solidFill>
                  </a:tcPr>
                </a:tc>
                <a:extLst>
                  <a:ext uri="{0D108BD9-81ED-4DB2-BD59-A6C34878D82A}">
                    <a16:rowId xmlns:a16="http://schemas.microsoft.com/office/drawing/2014/main" val="10003"/>
                  </a:ext>
                </a:extLst>
              </a:tr>
              <a:tr h="385848">
                <a:tc>
                  <a:txBody>
                    <a:bodyPr/>
                    <a:lstStyle/>
                    <a:p>
                      <a:r>
                        <a:rPr lang="de-DE" sz="1600" dirty="0"/>
                        <a:t>Kunden weltweit</a:t>
                      </a:r>
                      <a:endParaRPr lang="de-DE" sz="1600" dirty="0">
                        <a:latin typeface="+mj-lt"/>
                      </a:endParaRPr>
                    </a:p>
                  </a:txBody>
                  <a:tcPr marL="79757" marR="79757" marT="39908" marB="39908" anchor="ctr">
                    <a:solidFill>
                      <a:srgbClr val="EEEEED"/>
                    </a:solidFill>
                  </a:tcPr>
                </a:tc>
                <a:tc>
                  <a:txBody>
                    <a:bodyPr/>
                    <a:lstStyle/>
                    <a:p>
                      <a:pPr algn="r"/>
                      <a:r>
                        <a:rPr lang="de-DE" sz="1600" kern="1200" dirty="0">
                          <a:solidFill>
                            <a:schemeClr val="dk1"/>
                          </a:solidFill>
                          <a:latin typeface="+mn-lt"/>
                          <a:ea typeface="+mn-ea"/>
                          <a:cs typeface="+mn-cs"/>
                        </a:rPr>
                        <a:t>42 Mio.</a:t>
                      </a:r>
                    </a:p>
                  </a:txBody>
                  <a:tcPr marL="118800" marR="118800" marT="61200" marB="61200" anchor="ctr">
                    <a:solidFill>
                      <a:srgbClr val="EEEEED"/>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4345651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Inhaltsplatzhalter 16">
            <a:extLst>
              <a:ext uri="{FF2B5EF4-FFF2-40B4-BE49-F238E27FC236}">
                <a16:creationId xmlns:a16="http://schemas.microsoft.com/office/drawing/2014/main" id="{AF0370B4-A4FD-214D-A458-0AEFE4F6DF39}"/>
              </a:ext>
            </a:extLst>
          </p:cNvPr>
          <p:cNvSpPr>
            <a:spLocks noGrp="1"/>
          </p:cNvSpPr>
          <p:nvPr>
            <p:ph sz="quarter" idx="12"/>
          </p:nvPr>
        </p:nvSpPr>
        <p:spPr>
          <a:xfrm>
            <a:off x="334435" y="1384335"/>
            <a:ext cx="10869444" cy="935540"/>
          </a:xfrm>
        </p:spPr>
        <p:txBody>
          <a:bodyPr/>
          <a:lstStyle/>
          <a:p>
            <a:r>
              <a:rPr lang="de-DE" dirty="0">
                <a:solidFill>
                  <a:srgbClr val="515349"/>
                </a:solidFill>
              </a:rPr>
              <a:t>Führende Rating-Agenturen bewerten die </a:t>
            </a:r>
            <a:r>
              <a:rPr lang="de-DE" b="1" dirty="0">
                <a:solidFill>
                  <a:srgbClr val="515349"/>
                </a:solidFill>
              </a:rPr>
              <a:t>Finanzstärke</a:t>
            </a:r>
            <a:r>
              <a:rPr lang="de-DE" dirty="0">
                <a:solidFill>
                  <a:srgbClr val="515349"/>
                </a:solidFill>
              </a:rPr>
              <a:t> der Canada Life-Gruppe als hervorragend – und damit ihre Zahlungsfähigkeit im Leistungsfall. Die Ratings </a:t>
            </a:r>
            <a:r>
              <a:rPr lang="de-DE" dirty="0"/>
              <a:t>sind kontinuierlich auf hohem Niveau.</a:t>
            </a:r>
          </a:p>
          <a:p>
            <a:endParaRPr lang="de-DE" dirty="0"/>
          </a:p>
        </p:txBody>
      </p:sp>
      <p:sp>
        <p:nvSpPr>
          <p:cNvPr id="7" name="Textplatzhalter 6">
            <a:extLst>
              <a:ext uri="{FF2B5EF4-FFF2-40B4-BE49-F238E27FC236}">
                <a16:creationId xmlns:a16="http://schemas.microsoft.com/office/drawing/2014/main" id="{EB90712F-7A7F-BC45-891E-38CF6A7F9ADC}"/>
              </a:ext>
            </a:extLst>
          </p:cNvPr>
          <p:cNvSpPr>
            <a:spLocks noGrp="1"/>
          </p:cNvSpPr>
          <p:nvPr>
            <p:ph type="body" sz="quarter" idx="13"/>
          </p:nvPr>
        </p:nvSpPr>
        <p:spPr/>
        <p:txBody>
          <a:bodyPr/>
          <a:lstStyle/>
          <a:p>
            <a:r>
              <a:rPr lang="de-DE" dirty="0"/>
              <a:t>Aktuelle Ratings für The Canada Life Assurance Company, die Muttergesellschaft der Canada Life Assurance Europe </a:t>
            </a:r>
            <a:r>
              <a:rPr lang="de-DE" dirty="0" err="1"/>
              <a:t>plc</a:t>
            </a:r>
            <a:r>
              <a:rPr lang="de-DE" dirty="0"/>
              <a:t> (Stand: Dezember 2024)</a:t>
            </a:r>
            <a:br>
              <a:rPr lang="de-DE" dirty="0"/>
            </a:br>
            <a:r>
              <a:rPr lang="de-DE" dirty="0"/>
              <a:t>Bitte beachten Sie, dass sich Ratings ändern können. Aktuellste Informationen dazu finden Sie auf www.canadalife.com</a:t>
            </a:r>
          </a:p>
        </p:txBody>
      </p:sp>
      <p:sp>
        <p:nvSpPr>
          <p:cNvPr id="2" name="Foliennummernplatzhalter 1">
            <a:extLst>
              <a:ext uri="{FF2B5EF4-FFF2-40B4-BE49-F238E27FC236}">
                <a16:creationId xmlns:a16="http://schemas.microsoft.com/office/drawing/2014/main" id="{6670551B-010C-644B-AC33-4FDD60529A73}"/>
              </a:ext>
            </a:extLst>
          </p:cNvPr>
          <p:cNvSpPr>
            <a:spLocks noGrp="1"/>
          </p:cNvSpPr>
          <p:nvPr>
            <p:ph type="sldNum" sz="quarter" idx="16"/>
          </p:nvPr>
        </p:nvSpPr>
        <p:spPr/>
        <p:txBody>
          <a:bodyPr/>
          <a:lstStyle/>
          <a:p>
            <a:fld id="{F54F1103-55D5-406B-994D-438AB4391C46}" type="slidenum">
              <a:rPr lang="de-DE" smtClean="0"/>
              <a:pPr/>
              <a:t>45</a:t>
            </a:fld>
            <a:endParaRPr lang="de-DE"/>
          </a:p>
        </p:txBody>
      </p:sp>
      <p:sp>
        <p:nvSpPr>
          <p:cNvPr id="13" name="Titel 2">
            <a:extLst>
              <a:ext uri="{FF2B5EF4-FFF2-40B4-BE49-F238E27FC236}">
                <a16:creationId xmlns:a16="http://schemas.microsoft.com/office/drawing/2014/main" id="{7D6B0126-AC8B-4EB2-A5C9-2BF346802103}"/>
              </a:ext>
            </a:extLst>
          </p:cNvPr>
          <p:cNvSpPr>
            <a:spLocks noGrp="1"/>
          </p:cNvSpPr>
          <p:nvPr>
            <p:ph type="title"/>
          </p:nvPr>
        </p:nvSpPr>
        <p:spPr>
          <a:xfrm>
            <a:off x="339310" y="550180"/>
            <a:ext cx="8060540" cy="575764"/>
          </a:xfrm>
        </p:spPr>
        <p:txBody>
          <a:bodyPr/>
          <a:lstStyle/>
          <a:p>
            <a:r>
              <a:rPr lang="de-DE" dirty="0"/>
              <a:t>Das sagen die internationalen </a:t>
            </a:r>
            <a:r>
              <a:rPr lang="de-DE" dirty="0">
                <a:solidFill>
                  <a:srgbClr val="C00000"/>
                </a:solidFill>
              </a:rPr>
              <a:t>Rating-Agenturen</a:t>
            </a:r>
          </a:p>
        </p:txBody>
      </p:sp>
      <p:sp>
        <p:nvSpPr>
          <p:cNvPr id="14" name="Textplatzhalter 3">
            <a:extLst>
              <a:ext uri="{FF2B5EF4-FFF2-40B4-BE49-F238E27FC236}">
                <a16:creationId xmlns:a16="http://schemas.microsoft.com/office/drawing/2014/main" id="{0337D822-663A-44ED-A221-E2269065518E}"/>
              </a:ext>
            </a:extLst>
          </p:cNvPr>
          <p:cNvSpPr txBox="1">
            <a:spLocks/>
          </p:cNvSpPr>
          <p:nvPr/>
        </p:nvSpPr>
        <p:spPr bwMode="gray">
          <a:xfrm>
            <a:off x="335360" y="190327"/>
            <a:ext cx="8059802" cy="215888"/>
          </a:xfrm>
          <a:prstGeom prst="rect">
            <a:avLst/>
          </a:prstGeom>
          <a:ln w="3175">
            <a:solidFill>
              <a:schemeClr val="bg1"/>
            </a:solidFill>
          </a:ln>
        </p:spPr>
        <p:txBody>
          <a:bodyPr vert="horz" lIns="0" tIns="23996" rIns="0" bIns="0" rtlCol="0" anchor="b">
            <a:noAutofit/>
          </a:bodyPr>
          <a:lstStyle>
            <a:lvl1pPr marL="0" indent="0" algn="l" defTabSz="682884" rtl="0" eaLnBrk="1" latinLnBrk="0" hangingPunct="1">
              <a:lnSpc>
                <a:spcPct val="90000"/>
              </a:lnSpc>
              <a:spcBef>
                <a:spcPts val="0"/>
              </a:spcBef>
              <a:buFont typeface="Arial" panose="020B0604020202020204" pitchFamily="34" charset="0"/>
              <a:buNone/>
              <a:defRPr sz="1200" kern="1200" cap="none" spc="0" baseline="0">
                <a:solidFill>
                  <a:schemeClr val="tx1"/>
                </a:solidFill>
                <a:latin typeface="+mn-lt"/>
                <a:ea typeface="+mn-ea"/>
                <a:cs typeface="Arial"/>
              </a:defRPr>
            </a:lvl1pPr>
            <a:lvl2pPr marL="0" indent="0" algn="l" defTabSz="682884" rtl="0" eaLnBrk="1" latinLnBrk="0" hangingPunct="1">
              <a:lnSpc>
                <a:spcPct val="90000"/>
              </a:lnSpc>
              <a:spcBef>
                <a:spcPts val="0"/>
              </a:spcBef>
              <a:buFont typeface="Wingdings" panose="05000000000000000000" pitchFamily="2" charset="2"/>
              <a:buNone/>
              <a:defRPr sz="1200" kern="1200" cap="none" spc="0" baseline="0">
                <a:solidFill>
                  <a:schemeClr val="tx1"/>
                </a:solidFill>
                <a:latin typeface="+mn-lt"/>
                <a:ea typeface="+mn-ea"/>
                <a:cs typeface="Arial"/>
              </a:defRPr>
            </a:lvl2pPr>
            <a:lvl3pPr marL="0" indent="0" algn="l" defTabSz="682884" rtl="0" eaLnBrk="1" latinLnBrk="0" hangingPunct="1">
              <a:lnSpc>
                <a:spcPct val="90000"/>
              </a:lnSpc>
              <a:spcBef>
                <a:spcPts val="0"/>
              </a:spcBef>
              <a:buFont typeface="Wingdings" panose="05000000000000000000" pitchFamily="2" charset="2"/>
              <a:buNone/>
              <a:defRPr sz="1200" kern="1200" cap="none" spc="0" baseline="0">
                <a:solidFill>
                  <a:schemeClr val="tx1"/>
                </a:solidFill>
                <a:latin typeface="+mn-lt"/>
                <a:ea typeface="+mn-ea"/>
                <a:cs typeface="Arial"/>
              </a:defRPr>
            </a:lvl3pPr>
            <a:lvl4pPr marL="0" indent="0" algn="l" defTabSz="682884" rtl="0" eaLnBrk="1" latinLnBrk="0" hangingPunct="1">
              <a:lnSpc>
                <a:spcPct val="90000"/>
              </a:lnSpc>
              <a:spcBef>
                <a:spcPts val="0"/>
              </a:spcBef>
              <a:buFont typeface="Wingdings" panose="05000000000000000000" pitchFamily="2" charset="2"/>
              <a:buNone/>
              <a:defRPr sz="1200" kern="1200" cap="none" spc="0" baseline="0">
                <a:solidFill>
                  <a:schemeClr val="tx1"/>
                </a:solidFill>
                <a:latin typeface="+mn-lt"/>
                <a:ea typeface="+mn-ea"/>
                <a:cs typeface="Arial"/>
              </a:defRPr>
            </a:lvl4pPr>
            <a:lvl5pPr marL="0" indent="0" algn="l" defTabSz="682884" rtl="0" eaLnBrk="1" latinLnBrk="0" hangingPunct="1">
              <a:lnSpc>
                <a:spcPct val="90000"/>
              </a:lnSpc>
              <a:spcBef>
                <a:spcPts val="0"/>
              </a:spcBef>
              <a:buFont typeface="Wingdings" panose="05000000000000000000" pitchFamily="2" charset="2"/>
              <a:buNone/>
              <a:defRPr sz="1200" kern="1200" cap="none" spc="0" baseline="0">
                <a:solidFill>
                  <a:schemeClr val="tx1"/>
                </a:solidFill>
                <a:latin typeface="+mn-lt"/>
                <a:ea typeface="+mn-ea"/>
                <a:cs typeface="Arial"/>
              </a:defRPr>
            </a:lvl5pPr>
            <a:lvl6pPr marL="0" indent="0" algn="l" defTabSz="682884" rtl="0" eaLnBrk="1" latinLnBrk="0" hangingPunct="1">
              <a:lnSpc>
                <a:spcPct val="90000"/>
              </a:lnSpc>
              <a:spcBef>
                <a:spcPts val="0"/>
              </a:spcBef>
              <a:buFont typeface="Wingdings" panose="05000000000000000000" pitchFamily="2" charset="2"/>
              <a:buNone/>
              <a:defRPr sz="1200" kern="1200" cap="none" spc="0" baseline="0">
                <a:solidFill>
                  <a:schemeClr val="tx1"/>
                </a:solidFill>
                <a:latin typeface="+mn-lt"/>
                <a:ea typeface="+mn-ea"/>
                <a:cs typeface="+mn-cs"/>
              </a:defRPr>
            </a:lvl6pPr>
            <a:lvl7pPr marL="0" indent="0" algn="l" defTabSz="682884" rtl="0" eaLnBrk="1" latinLnBrk="0" hangingPunct="1">
              <a:lnSpc>
                <a:spcPct val="90000"/>
              </a:lnSpc>
              <a:spcBef>
                <a:spcPts val="0"/>
              </a:spcBef>
              <a:buFont typeface="Wingdings" panose="05000000000000000000" pitchFamily="2" charset="2"/>
              <a:buNone/>
              <a:defRPr sz="1200" kern="1200" cap="none" spc="0" baseline="0">
                <a:solidFill>
                  <a:schemeClr val="tx1"/>
                </a:solidFill>
                <a:latin typeface="+mn-lt"/>
                <a:ea typeface="+mn-ea"/>
                <a:cs typeface="+mn-cs"/>
              </a:defRPr>
            </a:lvl7pPr>
            <a:lvl8pPr marL="0" indent="0" algn="l" defTabSz="682884" rtl="0" eaLnBrk="1" latinLnBrk="0" hangingPunct="1">
              <a:lnSpc>
                <a:spcPct val="90000"/>
              </a:lnSpc>
              <a:spcBef>
                <a:spcPts val="0"/>
              </a:spcBef>
              <a:buFont typeface="Wingdings" panose="05000000000000000000" pitchFamily="2" charset="2"/>
              <a:buNone/>
              <a:defRPr sz="1200" kern="1200" cap="none" spc="0" baseline="0">
                <a:solidFill>
                  <a:schemeClr val="tx1"/>
                </a:solidFill>
                <a:latin typeface="+mn-lt"/>
                <a:ea typeface="+mn-ea"/>
                <a:cs typeface="+mn-cs"/>
              </a:defRPr>
            </a:lvl8pPr>
            <a:lvl9pPr marL="0" indent="0" algn="l" defTabSz="682884" rtl="0" eaLnBrk="1" latinLnBrk="0" hangingPunct="1">
              <a:lnSpc>
                <a:spcPct val="90000"/>
              </a:lnSpc>
              <a:spcBef>
                <a:spcPts val="0"/>
              </a:spcBef>
              <a:buFont typeface="Wingdings" panose="05000000000000000000" pitchFamily="2" charset="2"/>
              <a:buNone/>
              <a:defRPr sz="1200" kern="1200" cap="none" spc="0" baseline="0">
                <a:solidFill>
                  <a:schemeClr val="tx1"/>
                </a:solidFill>
                <a:latin typeface="+mn-lt"/>
                <a:ea typeface="+mn-ea"/>
                <a:cs typeface="+mn-cs"/>
              </a:defRPr>
            </a:lvl9pPr>
          </a:lstStyle>
          <a:p>
            <a:r>
              <a:rPr lang="de-DE" sz="1199"/>
              <a:t>Der Versorgungsträger Canada Life</a:t>
            </a:r>
          </a:p>
        </p:txBody>
      </p:sp>
      <p:graphicFrame>
        <p:nvGraphicFramePr>
          <p:cNvPr id="8" name="Tabelle 7">
            <a:extLst>
              <a:ext uri="{FF2B5EF4-FFF2-40B4-BE49-F238E27FC236}">
                <a16:creationId xmlns:a16="http://schemas.microsoft.com/office/drawing/2014/main" id="{956AE73A-E8EE-4FE9-B7F1-067F5AC7093F}"/>
              </a:ext>
            </a:extLst>
          </p:cNvPr>
          <p:cNvGraphicFramePr>
            <a:graphicFrameLocks noGrp="1"/>
          </p:cNvGraphicFramePr>
          <p:nvPr>
            <p:extLst>
              <p:ext uri="{D42A27DB-BD31-4B8C-83A1-F6EECF244321}">
                <p14:modId xmlns:p14="http://schemas.microsoft.com/office/powerpoint/2010/main" val="2052381789"/>
              </p:ext>
            </p:extLst>
          </p:nvPr>
        </p:nvGraphicFramePr>
        <p:xfrm>
          <a:off x="334609" y="2709714"/>
          <a:ext cx="7434028" cy="2225040"/>
        </p:xfrm>
        <a:graphic>
          <a:graphicData uri="http://schemas.openxmlformats.org/drawingml/2006/table">
            <a:tbl>
              <a:tblPr firstRow="1" bandRow="1">
                <a:tableStyleId>{5C22544A-7EE6-4342-B048-85BDC9FD1C3A}</a:tableStyleId>
              </a:tblPr>
              <a:tblGrid>
                <a:gridCol w="4468422">
                  <a:extLst>
                    <a:ext uri="{9D8B030D-6E8A-4147-A177-3AD203B41FA5}">
                      <a16:colId xmlns:a16="http://schemas.microsoft.com/office/drawing/2014/main" val="20000"/>
                    </a:ext>
                  </a:extLst>
                </a:gridCol>
                <a:gridCol w="2965606">
                  <a:extLst>
                    <a:ext uri="{9D8B030D-6E8A-4147-A177-3AD203B41FA5}">
                      <a16:colId xmlns:a16="http://schemas.microsoft.com/office/drawing/2014/main" val="20001"/>
                    </a:ext>
                  </a:extLst>
                </a:gridCol>
              </a:tblGrid>
              <a:tr h="370840">
                <a:tc>
                  <a:txBody>
                    <a:bodyPr/>
                    <a:lstStyle/>
                    <a:p>
                      <a:r>
                        <a:rPr lang="de-DE" sz="1800" dirty="0">
                          <a:solidFill>
                            <a:schemeClr val="bg1"/>
                          </a:solidFill>
                        </a:rPr>
                        <a:t>Rating-Agentur</a:t>
                      </a:r>
                    </a:p>
                  </a:txBody>
                  <a:tcPr anchor="ctr"/>
                </a:tc>
                <a:tc>
                  <a:txBody>
                    <a:bodyPr/>
                    <a:lstStyle/>
                    <a:p>
                      <a:r>
                        <a:rPr lang="de-DE" sz="1800"/>
                        <a:t>Bewertung &amp; Rating</a:t>
                      </a:r>
                    </a:p>
                  </a:txBody>
                  <a:tcPr anchor="ctr"/>
                </a:tc>
                <a:extLst>
                  <a:ext uri="{0D108BD9-81ED-4DB2-BD59-A6C34878D82A}">
                    <a16:rowId xmlns:a16="http://schemas.microsoft.com/office/drawing/2014/main" val="10000"/>
                  </a:ext>
                </a:extLst>
              </a:tr>
              <a:tr h="370840">
                <a:tc>
                  <a:txBody>
                    <a:bodyPr/>
                    <a:lstStyle/>
                    <a:p>
                      <a:r>
                        <a:rPr lang="de-DE" sz="1800" dirty="0"/>
                        <a:t>A.M. Best Company</a:t>
                      </a:r>
                    </a:p>
                  </a:txBody>
                  <a:tcPr anchor="ctr">
                    <a:solidFill>
                      <a:srgbClr val="DCDDDB"/>
                    </a:solidFill>
                  </a:tcPr>
                </a:tc>
                <a:tc>
                  <a:txBody>
                    <a:bodyPr/>
                    <a:lstStyle/>
                    <a:p>
                      <a:r>
                        <a:rPr lang="de-DE" sz="1800"/>
                        <a:t>A+ (hervorragend)</a:t>
                      </a:r>
                      <a:endParaRPr lang="de-DE" sz="1800" b="1"/>
                    </a:p>
                  </a:txBody>
                  <a:tcPr anchor="ctr">
                    <a:solidFill>
                      <a:srgbClr val="DCDDDB"/>
                    </a:solidFill>
                  </a:tcPr>
                </a:tc>
                <a:extLst>
                  <a:ext uri="{0D108BD9-81ED-4DB2-BD59-A6C34878D82A}">
                    <a16:rowId xmlns:a16="http://schemas.microsoft.com/office/drawing/2014/main" val="10001"/>
                  </a:ext>
                </a:extLst>
              </a:tr>
              <a:tr h="370840">
                <a:tc>
                  <a:txBody>
                    <a:bodyPr/>
                    <a:lstStyle/>
                    <a:p>
                      <a:r>
                        <a:rPr lang="de-DE" sz="1800" dirty="0"/>
                        <a:t>DBRS Morningstar</a:t>
                      </a:r>
                    </a:p>
                  </a:txBody>
                  <a:tcPr anchor="ctr">
                    <a:solidFill>
                      <a:srgbClr val="EEEEED"/>
                    </a:solidFill>
                  </a:tcPr>
                </a:tc>
                <a:tc>
                  <a:txBody>
                    <a:bodyPr/>
                    <a:lstStyle/>
                    <a:p>
                      <a:r>
                        <a:rPr lang="de-DE" sz="1800"/>
                        <a:t>AA (ausgezeichnet)</a:t>
                      </a:r>
                      <a:endParaRPr lang="de-DE" sz="1800" b="1"/>
                    </a:p>
                  </a:txBody>
                  <a:tcPr anchor="ctr">
                    <a:solidFill>
                      <a:srgbClr val="EEEEED"/>
                    </a:solidFill>
                  </a:tcPr>
                </a:tc>
                <a:extLst>
                  <a:ext uri="{0D108BD9-81ED-4DB2-BD59-A6C34878D82A}">
                    <a16:rowId xmlns:a16="http://schemas.microsoft.com/office/drawing/2014/main" val="10002"/>
                  </a:ext>
                </a:extLst>
              </a:tr>
              <a:tr h="370840">
                <a:tc>
                  <a:txBody>
                    <a:bodyPr/>
                    <a:lstStyle/>
                    <a:p>
                      <a:r>
                        <a:rPr lang="de-DE" sz="1800"/>
                        <a:t>Fitch</a:t>
                      </a:r>
                      <a:r>
                        <a:rPr lang="de-DE" sz="1800" baseline="0"/>
                        <a:t> Ratings</a:t>
                      </a:r>
                      <a:endParaRPr lang="de-DE" sz="1800"/>
                    </a:p>
                  </a:txBody>
                  <a:tcPr anchor="ctr">
                    <a:solidFill>
                      <a:srgbClr val="DCDDDB"/>
                    </a:solidFill>
                  </a:tcPr>
                </a:tc>
                <a:tc>
                  <a:txBody>
                    <a:bodyPr/>
                    <a:lstStyle/>
                    <a:p>
                      <a:r>
                        <a:rPr lang="de-DE" sz="1800"/>
                        <a:t>AA (sehr stark)</a:t>
                      </a:r>
                      <a:endParaRPr lang="de-DE" sz="1800" b="1"/>
                    </a:p>
                  </a:txBody>
                  <a:tcPr anchor="ctr">
                    <a:solidFill>
                      <a:srgbClr val="DCDDDB"/>
                    </a:solidFill>
                  </a:tcPr>
                </a:tc>
                <a:extLst>
                  <a:ext uri="{0D108BD9-81ED-4DB2-BD59-A6C34878D82A}">
                    <a16:rowId xmlns:a16="http://schemas.microsoft.com/office/drawing/2014/main" val="10003"/>
                  </a:ext>
                </a:extLst>
              </a:tr>
              <a:tr h="370840">
                <a:tc>
                  <a:txBody>
                    <a:bodyPr/>
                    <a:lstStyle/>
                    <a:p>
                      <a:r>
                        <a:rPr lang="de-DE" sz="1800" err="1"/>
                        <a:t>Moody´s</a:t>
                      </a:r>
                      <a:r>
                        <a:rPr lang="de-DE" sz="1800" baseline="0"/>
                        <a:t> Investors Service</a:t>
                      </a:r>
                      <a:endParaRPr lang="de-DE" sz="1800"/>
                    </a:p>
                  </a:txBody>
                  <a:tcPr anchor="ctr">
                    <a:solidFill>
                      <a:srgbClr val="EEEEED"/>
                    </a:solidFill>
                  </a:tcPr>
                </a:tc>
                <a:tc>
                  <a:txBody>
                    <a:bodyPr/>
                    <a:lstStyle/>
                    <a:p>
                      <a:r>
                        <a:rPr lang="de-DE" sz="1800"/>
                        <a:t>Aa3 (ausgezeichnet)</a:t>
                      </a:r>
                      <a:endParaRPr lang="de-DE" sz="1800" b="1"/>
                    </a:p>
                  </a:txBody>
                  <a:tcPr anchor="ctr">
                    <a:solidFill>
                      <a:srgbClr val="EEEEED"/>
                    </a:solidFill>
                  </a:tcPr>
                </a:tc>
                <a:extLst>
                  <a:ext uri="{0D108BD9-81ED-4DB2-BD59-A6C34878D82A}">
                    <a16:rowId xmlns:a16="http://schemas.microsoft.com/office/drawing/2014/main" val="10004"/>
                  </a:ext>
                </a:extLst>
              </a:tr>
              <a:tr h="370840">
                <a:tc>
                  <a:txBody>
                    <a:bodyPr/>
                    <a:lstStyle/>
                    <a:p>
                      <a:r>
                        <a:rPr lang="de-DE" sz="1800" dirty="0"/>
                        <a:t>S&amp;P Global Ratings</a:t>
                      </a:r>
                    </a:p>
                  </a:txBody>
                  <a:tcPr anchor="ctr">
                    <a:solidFill>
                      <a:srgbClr val="DCDDDB"/>
                    </a:solidFill>
                  </a:tcPr>
                </a:tc>
                <a:tc>
                  <a:txBody>
                    <a:bodyPr/>
                    <a:lstStyle/>
                    <a:p>
                      <a:r>
                        <a:rPr lang="de-DE" sz="1800" dirty="0"/>
                        <a:t>AA (sehr stark)</a:t>
                      </a:r>
                      <a:endParaRPr lang="de-DE" sz="1800" b="1" dirty="0"/>
                    </a:p>
                  </a:txBody>
                  <a:tcPr anchor="ctr">
                    <a:solidFill>
                      <a:srgbClr val="DCDDDB"/>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0701894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CD5D3-703C-7D45-9FB6-4B5E0EF81CD5}"/>
              </a:ext>
            </a:extLst>
          </p:cNvPr>
          <p:cNvSpPr>
            <a:spLocks noGrp="1"/>
          </p:cNvSpPr>
          <p:nvPr>
            <p:ph type="title"/>
          </p:nvPr>
        </p:nvSpPr>
        <p:spPr>
          <a:xfrm>
            <a:off x="339310" y="550180"/>
            <a:ext cx="9715184" cy="575764"/>
          </a:xfrm>
          <a:noFill/>
          <a:ln/>
          <a:extLst>
            <a:ext uri="{909E8E84-426E-40DD-AFC4-6F175D3DCCD1}">
              <a14:hiddenFill xmlns:a14="http://schemas.microsoft.com/office/drawing/2010/main">
                <a:solidFill>
                  <a:srgbClr val="FFFFFF">
                    <a:alpha val="0"/>
                  </a:srgbClr>
                </a:solidFill>
              </a14:hiddenFill>
            </a:ext>
          </a:extLst>
        </p:spPr>
        <p:txBody>
          <a:bodyPr vert="horz" lIns="0" tIns="0" rIns="0" bIns="0" rtlCol="0" anchor="t">
            <a:noAutofit/>
          </a:bodyPr>
          <a:lstStyle/>
          <a:p>
            <a:r>
              <a:rPr lang="de-DE" dirty="0">
                <a:solidFill>
                  <a:srgbClr val="BA0C2F"/>
                </a:solidFill>
                <a:latin typeface="Arial" panose="020B0604020202020204" pitchFamily="34" charset="0"/>
              </a:rPr>
              <a:t>Sehr starke Finanzkraft: Bonitätsrating für Canada Life Deutschland</a:t>
            </a:r>
          </a:p>
        </p:txBody>
      </p:sp>
      <p:sp>
        <p:nvSpPr>
          <p:cNvPr id="4" name="Inhaltsplatzhalter 3">
            <a:extLst>
              <a:ext uri="{FF2B5EF4-FFF2-40B4-BE49-F238E27FC236}">
                <a16:creationId xmlns:a16="http://schemas.microsoft.com/office/drawing/2014/main" id="{81AFF6D8-93B1-EE4F-A390-D827BD16A10C}"/>
              </a:ext>
            </a:extLst>
          </p:cNvPr>
          <p:cNvSpPr>
            <a:spLocks noGrp="1"/>
          </p:cNvSpPr>
          <p:nvPr>
            <p:ph sz="quarter" idx="12"/>
          </p:nvPr>
        </p:nvSpPr>
        <p:spPr>
          <a:xfrm>
            <a:off x="338359" y="1494839"/>
            <a:ext cx="10523693" cy="4597394"/>
          </a:xfrm>
        </p:spPr>
        <p:txBody>
          <a:bodyPr/>
          <a:lstStyle/>
          <a:p>
            <a:r>
              <a:rPr lang="de-DE" b="1" dirty="0"/>
              <a:t>Die deutsche Ratingagentur </a:t>
            </a:r>
            <a:r>
              <a:rPr lang="de-DE" b="1" dirty="0" err="1"/>
              <a:t>Assekurata</a:t>
            </a:r>
            <a:r>
              <a:rPr lang="de-DE" b="1" dirty="0"/>
              <a:t> bescheinigt Canada Life Deutschland </a:t>
            </a:r>
            <a:br>
              <a:rPr lang="de-DE" b="1" dirty="0"/>
            </a:br>
            <a:r>
              <a:rPr lang="de-DE" b="1" dirty="0"/>
              <a:t>eine </a:t>
            </a:r>
            <a:r>
              <a:rPr lang="de-DE" b="1" dirty="0">
                <a:solidFill>
                  <a:schemeClr val="tx2"/>
                </a:solidFill>
              </a:rPr>
              <a:t>sehr starke Finanzkraft (AA) </a:t>
            </a:r>
            <a:r>
              <a:rPr lang="de-DE" b="1" dirty="0"/>
              <a:t>mit stabilem Ausblick. AA ist derzeit die höchste </a:t>
            </a:r>
            <a:br>
              <a:rPr lang="de-DE" b="1" dirty="0"/>
            </a:br>
            <a:r>
              <a:rPr lang="de-DE" b="1" dirty="0"/>
              <a:t>von </a:t>
            </a:r>
            <a:r>
              <a:rPr lang="de-DE" b="1" dirty="0" err="1"/>
              <a:t>Assekurata</a:t>
            </a:r>
            <a:r>
              <a:rPr lang="de-DE" b="1" dirty="0"/>
              <a:t> vergebene Bonitätsnote.</a:t>
            </a:r>
          </a:p>
          <a:p>
            <a:endParaRPr lang="de-DE" dirty="0"/>
          </a:p>
          <a:p>
            <a:r>
              <a:rPr lang="de-DE" dirty="0"/>
              <a:t>Auszüge aus der Begründung der Bewertung:</a:t>
            </a:r>
          </a:p>
          <a:p>
            <a:pPr marL="285750" indent="-285750">
              <a:buFont typeface="Wingdings" panose="05000000000000000000" pitchFamily="2" charset="2"/>
              <a:buChar char="§"/>
            </a:pPr>
            <a:r>
              <a:rPr lang="de-DE" dirty="0"/>
              <a:t>Hohe Einnahmen trotz Marktherausforderungen</a:t>
            </a:r>
          </a:p>
          <a:p>
            <a:pPr marL="285750" indent="-285750">
              <a:buFont typeface="Wingdings" panose="05000000000000000000" pitchFamily="2" charset="2"/>
              <a:buChar char="§"/>
            </a:pPr>
            <a:r>
              <a:rPr lang="de-DE" dirty="0"/>
              <a:t>Marktüberdurchschnittliches Risikomanagement</a:t>
            </a:r>
          </a:p>
          <a:p>
            <a:pPr marL="285750" indent="-285750">
              <a:buFont typeface="Wingdings" panose="05000000000000000000" pitchFamily="2" charset="2"/>
              <a:buChar char="§"/>
            </a:pPr>
            <a:r>
              <a:rPr lang="de-DE" dirty="0" err="1"/>
              <a:t>Solvenzausstattung</a:t>
            </a:r>
            <a:r>
              <a:rPr lang="de-DE" dirty="0"/>
              <a:t> robust gegen externe Marktschocks</a:t>
            </a:r>
          </a:p>
          <a:p>
            <a:endParaRPr lang="de-DE" dirty="0"/>
          </a:p>
          <a:p>
            <a:r>
              <a:rPr lang="de-DE" b="1" dirty="0">
                <a:solidFill>
                  <a:schemeClr val="tx2"/>
                </a:solidFill>
              </a:rPr>
              <a:t>Resümee: Canada Life in Deutschland ist insgesamt gut aufgestellt für die Zukunft!</a:t>
            </a:r>
          </a:p>
          <a:p>
            <a:endParaRPr lang="de-DE" dirty="0"/>
          </a:p>
        </p:txBody>
      </p:sp>
      <p:sp>
        <p:nvSpPr>
          <p:cNvPr id="3" name="Subtitle 2">
            <a:extLst>
              <a:ext uri="{FF2B5EF4-FFF2-40B4-BE49-F238E27FC236}">
                <a16:creationId xmlns:a16="http://schemas.microsoft.com/office/drawing/2014/main" id="{F14C2AB5-2F3A-6243-856C-67B89346A297}"/>
              </a:ext>
            </a:extLst>
          </p:cNvPr>
          <p:cNvSpPr>
            <a:spLocks noGrp="1"/>
          </p:cNvSpPr>
          <p:nvPr>
            <p:ph type="body" sz="quarter" idx="14"/>
          </p:nvPr>
        </p:nvSpPr>
        <p:spPr/>
        <p:txBody>
          <a:bodyPr/>
          <a:lstStyle/>
          <a:p>
            <a:r>
              <a:rPr lang="de-DE" dirty="0"/>
              <a:t>Finanzstärke der Canada Life</a:t>
            </a:r>
          </a:p>
        </p:txBody>
      </p:sp>
      <p:sp>
        <p:nvSpPr>
          <p:cNvPr id="8" name="Textplatzhalter 7">
            <a:extLst>
              <a:ext uri="{FF2B5EF4-FFF2-40B4-BE49-F238E27FC236}">
                <a16:creationId xmlns:a16="http://schemas.microsoft.com/office/drawing/2014/main" id="{3B28E3AC-0F80-0B4A-BE7B-52469C380E6F}"/>
              </a:ext>
            </a:extLst>
          </p:cNvPr>
          <p:cNvSpPr>
            <a:spLocks noGrp="1"/>
          </p:cNvSpPr>
          <p:nvPr>
            <p:ph type="body" sz="quarter" idx="13"/>
          </p:nvPr>
        </p:nvSpPr>
        <p:spPr/>
        <p:txBody>
          <a:bodyPr/>
          <a:lstStyle/>
          <a:p>
            <a:r>
              <a:rPr lang="en-US" dirty="0" err="1"/>
              <a:t>Assekurata</a:t>
            </a:r>
            <a:r>
              <a:rPr lang="en-US" dirty="0"/>
              <a:t>-Rating Canada Life von Mai 2024. </a:t>
            </a:r>
            <a:r>
              <a:rPr lang="de-DE" dirty="0"/>
              <a:t>Mehr dazu auf www.canadalife.de/unternehmen/finanzstaerke/</a:t>
            </a:r>
          </a:p>
        </p:txBody>
      </p:sp>
      <p:pic>
        <p:nvPicPr>
          <p:cNvPr id="9" name="Grafik 7">
            <a:extLst>
              <a:ext uri="{FF2B5EF4-FFF2-40B4-BE49-F238E27FC236}">
                <a16:creationId xmlns:a16="http://schemas.microsoft.com/office/drawing/2014/main" id="{CCBB3CCD-2D23-3740-A935-D5B81F6A8861}"/>
              </a:ext>
            </a:extLst>
          </p:cNvPr>
          <p:cNvPicPr>
            <a:picLocks noChangeAspect="1"/>
          </p:cNvPicPr>
          <p:nvPr/>
        </p:nvPicPr>
        <p:blipFill>
          <a:blip r:embed="rId4"/>
          <a:srcRect/>
          <a:stretch/>
        </p:blipFill>
        <p:spPr bwMode="auto">
          <a:xfrm>
            <a:off x="10054495" y="1413132"/>
            <a:ext cx="1746501" cy="1455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liennummernplatzhalter 9">
            <a:extLst>
              <a:ext uri="{FF2B5EF4-FFF2-40B4-BE49-F238E27FC236}">
                <a16:creationId xmlns:a16="http://schemas.microsoft.com/office/drawing/2014/main" id="{9BCB42E4-4D01-46E3-AFEA-09B3AB639312}"/>
              </a:ext>
            </a:extLst>
          </p:cNvPr>
          <p:cNvSpPr>
            <a:spLocks noGrp="1"/>
          </p:cNvSpPr>
          <p:nvPr>
            <p:ph type="sldNum" sz="quarter" idx="16"/>
          </p:nvPr>
        </p:nvSpPr>
        <p:spPr/>
        <p:txBody>
          <a:bodyPr/>
          <a:lstStyle/>
          <a:p>
            <a:fld id="{F54F1103-55D5-406B-994D-438AB4391C46}" type="slidenum">
              <a:rPr lang="de-DE"/>
              <a:pPr/>
              <a:t>46</a:t>
            </a:fld>
            <a:endParaRPr lang="de-DE" dirty="0"/>
          </a:p>
        </p:txBody>
      </p:sp>
    </p:spTree>
    <p:custDataLst>
      <p:tags r:id="rId1"/>
    </p:custDataLst>
    <p:extLst>
      <p:ext uri="{BB962C8B-B14F-4D97-AF65-F5344CB8AC3E}">
        <p14:creationId xmlns:p14="http://schemas.microsoft.com/office/powerpoint/2010/main" val="4153308228"/>
      </p:ext>
    </p:extLst>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Inhaltsplatzhalter 37">
            <a:extLst>
              <a:ext uri="{FF2B5EF4-FFF2-40B4-BE49-F238E27FC236}">
                <a16:creationId xmlns:a16="http://schemas.microsoft.com/office/drawing/2014/main" id="{3EC68CBF-220F-4E66-8E5F-D393B8ABCE6E}"/>
              </a:ext>
            </a:extLst>
          </p:cNvPr>
          <p:cNvSpPr>
            <a:spLocks noGrp="1"/>
          </p:cNvSpPr>
          <p:nvPr>
            <p:ph sz="quarter" idx="12"/>
          </p:nvPr>
        </p:nvSpPr>
        <p:spPr>
          <a:xfrm>
            <a:off x="2209594" y="1845648"/>
            <a:ext cx="6405375" cy="1102758"/>
          </a:xfrm>
        </p:spPr>
        <p:txBody>
          <a:bodyPr anchor="ctr"/>
          <a:lstStyle/>
          <a:p>
            <a:pPr lvl="0"/>
            <a:r>
              <a:rPr lang="de-DE"/>
              <a:t>Fakten, die Canada Life in Deutschland und weltweit zu einem Finanzdienstleister der Spitzenklasse machen.</a:t>
            </a:r>
          </a:p>
        </p:txBody>
      </p:sp>
      <p:sp>
        <p:nvSpPr>
          <p:cNvPr id="5" name="Slide Number Placeholder 4">
            <a:extLst>
              <a:ext uri="{FF2B5EF4-FFF2-40B4-BE49-F238E27FC236}">
                <a16:creationId xmlns:a16="http://schemas.microsoft.com/office/drawing/2014/main" id="{060A0A0C-B83D-B54D-BE8E-33304C783DAF}"/>
              </a:ext>
            </a:extLst>
          </p:cNvPr>
          <p:cNvSpPr>
            <a:spLocks noGrp="1"/>
          </p:cNvSpPr>
          <p:nvPr>
            <p:ph type="sldNum" sz="quarter" idx="16"/>
          </p:nvPr>
        </p:nvSpPr>
        <p:spPr/>
        <p:txBody>
          <a:bodyPr/>
          <a:lstStyle/>
          <a:p>
            <a:fld id="{5B11B169-12C0-D948-9ABB-CACE7597BA3D}" type="slidenum">
              <a:rPr lang="de-DE" smtClean="0"/>
              <a:pPr/>
              <a:t>47</a:t>
            </a:fld>
            <a:endParaRPr lang="de-DE"/>
          </a:p>
        </p:txBody>
      </p:sp>
      <p:sp>
        <p:nvSpPr>
          <p:cNvPr id="19" name="Rechteck 18">
            <a:extLst>
              <a:ext uri="{FF2B5EF4-FFF2-40B4-BE49-F238E27FC236}">
                <a16:creationId xmlns:a16="http://schemas.microsoft.com/office/drawing/2014/main" id="{F2938B53-B988-624D-BA4C-0547A4C552EC}"/>
              </a:ext>
            </a:extLst>
          </p:cNvPr>
          <p:cNvSpPr/>
          <p:nvPr/>
        </p:nvSpPr>
        <p:spPr bwMode="gray">
          <a:xfrm>
            <a:off x="1873222" y="2949140"/>
            <a:ext cx="2975139" cy="28791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91944" tIns="191944" rIns="191944" bIns="191944" rtlCol="0" anchor="t" anchorCtr="0"/>
          <a:lstStyle/>
          <a:p>
            <a:pPr defTabSz="914020"/>
            <a:endParaRPr lang="de-DE" sz="2399" b="1">
              <a:solidFill>
                <a:srgbClr val="FFFFFF"/>
              </a:solidFill>
              <a:latin typeface="Arial"/>
            </a:endParaRPr>
          </a:p>
        </p:txBody>
      </p:sp>
      <p:sp>
        <p:nvSpPr>
          <p:cNvPr id="20" name="Text Placeholder 3">
            <a:extLst>
              <a:ext uri="{FF2B5EF4-FFF2-40B4-BE49-F238E27FC236}">
                <a16:creationId xmlns:a16="http://schemas.microsoft.com/office/drawing/2014/main" id="{8FDB3B7B-C81D-FC4D-B294-E8B6966CC880}"/>
              </a:ext>
            </a:extLst>
          </p:cNvPr>
          <p:cNvSpPr txBox="1">
            <a:spLocks/>
          </p:cNvSpPr>
          <p:nvPr/>
        </p:nvSpPr>
        <p:spPr bwMode="gray">
          <a:xfrm>
            <a:off x="337665" y="1413583"/>
            <a:ext cx="1535556" cy="1535556"/>
          </a:xfrm>
          <a:prstGeom prst="rect">
            <a:avLst/>
          </a:prstGeom>
          <a:solidFill>
            <a:schemeClr val="bg1">
              <a:lumMod val="95000"/>
            </a:schemeClr>
          </a:solidFill>
        </p:spPr>
        <p:txBody>
          <a:bodyPr vert="horz" lIns="0" tIns="95972" rIns="95972" bIns="95972" rtlCol="0" anchor="b" anchorCtr="0"/>
          <a:lstStyle>
            <a:defPPr>
              <a:defRPr lang="en-US"/>
            </a:defPPr>
            <a:lvl1pPr marL="0" algn="l" defTabSz="685755" rtl="0" eaLnBrk="1" latinLnBrk="0" hangingPunct="1">
              <a:defRPr sz="800" kern="1200">
                <a:solidFill>
                  <a:schemeClr val="tx1"/>
                </a:solidFill>
                <a:latin typeface="+mn-lt"/>
                <a:ea typeface="+mn-ea"/>
                <a:cs typeface="+mn-cs"/>
              </a:defRPr>
            </a:lvl1pPr>
            <a:lvl2pPr marL="342878" algn="l" defTabSz="685755" rtl="0" eaLnBrk="1" latinLnBrk="0" hangingPunct="1">
              <a:defRPr sz="1400" kern="1200">
                <a:solidFill>
                  <a:schemeClr val="tx1"/>
                </a:solidFill>
                <a:latin typeface="+mn-lt"/>
                <a:ea typeface="+mn-ea"/>
                <a:cs typeface="+mn-cs"/>
              </a:defRPr>
            </a:lvl2pPr>
            <a:lvl3pPr marL="685755" algn="l" defTabSz="685755" rtl="0" eaLnBrk="1" latinLnBrk="0" hangingPunct="1">
              <a:defRPr sz="1400" kern="1200">
                <a:solidFill>
                  <a:schemeClr val="tx1"/>
                </a:solidFill>
                <a:latin typeface="+mn-lt"/>
                <a:ea typeface="+mn-ea"/>
                <a:cs typeface="+mn-cs"/>
              </a:defRPr>
            </a:lvl3pPr>
            <a:lvl4pPr marL="1028633" algn="l" defTabSz="685755" rtl="0" eaLnBrk="1" latinLnBrk="0" hangingPunct="1">
              <a:defRPr sz="1400" kern="1200">
                <a:solidFill>
                  <a:schemeClr val="tx1"/>
                </a:solidFill>
                <a:latin typeface="+mn-lt"/>
                <a:ea typeface="+mn-ea"/>
                <a:cs typeface="+mn-cs"/>
              </a:defRPr>
            </a:lvl4pPr>
            <a:lvl5pPr marL="1371511" algn="l" defTabSz="685755" rtl="0" eaLnBrk="1" latinLnBrk="0" hangingPunct="1">
              <a:defRPr sz="1400" kern="1200">
                <a:solidFill>
                  <a:schemeClr val="tx1"/>
                </a:solidFill>
                <a:latin typeface="+mn-lt"/>
                <a:ea typeface="+mn-ea"/>
                <a:cs typeface="+mn-cs"/>
              </a:defRPr>
            </a:lvl5pPr>
            <a:lvl6pPr marL="1714389" algn="l" defTabSz="685755" rtl="0" eaLnBrk="1" latinLnBrk="0" hangingPunct="1">
              <a:defRPr sz="1400" kern="1200">
                <a:solidFill>
                  <a:schemeClr val="tx1"/>
                </a:solidFill>
                <a:latin typeface="+mn-lt"/>
                <a:ea typeface="+mn-ea"/>
                <a:cs typeface="+mn-cs"/>
              </a:defRPr>
            </a:lvl6pPr>
            <a:lvl7pPr marL="2057266" algn="l" defTabSz="685755" rtl="0" eaLnBrk="1" latinLnBrk="0" hangingPunct="1">
              <a:defRPr sz="1400" kern="1200">
                <a:solidFill>
                  <a:schemeClr val="tx1"/>
                </a:solidFill>
                <a:latin typeface="+mn-lt"/>
                <a:ea typeface="+mn-ea"/>
                <a:cs typeface="+mn-cs"/>
              </a:defRPr>
            </a:lvl7pPr>
            <a:lvl8pPr marL="2400145" algn="l" defTabSz="685755" rtl="0" eaLnBrk="1" latinLnBrk="0" hangingPunct="1">
              <a:defRPr sz="1400" kern="1200">
                <a:solidFill>
                  <a:schemeClr val="tx1"/>
                </a:solidFill>
                <a:latin typeface="+mn-lt"/>
                <a:ea typeface="+mn-ea"/>
                <a:cs typeface="+mn-cs"/>
              </a:defRPr>
            </a:lvl8pPr>
            <a:lvl9pPr marL="2743022" algn="l" defTabSz="685755" rtl="0" eaLnBrk="1" latinLnBrk="0" hangingPunct="1">
              <a:defRPr sz="1400" kern="1200">
                <a:solidFill>
                  <a:schemeClr val="tx1"/>
                </a:solidFill>
                <a:latin typeface="+mn-lt"/>
                <a:ea typeface="+mn-ea"/>
                <a:cs typeface="+mn-cs"/>
              </a:defRPr>
            </a:lvl9pPr>
          </a:lstStyle>
          <a:p>
            <a:pPr algn="r" defTabSz="685549"/>
            <a:r>
              <a:rPr lang="de-DE" sz="1599">
                <a:solidFill>
                  <a:srgbClr val="BA0C2F"/>
                </a:solidFill>
                <a:latin typeface="Arial"/>
              </a:rPr>
              <a:t>Unternehmen</a:t>
            </a:r>
            <a:endParaRPr lang="de-DE" sz="1866">
              <a:solidFill>
                <a:srgbClr val="BA0C2F"/>
              </a:solidFill>
              <a:latin typeface="Arial"/>
            </a:endParaRPr>
          </a:p>
        </p:txBody>
      </p:sp>
      <p:sp>
        <p:nvSpPr>
          <p:cNvPr id="10" name="Rechteck 9">
            <a:extLst>
              <a:ext uri="{FF2B5EF4-FFF2-40B4-BE49-F238E27FC236}">
                <a16:creationId xmlns:a16="http://schemas.microsoft.com/office/drawing/2014/main" id="{DC8A0B08-6C5F-374D-802B-0552B6FF7A9C}"/>
              </a:ext>
            </a:extLst>
          </p:cNvPr>
          <p:cNvSpPr/>
          <p:nvPr/>
        </p:nvSpPr>
        <p:spPr>
          <a:xfrm>
            <a:off x="1873223" y="3373589"/>
            <a:ext cx="2975138" cy="2030428"/>
          </a:xfrm>
          <a:prstGeom prst="rect">
            <a:avLst/>
          </a:prstGeom>
        </p:spPr>
        <p:txBody>
          <a:bodyPr wrap="square">
            <a:spAutoFit/>
          </a:bodyPr>
          <a:lstStyle/>
          <a:p>
            <a:pPr marL="222139" indent="-222139">
              <a:buFont typeface="Wingdings" pitchFamily="2" charset="2"/>
              <a:buChar char="§"/>
            </a:pPr>
            <a:r>
              <a:rPr lang="de-DE" sz="1799" dirty="0">
                <a:solidFill>
                  <a:schemeClr val="bg1"/>
                </a:solidFill>
              </a:rPr>
              <a:t>Finanzstärke</a:t>
            </a:r>
          </a:p>
          <a:p>
            <a:pPr marL="222139" indent="-222139">
              <a:buFont typeface="Wingdings" pitchFamily="2" charset="2"/>
              <a:buChar char="§"/>
            </a:pPr>
            <a:r>
              <a:rPr lang="de-DE" sz="1799" dirty="0">
                <a:solidFill>
                  <a:schemeClr val="bg1"/>
                </a:solidFill>
              </a:rPr>
              <a:t>Kompetenz</a:t>
            </a:r>
          </a:p>
          <a:p>
            <a:pPr marL="222139" indent="-222139">
              <a:buFont typeface="Wingdings" pitchFamily="2" charset="2"/>
              <a:buChar char="§"/>
            </a:pPr>
            <a:r>
              <a:rPr lang="de-DE" sz="1799" dirty="0">
                <a:solidFill>
                  <a:schemeClr val="bg1"/>
                </a:solidFill>
              </a:rPr>
              <a:t>Marktführer im Bereich </a:t>
            </a:r>
            <a:r>
              <a:rPr lang="de-DE" sz="1799" dirty="0" err="1">
                <a:solidFill>
                  <a:schemeClr val="bg1"/>
                </a:solidFill>
              </a:rPr>
              <a:t>Dread</a:t>
            </a:r>
            <a:r>
              <a:rPr lang="de-DE" sz="1799" dirty="0">
                <a:solidFill>
                  <a:schemeClr val="bg1"/>
                </a:solidFill>
              </a:rPr>
              <a:t> Disease</a:t>
            </a:r>
          </a:p>
          <a:p>
            <a:pPr marL="222139" indent="-222139">
              <a:buFont typeface="Wingdings" pitchFamily="2" charset="2"/>
              <a:buChar char="§"/>
            </a:pPr>
            <a:r>
              <a:rPr lang="de-DE" sz="1799" dirty="0">
                <a:solidFill>
                  <a:schemeClr val="bg1"/>
                </a:solidFill>
              </a:rPr>
              <a:t>Über 175 Jahre Erfahrung</a:t>
            </a:r>
          </a:p>
          <a:p>
            <a:pPr marL="222139" indent="-222139">
              <a:buFont typeface="Wingdings" pitchFamily="2" charset="2"/>
              <a:buChar char="§"/>
            </a:pPr>
            <a:r>
              <a:rPr lang="de-DE" sz="1799" dirty="0">
                <a:solidFill>
                  <a:schemeClr val="bg1"/>
                </a:solidFill>
              </a:rPr>
              <a:t>Größe</a:t>
            </a:r>
          </a:p>
        </p:txBody>
      </p:sp>
      <p:sp>
        <p:nvSpPr>
          <p:cNvPr id="17" name="Titel 2">
            <a:extLst>
              <a:ext uri="{FF2B5EF4-FFF2-40B4-BE49-F238E27FC236}">
                <a16:creationId xmlns:a16="http://schemas.microsoft.com/office/drawing/2014/main" id="{7E12AC63-D786-4AD8-9264-BC3740D34C59}"/>
              </a:ext>
            </a:extLst>
          </p:cNvPr>
          <p:cNvSpPr>
            <a:spLocks noGrp="1"/>
          </p:cNvSpPr>
          <p:nvPr>
            <p:ph type="title"/>
          </p:nvPr>
        </p:nvSpPr>
        <p:spPr>
          <a:xfrm>
            <a:off x="339310" y="550180"/>
            <a:ext cx="8060540" cy="575764"/>
          </a:xfrm>
        </p:spPr>
        <p:txBody>
          <a:bodyPr/>
          <a:lstStyle/>
          <a:p>
            <a:r>
              <a:rPr lang="de-DE"/>
              <a:t>Vorteile in der Zusammenarbeit</a:t>
            </a:r>
          </a:p>
        </p:txBody>
      </p:sp>
      <p:sp>
        <p:nvSpPr>
          <p:cNvPr id="18" name="Textplatzhalter 3">
            <a:extLst>
              <a:ext uri="{FF2B5EF4-FFF2-40B4-BE49-F238E27FC236}">
                <a16:creationId xmlns:a16="http://schemas.microsoft.com/office/drawing/2014/main" id="{4E095A7F-0F6A-44E5-862A-98CE4E011DB4}"/>
              </a:ext>
            </a:extLst>
          </p:cNvPr>
          <p:cNvSpPr txBox="1">
            <a:spLocks/>
          </p:cNvSpPr>
          <p:nvPr/>
        </p:nvSpPr>
        <p:spPr bwMode="gray">
          <a:xfrm>
            <a:off x="335360" y="190327"/>
            <a:ext cx="8059802" cy="215888"/>
          </a:xfrm>
          <a:prstGeom prst="rect">
            <a:avLst/>
          </a:prstGeom>
          <a:ln w="3175">
            <a:solidFill>
              <a:schemeClr val="bg1"/>
            </a:solidFill>
          </a:ln>
        </p:spPr>
        <p:txBody>
          <a:bodyPr vert="horz" lIns="0" tIns="23996" rIns="0" bIns="0" rtlCol="0" anchor="b">
            <a:noAutofit/>
          </a:bodyPr>
          <a:lstStyle>
            <a:lvl1pPr marL="0" indent="0" algn="l" defTabSz="682884" rtl="0" eaLnBrk="1" latinLnBrk="0" hangingPunct="1">
              <a:lnSpc>
                <a:spcPct val="90000"/>
              </a:lnSpc>
              <a:spcBef>
                <a:spcPts val="0"/>
              </a:spcBef>
              <a:buFont typeface="Arial" panose="020B0604020202020204" pitchFamily="34" charset="0"/>
              <a:buNone/>
              <a:defRPr sz="1200" kern="1200" cap="none" spc="0" baseline="0">
                <a:solidFill>
                  <a:schemeClr val="tx1"/>
                </a:solidFill>
                <a:latin typeface="+mn-lt"/>
                <a:ea typeface="+mn-ea"/>
                <a:cs typeface="Arial"/>
              </a:defRPr>
            </a:lvl1pPr>
            <a:lvl2pPr marL="0" indent="0" algn="l" defTabSz="682884" rtl="0" eaLnBrk="1" latinLnBrk="0" hangingPunct="1">
              <a:lnSpc>
                <a:spcPct val="90000"/>
              </a:lnSpc>
              <a:spcBef>
                <a:spcPts val="0"/>
              </a:spcBef>
              <a:buFont typeface="Wingdings" panose="05000000000000000000" pitchFamily="2" charset="2"/>
              <a:buNone/>
              <a:defRPr sz="1200" kern="1200" cap="none" spc="0" baseline="0">
                <a:solidFill>
                  <a:schemeClr val="tx1"/>
                </a:solidFill>
                <a:latin typeface="+mn-lt"/>
                <a:ea typeface="+mn-ea"/>
                <a:cs typeface="Arial"/>
              </a:defRPr>
            </a:lvl2pPr>
            <a:lvl3pPr marL="0" indent="0" algn="l" defTabSz="682884" rtl="0" eaLnBrk="1" latinLnBrk="0" hangingPunct="1">
              <a:lnSpc>
                <a:spcPct val="90000"/>
              </a:lnSpc>
              <a:spcBef>
                <a:spcPts val="0"/>
              </a:spcBef>
              <a:buFont typeface="Wingdings" panose="05000000000000000000" pitchFamily="2" charset="2"/>
              <a:buNone/>
              <a:defRPr sz="1200" kern="1200" cap="none" spc="0" baseline="0">
                <a:solidFill>
                  <a:schemeClr val="tx1"/>
                </a:solidFill>
                <a:latin typeface="+mn-lt"/>
                <a:ea typeface="+mn-ea"/>
                <a:cs typeface="Arial"/>
              </a:defRPr>
            </a:lvl3pPr>
            <a:lvl4pPr marL="0" indent="0" algn="l" defTabSz="682884" rtl="0" eaLnBrk="1" latinLnBrk="0" hangingPunct="1">
              <a:lnSpc>
                <a:spcPct val="90000"/>
              </a:lnSpc>
              <a:spcBef>
                <a:spcPts val="0"/>
              </a:spcBef>
              <a:buFont typeface="Wingdings" panose="05000000000000000000" pitchFamily="2" charset="2"/>
              <a:buNone/>
              <a:defRPr sz="1200" kern="1200" cap="none" spc="0" baseline="0">
                <a:solidFill>
                  <a:schemeClr val="tx1"/>
                </a:solidFill>
                <a:latin typeface="+mn-lt"/>
                <a:ea typeface="+mn-ea"/>
                <a:cs typeface="Arial"/>
              </a:defRPr>
            </a:lvl4pPr>
            <a:lvl5pPr marL="0" indent="0" algn="l" defTabSz="682884" rtl="0" eaLnBrk="1" latinLnBrk="0" hangingPunct="1">
              <a:lnSpc>
                <a:spcPct val="90000"/>
              </a:lnSpc>
              <a:spcBef>
                <a:spcPts val="0"/>
              </a:spcBef>
              <a:buFont typeface="Wingdings" panose="05000000000000000000" pitchFamily="2" charset="2"/>
              <a:buNone/>
              <a:defRPr sz="1200" kern="1200" cap="none" spc="0" baseline="0">
                <a:solidFill>
                  <a:schemeClr val="tx1"/>
                </a:solidFill>
                <a:latin typeface="+mn-lt"/>
                <a:ea typeface="+mn-ea"/>
                <a:cs typeface="Arial"/>
              </a:defRPr>
            </a:lvl5pPr>
            <a:lvl6pPr marL="0" indent="0" algn="l" defTabSz="682884" rtl="0" eaLnBrk="1" latinLnBrk="0" hangingPunct="1">
              <a:lnSpc>
                <a:spcPct val="90000"/>
              </a:lnSpc>
              <a:spcBef>
                <a:spcPts val="0"/>
              </a:spcBef>
              <a:buFont typeface="Wingdings" panose="05000000000000000000" pitchFamily="2" charset="2"/>
              <a:buNone/>
              <a:defRPr sz="1200" kern="1200" cap="none" spc="0" baseline="0">
                <a:solidFill>
                  <a:schemeClr val="tx1"/>
                </a:solidFill>
                <a:latin typeface="+mn-lt"/>
                <a:ea typeface="+mn-ea"/>
                <a:cs typeface="+mn-cs"/>
              </a:defRPr>
            </a:lvl6pPr>
            <a:lvl7pPr marL="0" indent="0" algn="l" defTabSz="682884" rtl="0" eaLnBrk="1" latinLnBrk="0" hangingPunct="1">
              <a:lnSpc>
                <a:spcPct val="90000"/>
              </a:lnSpc>
              <a:spcBef>
                <a:spcPts val="0"/>
              </a:spcBef>
              <a:buFont typeface="Wingdings" panose="05000000000000000000" pitchFamily="2" charset="2"/>
              <a:buNone/>
              <a:defRPr sz="1200" kern="1200" cap="none" spc="0" baseline="0">
                <a:solidFill>
                  <a:schemeClr val="tx1"/>
                </a:solidFill>
                <a:latin typeface="+mn-lt"/>
                <a:ea typeface="+mn-ea"/>
                <a:cs typeface="+mn-cs"/>
              </a:defRPr>
            </a:lvl7pPr>
            <a:lvl8pPr marL="0" indent="0" algn="l" defTabSz="682884" rtl="0" eaLnBrk="1" latinLnBrk="0" hangingPunct="1">
              <a:lnSpc>
                <a:spcPct val="90000"/>
              </a:lnSpc>
              <a:spcBef>
                <a:spcPts val="0"/>
              </a:spcBef>
              <a:buFont typeface="Wingdings" panose="05000000000000000000" pitchFamily="2" charset="2"/>
              <a:buNone/>
              <a:defRPr sz="1200" kern="1200" cap="none" spc="0" baseline="0">
                <a:solidFill>
                  <a:schemeClr val="tx1"/>
                </a:solidFill>
                <a:latin typeface="+mn-lt"/>
                <a:ea typeface="+mn-ea"/>
                <a:cs typeface="+mn-cs"/>
              </a:defRPr>
            </a:lvl8pPr>
            <a:lvl9pPr marL="0" indent="0" algn="l" defTabSz="682884" rtl="0" eaLnBrk="1" latinLnBrk="0" hangingPunct="1">
              <a:lnSpc>
                <a:spcPct val="90000"/>
              </a:lnSpc>
              <a:spcBef>
                <a:spcPts val="0"/>
              </a:spcBef>
              <a:buFont typeface="Wingdings" panose="05000000000000000000" pitchFamily="2" charset="2"/>
              <a:buNone/>
              <a:defRPr sz="1200" kern="1200" cap="none" spc="0" baseline="0">
                <a:solidFill>
                  <a:schemeClr val="tx1"/>
                </a:solidFill>
                <a:latin typeface="+mn-lt"/>
                <a:ea typeface="+mn-ea"/>
                <a:cs typeface="+mn-cs"/>
              </a:defRPr>
            </a:lvl9pPr>
          </a:lstStyle>
          <a:p>
            <a:r>
              <a:rPr lang="de-DE" sz="1199"/>
              <a:t>Der Versorgungsträger Canada Life</a:t>
            </a:r>
          </a:p>
        </p:txBody>
      </p:sp>
      <p:sp>
        <p:nvSpPr>
          <p:cNvPr id="3" name="Textplatzhalter 2">
            <a:extLst>
              <a:ext uri="{FF2B5EF4-FFF2-40B4-BE49-F238E27FC236}">
                <a16:creationId xmlns:a16="http://schemas.microsoft.com/office/drawing/2014/main" id="{8EE2E275-3E89-2A10-8CA2-076187E0E4EE}"/>
              </a:ext>
            </a:extLst>
          </p:cNvPr>
          <p:cNvSpPr>
            <a:spLocks noGrp="1"/>
          </p:cNvSpPr>
          <p:nvPr>
            <p:ph type="body" sz="quarter" idx="13"/>
          </p:nvPr>
        </p:nvSpPr>
        <p:spPr/>
        <p:txBody>
          <a:bodyPr/>
          <a:lstStyle/>
          <a:p>
            <a:endParaRPr lang="de-DE"/>
          </a:p>
        </p:txBody>
      </p:sp>
      <p:pic>
        <p:nvPicPr>
          <p:cNvPr id="4" name="Picture 35">
            <a:extLst>
              <a:ext uri="{FF2B5EF4-FFF2-40B4-BE49-F238E27FC236}">
                <a16:creationId xmlns:a16="http://schemas.microsoft.com/office/drawing/2014/main" id="{B928A698-D25D-8322-9B0C-3D581B18D461}"/>
              </a:ext>
            </a:extLst>
          </p:cNvPr>
          <p:cNvPicPr>
            <a:picLocks noChangeAspect="1" noChangeArrowheads="1"/>
          </p:cNvPicPr>
          <p:nvPr/>
        </p:nvPicPr>
        <p:blipFill>
          <a:blip r:embed="rId2"/>
          <a:srcRect/>
          <a:stretch/>
        </p:blipFill>
        <p:spPr bwMode="auto">
          <a:xfrm>
            <a:off x="5163071" y="2853730"/>
            <a:ext cx="1944243" cy="1619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a:extLst>
              <a:ext uri="{FF2B5EF4-FFF2-40B4-BE49-F238E27FC236}">
                <a16:creationId xmlns:a16="http://schemas.microsoft.com/office/drawing/2014/main" id="{FE843300-FD66-AF35-3149-A39DBD62D99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196135" y="2947206"/>
            <a:ext cx="2304255" cy="1408936"/>
          </a:xfrm>
          <a:prstGeom prst="rect">
            <a:avLst/>
          </a:prstGeom>
        </p:spPr>
      </p:pic>
      <p:pic>
        <p:nvPicPr>
          <p:cNvPr id="7" name="Grafik 6">
            <a:extLst>
              <a:ext uri="{FF2B5EF4-FFF2-40B4-BE49-F238E27FC236}">
                <a16:creationId xmlns:a16="http://schemas.microsoft.com/office/drawing/2014/main" id="{9002677F-C95B-C2FA-72DC-BBA325371CD5}"/>
              </a:ext>
            </a:extLst>
          </p:cNvPr>
          <p:cNvPicPr>
            <a:picLocks noChangeAspect="1"/>
          </p:cNvPicPr>
          <p:nvPr/>
        </p:nvPicPr>
        <p:blipFill>
          <a:blip r:embed="rId4"/>
          <a:stretch>
            <a:fillRect/>
          </a:stretch>
        </p:blipFill>
        <p:spPr>
          <a:xfrm>
            <a:off x="9660576" y="2947206"/>
            <a:ext cx="2159891" cy="1408936"/>
          </a:xfrm>
          <a:prstGeom prst="rect">
            <a:avLst/>
          </a:prstGeom>
        </p:spPr>
      </p:pic>
    </p:spTree>
    <p:extLst>
      <p:ext uri="{BB962C8B-B14F-4D97-AF65-F5344CB8AC3E}">
        <p14:creationId xmlns:p14="http://schemas.microsoft.com/office/powerpoint/2010/main" val="3765777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Grafik 6" descr="Ein Bild, das Fenster, drinnen enthält.&#10;&#10;Automatisch generierte Beschreibung">
            <a:extLst>
              <a:ext uri="{FF2B5EF4-FFF2-40B4-BE49-F238E27FC236}">
                <a16:creationId xmlns:a16="http://schemas.microsoft.com/office/drawing/2014/main" id="{2BD5D181-6B4E-4057-831E-D55B5EBC8215}"/>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723014"/>
            <a:ext cx="12191999" cy="6134986"/>
          </a:xfrm>
          <a:prstGeom prst="rect">
            <a:avLst/>
          </a:prstGeom>
        </p:spPr>
      </p:pic>
      <p:sp>
        <p:nvSpPr>
          <p:cNvPr id="4" name="Titel 1">
            <a:extLst>
              <a:ext uri="{FF2B5EF4-FFF2-40B4-BE49-F238E27FC236}">
                <a16:creationId xmlns:a16="http://schemas.microsoft.com/office/drawing/2014/main" id="{5EAC9FF9-F5DF-46D6-9C23-AADA9B5377FC}"/>
              </a:ext>
            </a:extLst>
          </p:cNvPr>
          <p:cNvSpPr txBox="1">
            <a:spLocks/>
          </p:cNvSpPr>
          <p:nvPr/>
        </p:nvSpPr>
        <p:spPr bwMode="gray">
          <a:xfrm>
            <a:off x="386853" y="1384697"/>
            <a:ext cx="4589419" cy="4608000"/>
          </a:xfrm>
          <a:prstGeom prst="rect">
            <a:avLst/>
          </a:prstGeom>
          <a:solidFill>
            <a:srgbClr val="FFFFFF">
              <a:alpha val="80000"/>
            </a:srgbClr>
          </a:solidFill>
        </p:spPr>
        <p:txBody>
          <a:bodyPr vert="horz" lIns="0" tIns="0" rIns="0" bIns="0" rtlCol="0" anchor="ctr">
            <a:noAutofit/>
          </a:bodyPr>
          <a:lstStyle>
            <a:lvl1pPr algn="l" defTabSz="682884" rtl="0" eaLnBrk="1" latinLnBrk="0" hangingPunct="1">
              <a:lnSpc>
                <a:spcPct val="90000"/>
              </a:lnSpc>
              <a:spcBef>
                <a:spcPct val="0"/>
              </a:spcBef>
              <a:buNone/>
              <a:defRPr sz="2400" b="0" kern="1200" spc="0" baseline="0">
                <a:solidFill>
                  <a:schemeClr val="tx2"/>
                </a:solidFill>
                <a:latin typeface="Arial"/>
                <a:ea typeface="+mj-ea"/>
                <a:cs typeface="Arial"/>
              </a:defRPr>
            </a:lvl1pPr>
          </a:lstStyle>
          <a:p>
            <a:pPr marL="358775"/>
            <a:r>
              <a:rPr lang="de-DE" sz="3800" dirty="0"/>
              <a:t>Tarif:</a:t>
            </a:r>
            <a:br>
              <a:rPr lang="de-DE" sz="3800" dirty="0"/>
            </a:br>
            <a:r>
              <a:rPr lang="de-DE" sz="3800" dirty="0"/>
              <a:t>GENERATION </a:t>
            </a:r>
            <a:r>
              <a:rPr lang="de-DE" sz="3800" dirty="0" err="1"/>
              <a:t>business</a:t>
            </a:r>
            <a:endParaRPr lang="de-DE" sz="3800" dirty="0"/>
          </a:p>
        </p:txBody>
      </p:sp>
    </p:spTree>
    <p:extLst>
      <p:ext uri="{BB962C8B-B14F-4D97-AF65-F5344CB8AC3E}">
        <p14:creationId xmlns:p14="http://schemas.microsoft.com/office/powerpoint/2010/main" val="3518045651"/>
      </p:ext>
    </p:extLst>
  </p:cSld>
  <p:clrMapOvr>
    <a:overrideClrMapping bg1="lt1" tx1="dk1" bg2="lt2" tx2="dk2" accent1="accent1" accent2="accent2" accent3="accent3" accent4="accent4" accent5="accent5" accent6="accent6" hlink="hlink" folHlink="folHlink"/>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DE7AE93-EBC7-4C2F-9D8D-8D12C3D3AEF0}"/>
              </a:ext>
            </a:extLst>
          </p:cNvPr>
          <p:cNvSpPr>
            <a:spLocks noGrp="1"/>
          </p:cNvSpPr>
          <p:nvPr>
            <p:ph type="title"/>
          </p:nvPr>
        </p:nvSpPr>
        <p:spPr/>
        <p:txBody>
          <a:bodyPr/>
          <a:lstStyle/>
          <a:p>
            <a:r>
              <a:rPr lang="de-DE" dirty="0"/>
              <a:t>Vorteile GENERATION </a:t>
            </a:r>
            <a:r>
              <a:rPr lang="de-DE" dirty="0" err="1"/>
              <a:t>business</a:t>
            </a:r>
            <a:br>
              <a:rPr lang="de-DE" dirty="0"/>
            </a:br>
            <a:endParaRPr lang="de-DE" dirty="0"/>
          </a:p>
        </p:txBody>
      </p:sp>
      <p:sp>
        <p:nvSpPr>
          <p:cNvPr id="6" name="Textplatzhalter 5">
            <a:extLst>
              <a:ext uri="{FF2B5EF4-FFF2-40B4-BE49-F238E27FC236}">
                <a16:creationId xmlns:a16="http://schemas.microsoft.com/office/drawing/2014/main" id="{EC2C3B68-6C27-444D-91FE-2A139AFC6124}"/>
              </a:ext>
            </a:extLst>
          </p:cNvPr>
          <p:cNvSpPr>
            <a:spLocks noGrp="1"/>
          </p:cNvSpPr>
          <p:nvPr>
            <p:ph type="body" sz="quarter" idx="14"/>
          </p:nvPr>
        </p:nvSpPr>
        <p:spPr/>
        <p:txBody>
          <a:bodyPr/>
          <a:lstStyle/>
          <a:p>
            <a:r>
              <a:rPr lang="de-DE" dirty="0"/>
              <a:t>Tarif: GENERATION Business</a:t>
            </a:r>
          </a:p>
        </p:txBody>
      </p:sp>
      <p:sp>
        <p:nvSpPr>
          <p:cNvPr id="5" name="Textplatzhalter 4">
            <a:extLst>
              <a:ext uri="{FF2B5EF4-FFF2-40B4-BE49-F238E27FC236}">
                <a16:creationId xmlns:a16="http://schemas.microsoft.com/office/drawing/2014/main" id="{4F432114-C5D9-49CF-BAF1-C70EA978865F}"/>
              </a:ext>
            </a:extLst>
          </p:cNvPr>
          <p:cNvSpPr>
            <a:spLocks noGrp="1"/>
          </p:cNvSpPr>
          <p:nvPr>
            <p:ph type="body" sz="quarter" idx="13"/>
          </p:nvPr>
        </p:nvSpPr>
        <p:spPr>
          <a:xfrm>
            <a:off x="335360" y="6380644"/>
            <a:ext cx="8065415" cy="216708"/>
          </a:xfrm>
        </p:spPr>
        <p:txBody>
          <a:bodyPr/>
          <a:lstStyle/>
          <a:p>
            <a:r>
              <a:rPr lang="de-DE" dirty="0"/>
              <a:t>* bei Erfüllen der bedingungsgemäßen Voraussetzungen, abzgl. Risikokosten für eine vereinbarte Zusatzoption und Entnahmen</a:t>
            </a:r>
          </a:p>
          <a:p>
            <a:r>
              <a:rPr lang="de-DE" dirty="0"/>
              <a:t>** abzgl. Risikokosten für eine vereinbarte Zusatzoption und Entnahmen</a:t>
            </a:r>
          </a:p>
        </p:txBody>
      </p:sp>
      <p:sp>
        <p:nvSpPr>
          <p:cNvPr id="7" name="Rechteck 6">
            <a:extLst>
              <a:ext uri="{FF2B5EF4-FFF2-40B4-BE49-F238E27FC236}">
                <a16:creationId xmlns:a16="http://schemas.microsoft.com/office/drawing/2014/main" id="{4C35A3BC-ED11-4210-9E56-05350FBE5479}"/>
              </a:ext>
            </a:extLst>
          </p:cNvPr>
          <p:cNvSpPr/>
          <p:nvPr/>
        </p:nvSpPr>
        <p:spPr>
          <a:xfrm>
            <a:off x="342411" y="1248707"/>
            <a:ext cx="11555460" cy="1482778"/>
          </a:xfrm>
          <a:prstGeom prst="rect">
            <a:avLst/>
          </a:prstGeom>
        </p:spPr>
        <p:txBody>
          <a:bodyPr wrap="square" lIns="91440" tIns="45720" rIns="91440" bIns="45720" anchor="t">
            <a:spAutoFit/>
          </a:bodyPr>
          <a:lstStyle/>
          <a:p>
            <a:pPr marL="285750" lvl="1" indent="-285750" defTabSz="682339">
              <a:lnSpc>
                <a:spcPct val="125000"/>
              </a:lnSpc>
              <a:spcAft>
                <a:spcPts val="600"/>
              </a:spcAft>
              <a:buClr>
                <a:schemeClr val="tx1"/>
              </a:buClr>
              <a:buSzPct val="110000"/>
              <a:buFont typeface="Wingdings" panose="05000000000000000000" pitchFamily="2" charset="2"/>
              <a:buChar char="§"/>
            </a:pPr>
            <a:r>
              <a:rPr lang="de-DE" sz="1750" b="1" spc="34" dirty="0">
                <a:solidFill>
                  <a:srgbClr val="515349"/>
                </a:solidFill>
                <a:cs typeface="Arial"/>
              </a:rPr>
              <a:t>Garantie-Baustein</a:t>
            </a:r>
            <a:r>
              <a:rPr lang="de-DE" sz="1750" spc="34" dirty="0">
                <a:solidFill>
                  <a:srgbClr val="515349"/>
                </a:solidFill>
                <a:cs typeface="Arial"/>
              </a:rPr>
              <a:t>: Jährlich geglätteter Wertzuwachs, der nicht negativ sein kann, sowie mindestens 90 % der Beitragssumme (ab 12 Jahren Aufschubzeit).* Bei weniger als 12 Jahren Aufschubzeit sichern wir 80 % der Beitragssumme im Rahmen des Automatischen Portfolio Managements (APM) ab.**</a:t>
            </a:r>
          </a:p>
          <a:p>
            <a:pPr marL="285750" lvl="1" indent="-285750" defTabSz="682339">
              <a:lnSpc>
                <a:spcPct val="125000"/>
              </a:lnSpc>
              <a:spcAft>
                <a:spcPts val="600"/>
              </a:spcAft>
              <a:buClr>
                <a:schemeClr val="tx1"/>
              </a:buClr>
              <a:buSzPct val="110000"/>
              <a:buFont typeface="Wingdings" panose="05000000000000000000" pitchFamily="2" charset="2"/>
              <a:buChar char="§"/>
            </a:pPr>
            <a:endParaRPr lang="de-DE" sz="1750" b="1" spc="34" dirty="0">
              <a:solidFill>
                <a:srgbClr val="515349"/>
              </a:solidFill>
              <a:cs typeface="Arial"/>
            </a:endParaRPr>
          </a:p>
        </p:txBody>
      </p:sp>
      <p:sp>
        <p:nvSpPr>
          <p:cNvPr id="8" name="Slide Number Placeholder 6">
            <a:extLst>
              <a:ext uri="{FF2B5EF4-FFF2-40B4-BE49-F238E27FC236}">
                <a16:creationId xmlns:a16="http://schemas.microsoft.com/office/drawing/2014/main" id="{ED5BF5F7-31F8-4306-94AB-669256FF34EA}"/>
              </a:ext>
            </a:extLst>
          </p:cNvPr>
          <p:cNvSpPr txBox="1">
            <a:spLocks/>
          </p:cNvSpPr>
          <p:nvPr/>
        </p:nvSpPr>
        <p:spPr>
          <a:xfrm>
            <a:off x="11493863" y="6381352"/>
            <a:ext cx="361674" cy="216000"/>
          </a:xfrm>
          <a:prstGeom prst="rect">
            <a:avLst/>
          </a:prstGeom>
        </p:spPr>
        <p:txBody>
          <a:bodyPr vert="horz" lIns="0" tIns="0" rIns="0" bIns="0" rtlCol="0" anchor="b"/>
          <a:lstStyle>
            <a:defPPr>
              <a:defRPr lang="de-DE"/>
            </a:defPPr>
            <a:lvl1pPr algn="r">
              <a:defRPr sz="800"/>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a:t>41</a:t>
            </a:r>
          </a:p>
        </p:txBody>
      </p:sp>
      <p:sp>
        <p:nvSpPr>
          <p:cNvPr id="2" name="Textfeld 1">
            <a:extLst>
              <a:ext uri="{FF2B5EF4-FFF2-40B4-BE49-F238E27FC236}">
                <a16:creationId xmlns:a16="http://schemas.microsoft.com/office/drawing/2014/main" id="{20D71DD3-77E2-4DF3-8EF8-B5C691DE0F6E}"/>
              </a:ext>
            </a:extLst>
          </p:cNvPr>
          <p:cNvSpPr txBox="1"/>
          <p:nvPr/>
        </p:nvSpPr>
        <p:spPr bwMode="gray">
          <a:xfrm>
            <a:off x="519629" y="2631194"/>
            <a:ext cx="11437344" cy="185114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buFont typeface="Wingdings" panose="05000000000000000000" pitchFamily="2" charset="2"/>
              <a:buChar char="§"/>
            </a:lvl1pPr>
            <a:lvl2pPr>
              <a:buFont typeface="Wingdings" panose="05000000000000000000" pitchFamily="2" charset="2"/>
              <a:buChar char="§"/>
            </a:lvl2pPr>
            <a:lvl3pPr>
              <a:buFont typeface="Wingdings" panose="05000000000000000000" pitchFamily="2" charset="2"/>
              <a:buChar char="§"/>
            </a:lvl3pPr>
            <a:lvl4pPr>
              <a:buFont typeface="Wingdings" panose="05000000000000000000" pitchFamily="2" charset="2"/>
              <a:buChar char="§"/>
            </a:lvl4pPr>
            <a:lvl5pPr>
              <a:buFont typeface="Wingdings" panose="05000000000000000000" pitchFamily="2" charset="2"/>
              <a:buChar char="§"/>
            </a:lvl5pPr>
            <a:lvl6pPr>
              <a:buFont typeface="Wingdings" panose="05000000000000000000" pitchFamily="2" charset="2"/>
              <a:buChar char="§"/>
            </a:lvl6pPr>
            <a:lvl7pPr>
              <a:buFont typeface="Wingdings" panose="05000000000000000000" pitchFamily="2" charset="2"/>
              <a:buChar char="§"/>
            </a:lvl7pPr>
            <a:lvl8pPr>
              <a:buFont typeface="Wingdings" panose="05000000000000000000" pitchFamily="2" charset="2"/>
              <a:buChar char="§"/>
            </a:lvl8pPr>
            <a:lvl9pPr>
              <a:buFont typeface="Wingdings" panose="05000000000000000000" pitchFamily="2" charset="2"/>
              <a:buChar char="§"/>
            </a:lvl9pPr>
          </a:lstStyle>
          <a:p>
            <a:pPr marL="285750" lvl="1" indent="-285750">
              <a:lnSpc>
                <a:spcPct val="125000"/>
              </a:lnSpc>
              <a:spcAft>
                <a:spcPts val="600"/>
              </a:spcAft>
            </a:pPr>
            <a:r>
              <a:rPr lang="de-DE" b="1" dirty="0">
                <a:ea typeface="+mn-lt"/>
                <a:cs typeface="+mn-lt"/>
              </a:rPr>
              <a:t>Renditechancen:</a:t>
            </a:r>
            <a:endParaRPr lang="en-US" dirty="0">
              <a:ea typeface="+mn-lt"/>
              <a:cs typeface="+mn-lt"/>
            </a:endParaRPr>
          </a:p>
          <a:p>
            <a:pPr marL="742950" lvl="2" indent="-285750">
              <a:lnSpc>
                <a:spcPct val="125000"/>
              </a:lnSpc>
              <a:spcAft>
                <a:spcPts val="600"/>
              </a:spcAft>
            </a:pPr>
            <a:r>
              <a:rPr lang="de-DE" dirty="0">
                <a:ea typeface="+mn-lt"/>
                <a:cs typeface="+mn-lt"/>
              </a:rPr>
              <a:t>Unser </a:t>
            </a:r>
            <a:r>
              <a:rPr lang="de-DE" dirty="0" err="1">
                <a:solidFill>
                  <a:srgbClr val="515349"/>
                </a:solidFill>
                <a:ea typeface="+mn-lt"/>
                <a:cs typeface="+mn-lt"/>
              </a:rPr>
              <a:t>Unitised</a:t>
            </a:r>
            <a:r>
              <a:rPr lang="de-DE" dirty="0">
                <a:solidFill>
                  <a:srgbClr val="515349"/>
                </a:solidFill>
                <a:ea typeface="+mn-lt"/>
                <a:cs typeface="+mn-lt"/>
              </a:rPr>
              <a:t>-</a:t>
            </a:r>
            <a:r>
              <a:rPr lang="de-DE" dirty="0" err="1">
                <a:solidFill>
                  <a:srgbClr val="515349"/>
                </a:solidFill>
                <a:ea typeface="+mn-lt"/>
                <a:cs typeface="+mn-lt"/>
              </a:rPr>
              <a:t>With</a:t>
            </a:r>
            <a:r>
              <a:rPr lang="de-DE" dirty="0">
                <a:solidFill>
                  <a:srgbClr val="515349"/>
                </a:solidFill>
                <a:ea typeface="+mn-lt"/>
                <a:cs typeface="+mn-lt"/>
              </a:rPr>
              <a:t>-Profits-Prinzip bietet Ihnen die </a:t>
            </a:r>
            <a:r>
              <a:rPr lang="de-DE" b="1" dirty="0">
                <a:solidFill>
                  <a:srgbClr val="515349"/>
                </a:solidFill>
                <a:ea typeface="+mn-lt"/>
                <a:cs typeface="+mn-lt"/>
              </a:rPr>
              <a:t>Chance auf mehr Rendite: </a:t>
            </a:r>
            <a:r>
              <a:rPr lang="de-DE" dirty="0">
                <a:solidFill>
                  <a:srgbClr val="515349"/>
                </a:solidFill>
                <a:ea typeface="+mn-lt"/>
                <a:cs typeface="+mn-lt"/>
              </a:rPr>
              <a:t>Sie werden an positiven Wertenwicklung des Kapitalmarkts beteiligt und können eine noch höhere Rente erhalten.</a:t>
            </a:r>
            <a:endParaRPr lang="en-US" dirty="0">
              <a:solidFill>
                <a:srgbClr val="515349"/>
              </a:solidFill>
              <a:ea typeface="+mn-lt"/>
              <a:cs typeface="+mn-lt"/>
            </a:endParaRPr>
          </a:p>
          <a:p>
            <a:pPr marL="742950" lvl="2" indent="-285750">
              <a:lnSpc>
                <a:spcPct val="125000"/>
              </a:lnSpc>
              <a:spcAft>
                <a:spcPts val="600"/>
              </a:spcAft>
            </a:pPr>
            <a:r>
              <a:rPr lang="de-DE" dirty="0">
                <a:solidFill>
                  <a:srgbClr val="515349"/>
                </a:solidFill>
                <a:ea typeface="+mn-lt"/>
                <a:cs typeface="+mn-lt"/>
              </a:rPr>
              <a:t>Für Kurzläufer (unter 12 Jahren) bietet das APM (Serie </a:t>
            </a:r>
            <a:r>
              <a:rPr lang="de-DE" dirty="0" err="1">
                <a:solidFill>
                  <a:srgbClr val="515349"/>
                </a:solidFill>
                <a:ea typeface="+mn-lt"/>
                <a:cs typeface="+mn-lt"/>
              </a:rPr>
              <a:t>bAV</a:t>
            </a:r>
            <a:r>
              <a:rPr lang="de-DE" dirty="0">
                <a:solidFill>
                  <a:srgbClr val="515349"/>
                </a:solidFill>
                <a:ea typeface="+mn-lt"/>
                <a:cs typeface="+mn-lt"/>
              </a:rPr>
              <a:t>) mit einer Aktienquote von 20 % bis </a:t>
            </a:r>
            <a:br>
              <a:rPr lang="de-DE" dirty="0">
                <a:solidFill>
                  <a:srgbClr val="515349"/>
                </a:solidFill>
                <a:ea typeface="+mn-lt"/>
                <a:cs typeface="+mn-lt"/>
              </a:rPr>
            </a:br>
            <a:r>
              <a:rPr lang="de-DE" dirty="0">
                <a:solidFill>
                  <a:srgbClr val="515349"/>
                </a:solidFill>
                <a:ea typeface="+mn-lt"/>
                <a:cs typeface="+mn-lt"/>
              </a:rPr>
              <a:t>50 % ebenso die Chan</a:t>
            </a:r>
            <a:r>
              <a:rPr lang="de-DE" dirty="0">
                <a:ea typeface="+mn-lt"/>
                <a:cs typeface="+mn-lt"/>
              </a:rPr>
              <a:t>ce auf </a:t>
            </a:r>
            <a:r>
              <a:rPr lang="de-DE" b="1" dirty="0">
                <a:ea typeface="+mn-lt"/>
                <a:cs typeface="+mn-lt"/>
              </a:rPr>
              <a:t>mehr Rendite. </a:t>
            </a:r>
            <a:endParaRPr lang="en-US" dirty="0">
              <a:ea typeface="+mn-lt"/>
              <a:cs typeface="+mn-lt"/>
            </a:endParaRPr>
          </a:p>
        </p:txBody>
      </p:sp>
      <p:sp>
        <p:nvSpPr>
          <p:cNvPr id="3" name="Textfeld 2">
            <a:extLst>
              <a:ext uri="{FF2B5EF4-FFF2-40B4-BE49-F238E27FC236}">
                <a16:creationId xmlns:a16="http://schemas.microsoft.com/office/drawing/2014/main" id="{35B6CE4C-BE9D-4E40-B29F-8B446525C1CB}"/>
              </a:ext>
            </a:extLst>
          </p:cNvPr>
          <p:cNvSpPr txBox="1"/>
          <p:nvPr/>
        </p:nvSpPr>
        <p:spPr bwMode="gray">
          <a:xfrm>
            <a:off x="524793" y="4527587"/>
            <a:ext cx="11373078" cy="108170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85750" lvl="1" indent="-285750">
              <a:lnSpc>
                <a:spcPct val="125000"/>
              </a:lnSpc>
              <a:spcAft>
                <a:spcPts val="600"/>
              </a:spcAft>
              <a:buFont typeface="Wingdings,Sans-Serif" panose="05000000000000000000" pitchFamily="2" charset="2"/>
              <a:buChar char="§"/>
            </a:pPr>
            <a:r>
              <a:rPr lang="de-DE" dirty="0"/>
              <a:t>Flexibilität: </a:t>
            </a:r>
            <a:r>
              <a:rPr lang="de-DE" dirty="0">
                <a:solidFill>
                  <a:srgbClr val="515349"/>
                </a:solidFill>
              </a:rPr>
              <a:t>Sie können den </a:t>
            </a:r>
            <a:r>
              <a:rPr lang="de-DE" b="1" dirty="0">
                <a:solidFill>
                  <a:srgbClr val="515349"/>
                </a:solidFill>
              </a:rPr>
              <a:t>Beitrag erhöhen oder reduzieren</a:t>
            </a:r>
            <a:r>
              <a:rPr lang="de-DE" dirty="0">
                <a:solidFill>
                  <a:srgbClr val="515349"/>
                </a:solidFill>
              </a:rPr>
              <a:t>. Auch eine Beitragsaussetzung ist jederzeit möglich.</a:t>
            </a:r>
            <a:endParaRPr lang="en-US" dirty="0">
              <a:solidFill>
                <a:srgbClr val="515349"/>
              </a:solidFill>
              <a:ea typeface="+mn-lt"/>
              <a:cs typeface="+mn-lt"/>
            </a:endParaRPr>
          </a:p>
          <a:p>
            <a:pPr marL="285750" lvl="1" indent="-285750">
              <a:lnSpc>
                <a:spcPct val="125000"/>
              </a:lnSpc>
              <a:spcAft>
                <a:spcPts val="600"/>
              </a:spcAft>
              <a:buFont typeface="Wingdings,Sans-Serif" panose="05000000000000000000" pitchFamily="2" charset="2"/>
              <a:buChar char="§"/>
            </a:pPr>
            <a:endParaRPr lang="de-DE" dirty="0">
              <a:cs typeface="Arial"/>
            </a:endParaRPr>
          </a:p>
        </p:txBody>
      </p:sp>
      <p:sp>
        <p:nvSpPr>
          <p:cNvPr id="9" name="Textfeld 8">
            <a:extLst>
              <a:ext uri="{FF2B5EF4-FFF2-40B4-BE49-F238E27FC236}">
                <a16:creationId xmlns:a16="http://schemas.microsoft.com/office/drawing/2014/main" id="{51093D3C-6B1C-4C49-9B1F-BA972964D1CA}"/>
              </a:ext>
            </a:extLst>
          </p:cNvPr>
          <p:cNvSpPr txBox="1"/>
          <p:nvPr/>
        </p:nvSpPr>
        <p:spPr bwMode="gray">
          <a:xfrm>
            <a:off x="531140" y="5162396"/>
            <a:ext cx="12093178" cy="65851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85750" lvl="1" indent="-285750">
              <a:lnSpc>
                <a:spcPct val="125000"/>
              </a:lnSpc>
              <a:spcAft>
                <a:spcPts val="600"/>
              </a:spcAft>
              <a:buFont typeface="Wingdings,Sans-Serif" panose="05000000000000000000" pitchFamily="2" charset="2"/>
              <a:buChar char="§"/>
            </a:pPr>
            <a:r>
              <a:rPr lang="de-DE" dirty="0">
                <a:ea typeface="+mn-lt"/>
                <a:cs typeface="+mn-lt"/>
              </a:rPr>
              <a:t>Wahl zu Rentenbeginn: </a:t>
            </a:r>
            <a:r>
              <a:rPr lang="de-DE" dirty="0">
                <a:solidFill>
                  <a:srgbClr val="515349"/>
                </a:solidFill>
                <a:ea typeface="+mn-lt"/>
                <a:cs typeface="+mn-lt"/>
              </a:rPr>
              <a:t>monatliche</a:t>
            </a:r>
            <a:r>
              <a:rPr lang="de-DE" b="1" dirty="0">
                <a:solidFill>
                  <a:srgbClr val="515349"/>
                </a:solidFill>
                <a:ea typeface="+mn-lt"/>
                <a:cs typeface="+mn-lt"/>
              </a:rPr>
              <a:t> Rente, Teilkapitalisierung </a:t>
            </a:r>
            <a:r>
              <a:rPr lang="de-DE" dirty="0">
                <a:solidFill>
                  <a:srgbClr val="515349"/>
                </a:solidFill>
                <a:ea typeface="+mn-lt"/>
                <a:cs typeface="+mn-lt"/>
              </a:rPr>
              <a:t>(1 % bis 30 %) </a:t>
            </a:r>
            <a:br>
              <a:rPr lang="de-DE" dirty="0">
                <a:solidFill>
                  <a:srgbClr val="515349"/>
                </a:solidFill>
                <a:ea typeface="+mn-lt"/>
                <a:cs typeface="+mn-lt"/>
              </a:rPr>
            </a:br>
            <a:r>
              <a:rPr lang="de-DE" dirty="0">
                <a:solidFill>
                  <a:srgbClr val="515349"/>
                </a:solidFill>
                <a:ea typeface="+mn-lt"/>
                <a:cs typeface="+mn-lt"/>
              </a:rPr>
              <a:t>oder einmalige </a:t>
            </a:r>
            <a:r>
              <a:rPr lang="de-DE" b="1" dirty="0">
                <a:solidFill>
                  <a:srgbClr val="515349"/>
                </a:solidFill>
                <a:ea typeface="+mn-lt"/>
                <a:cs typeface="+mn-lt"/>
              </a:rPr>
              <a:t>Kapitalabfindung</a:t>
            </a:r>
            <a:endParaRPr lang="en-US" dirty="0">
              <a:solidFill>
                <a:srgbClr val="515349"/>
              </a:solidFill>
              <a:ea typeface="+mn-lt"/>
              <a:cs typeface="+mn-lt"/>
            </a:endParaRPr>
          </a:p>
        </p:txBody>
      </p:sp>
    </p:spTree>
    <p:extLst>
      <p:ext uri="{BB962C8B-B14F-4D97-AF65-F5344CB8AC3E}">
        <p14:creationId xmlns:p14="http://schemas.microsoft.com/office/powerpoint/2010/main" val="1690728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P spid="3" grpId="0"/>
      <p:bldP spid="9"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Fondszusammensetzung</a:t>
            </a:r>
          </a:p>
        </p:txBody>
      </p:sp>
      <p:sp>
        <p:nvSpPr>
          <p:cNvPr id="4" name="Text Placeholder 3"/>
          <p:cNvSpPr>
            <a:spLocks noGrp="1"/>
          </p:cNvSpPr>
          <p:nvPr>
            <p:ph type="body" sz="quarter" idx="14"/>
          </p:nvPr>
        </p:nvSpPr>
        <p:spPr/>
        <p:txBody>
          <a:bodyPr/>
          <a:lstStyle/>
          <a:p>
            <a:r>
              <a:rPr lang="de-DE" dirty="0"/>
              <a:t>Tarif: GENERATION </a:t>
            </a:r>
            <a:r>
              <a:rPr lang="de-DE" dirty="0" err="1"/>
              <a:t>business</a:t>
            </a:r>
            <a:endParaRPr lang="de-DE" dirty="0"/>
          </a:p>
        </p:txBody>
      </p:sp>
      <p:sp>
        <p:nvSpPr>
          <p:cNvPr id="5" name="Text Placeholder 4"/>
          <p:cNvSpPr>
            <a:spLocks noGrp="1"/>
          </p:cNvSpPr>
          <p:nvPr>
            <p:ph type="body" sz="quarter" idx="13"/>
          </p:nvPr>
        </p:nvSpPr>
        <p:spPr/>
        <p:txBody>
          <a:bodyPr/>
          <a:lstStyle/>
          <a:p>
            <a:r>
              <a:rPr lang="de-DE" dirty="0"/>
              <a:t>Stand: 31.12.2024. Quelle: Setanta Asset Management Ltd.</a:t>
            </a:r>
          </a:p>
          <a:p>
            <a:r>
              <a:rPr lang="de-DE" dirty="0"/>
              <a:t>Bitte beachten Sie: Der Aktienanteil sowie die regionale Verteilung im UWP-Fonds können sich ändern</a:t>
            </a:r>
          </a:p>
        </p:txBody>
      </p:sp>
      <p:sp>
        <p:nvSpPr>
          <p:cNvPr id="8" name="Content Placeholder 7"/>
          <p:cNvSpPr>
            <a:spLocks noGrp="1"/>
          </p:cNvSpPr>
          <p:nvPr>
            <p:ph sz="quarter" idx="12"/>
          </p:nvPr>
        </p:nvSpPr>
        <p:spPr>
          <a:xfrm>
            <a:off x="336463" y="1413903"/>
            <a:ext cx="11519074" cy="273399"/>
          </a:xfrm>
        </p:spPr>
        <p:txBody>
          <a:bodyPr>
            <a:spAutoFit/>
          </a:bodyPr>
          <a:lstStyle/>
          <a:p>
            <a:r>
              <a:rPr lang="de-DE" b="1" dirty="0"/>
              <a:t>Fondsvolumen		</a:t>
            </a:r>
            <a:r>
              <a:rPr lang="de-DE" b="1" dirty="0">
                <a:solidFill>
                  <a:schemeClr val="tx2"/>
                </a:solidFill>
              </a:rPr>
              <a:t>6.391 Mio. €		+9,1 % zum Vorjahr </a:t>
            </a:r>
            <a:endParaRPr lang="de-DE" b="1" dirty="0"/>
          </a:p>
        </p:txBody>
      </p:sp>
      <p:grpSp>
        <p:nvGrpSpPr>
          <p:cNvPr id="3" name="Icon_Pfeil">
            <a:extLst>
              <a:ext uri="{FF2B5EF4-FFF2-40B4-BE49-F238E27FC236}">
                <a16:creationId xmlns:a16="http://schemas.microsoft.com/office/drawing/2014/main" id="{2BF58AD5-6D6F-254B-090D-ED48B360D301}"/>
              </a:ext>
            </a:extLst>
          </p:cNvPr>
          <p:cNvGrpSpPr>
            <a:grpSpLocks/>
          </p:cNvGrpSpPr>
          <p:nvPr/>
        </p:nvGrpSpPr>
        <p:grpSpPr bwMode="auto">
          <a:xfrm rot="18716225">
            <a:off x="4584505" y="1357698"/>
            <a:ext cx="347482" cy="347482"/>
            <a:chOff x="466" y="1434"/>
            <a:chExt cx="218" cy="218"/>
          </a:xfrm>
        </p:grpSpPr>
        <p:sp>
          <p:nvSpPr>
            <p:cNvPr id="6" name="Oval 66">
              <a:extLst>
                <a:ext uri="{FF2B5EF4-FFF2-40B4-BE49-F238E27FC236}">
                  <a16:creationId xmlns:a16="http://schemas.microsoft.com/office/drawing/2014/main" id="{64109DE2-5A46-D403-EE73-774833BB97DA}"/>
                </a:ext>
              </a:extLst>
            </p:cNvPr>
            <p:cNvSpPr>
              <a:spLocks noChangeArrowheads="1"/>
            </p:cNvSpPr>
            <p:nvPr/>
          </p:nvSpPr>
          <p:spPr bwMode="auto">
            <a:xfrm>
              <a:off x="466" y="1434"/>
              <a:ext cx="218" cy="218"/>
            </a:xfrm>
            <a:prstGeom prst="ellipse">
              <a:avLst/>
            </a:prstGeom>
            <a:solidFill>
              <a:schemeClr val="tx2"/>
            </a:solidFill>
            <a:ln w="0">
              <a:noFill/>
              <a:round/>
              <a:headEnd/>
              <a:tailEnd/>
            </a:ln>
          </p:spPr>
          <p:txBody>
            <a:bodyPr/>
            <a:lstStyle/>
            <a:p>
              <a:pPr defTabSz="511634">
                <a:defRPr/>
              </a:pPr>
              <a:endParaRPr lang="de-DE" sz="2023" kern="0" dirty="0">
                <a:solidFill>
                  <a:sysClr val="windowText" lastClr="000000"/>
                </a:solidFill>
              </a:endParaRPr>
            </a:p>
          </p:txBody>
        </p:sp>
        <p:sp>
          <p:nvSpPr>
            <p:cNvPr id="9" name="Freeform 67">
              <a:extLst>
                <a:ext uri="{FF2B5EF4-FFF2-40B4-BE49-F238E27FC236}">
                  <a16:creationId xmlns:a16="http://schemas.microsoft.com/office/drawing/2014/main" id="{70805F73-6E78-906C-0E5C-603CBCA52EA9}"/>
                </a:ext>
              </a:extLst>
            </p:cNvPr>
            <p:cNvSpPr>
              <a:spLocks/>
            </p:cNvSpPr>
            <p:nvPr/>
          </p:nvSpPr>
          <p:spPr bwMode="auto">
            <a:xfrm>
              <a:off x="504" y="1492"/>
              <a:ext cx="139" cy="91"/>
            </a:xfrm>
            <a:custGeom>
              <a:avLst/>
              <a:gdLst>
                <a:gd name="T0" fmla="*/ 0 w 13808"/>
                <a:gd name="T1" fmla="*/ 0 h 8432"/>
                <a:gd name="T2" fmla="*/ 0 w 13808"/>
                <a:gd name="T3" fmla="*/ 0 h 8432"/>
                <a:gd name="T4" fmla="*/ 0 w 13808"/>
                <a:gd name="T5" fmla="*/ 0 h 8432"/>
                <a:gd name="T6" fmla="*/ 0 w 13808"/>
                <a:gd name="T7" fmla="*/ 0 h 8432"/>
                <a:gd name="T8" fmla="*/ 0 w 13808"/>
                <a:gd name="T9" fmla="*/ 0 h 8432"/>
                <a:gd name="T10" fmla="*/ 0 w 13808"/>
                <a:gd name="T11" fmla="*/ 0 h 8432"/>
                <a:gd name="T12" fmla="*/ 0 w 13808"/>
                <a:gd name="T13" fmla="*/ 0 h 8432"/>
                <a:gd name="T14" fmla="*/ 0 w 13808"/>
                <a:gd name="T15" fmla="*/ 0 h 8432"/>
                <a:gd name="T16" fmla="*/ 0 w 13808"/>
                <a:gd name="T17" fmla="*/ 0 h 8432"/>
                <a:gd name="T18" fmla="*/ 0 w 13808"/>
                <a:gd name="T19" fmla="*/ 0 h 8432"/>
                <a:gd name="T20" fmla="*/ 0 w 13808"/>
                <a:gd name="T21" fmla="*/ 0 h 8432"/>
                <a:gd name="T22" fmla="*/ 0 w 13808"/>
                <a:gd name="T23" fmla="*/ 0 h 8432"/>
                <a:gd name="T24" fmla="*/ 0 w 13808"/>
                <a:gd name="T25" fmla="*/ 0 h 8432"/>
                <a:gd name="T26" fmla="*/ 0 w 13808"/>
                <a:gd name="T27" fmla="*/ 0 h 8432"/>
                <a:gd name="T28" fmla="*/ 0 w 13808"/>
                <a:gd name="T29" fmla="*/ 0 h 8432"/>
                <a:gd name="T30" fmla="*/ 0 w 13808"/>
                <a:gd name="T31" fmla="*/ 0 h 8432"/>
                <a:gd name="T32" fmla="*/ 0 w 13808"/>
                <a:gd name="T33" fmla="*/ 0 h 8432"/>
                <a:gd name="T34" fmla="*/ 0 w 13808"/>
                <a:gd name="T35" fmla="*/ 0 h 8432"/>
                <a:gd name="T36" fmla="*/ 0 w 13808"/>
                <a:gd name="T37" fmla="*/ 0 h 8432"/>
                <a:gd name="T38" fmla="*/ 0 w 13808"/>
                <a:gd name="T39" fmla="*/ 0 h 843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808"/>
                <a:gd name="T61" fmla="*/ 0 h 8432"/>
                <a:gd name="T62" fmla="*/ 13808 w 13808"/>
                <a:gd name="T63" fmla="*/ 8432 h 843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808" h="8432">
                  <a:moveTo>
                    <a:pt x="975" y="5326"/>
                  </a:moveTo>
                  <a:cubicBezTo>
                    <a:pt x="9362" y="5326"/>
                    <a:pt x="9362" y="5326"/>
                    <a:pt x="9362" y="5326"/>
                  </a:cubicBezTo>
                  <a:cubicBezTo>
                    <a:pt x="9362" y="5326"/>
                    <a:pt x="9362" y="5326"/>
                    <a:pt x="9362" y="5326"/>
                  </a:cubicBezTo>
                  <a:cubicBezTo>
                    <a:pt x="10327" y="5326"/>
                    <a:pt x="10327" y="5326"/>
                    <a:pt x="10327" y="5326"/>
                  </a:cubicBezTo>
                  <a:cubicBezTo>
                    <a:pt x="8956" y="6703"/>
                    <a:pt x="8956" y="6703"/>
                    <a:pt x="8956" y="6703"/>
                  </a:cubicBezTo>
                  <a:cubicBezTo>
                    <a:pt x="8577" y="7083"/>
                    <a:pt x="8577" y="7690"/>
                    <a:pt x="8947" y="8061"/>
                  </a:cubicBezTo>
                  <a:cubicBezTo>
                    <a:pt x="9317" y="8432"/>
                    <a:pt x="9921" y="8423"/>
                    <a:pt x="10300" y="8043"/>
                  </a:cubicBezTo>
                  <a:cubicBezTo>
                    <a:pt x="13430" y="4900"/>
                    <a:pt x="13430" y="4900"/>
                    <a:pt x="13430" y="4900"/>
                  </a:cubicBezTo>
                  <a:cubicBezTo>
                    <a:pt x="13808" y="4520"/>
                    <a:pt x="13808" y="3904"/>
                    <a:pt x="13430" y="3524"/>
                  </a:cubicBezTo>
                  <a:cubicBezTo>
                    <a:pt x="10300" y="381"/>
                    <a:pt x="10300" y="381"/>
                    <a:pt x="10300" y="381"/>
                  </a:cubicBezTo>
                  <a:cubicBezTo>
                    <a:pt x="9921" y="0"/>
                    <a:pt x="9317" y="0"/>
                    <a:pt x="8947" y="363"/>
                  </a:cubicBezTo>
                  <a:cubicBezTo>
                    <a:pt x="8947" y="372"/>
                    <a:pt x="8947" y="372"/>
                    <a:pt x="8947" y="372"/>
                  </a:cubicBezTo>
                  <a:cubicBezTo>
                    <a:pt x="8577" y="743"/>
                    <a:pt x="8587" y="1350"/>
                    <a:pt x="8956" y="1721"/>
                  </a:cubicBezTo>
                  <a:cubicBezTo>
                    <a:pt x="9642" y="2419"/>
                    <a:pt x="9642" y="2419"/>
                    <a:pt x="9642" y="2419"/>
                  </a:cubicBezTo>
                  <a:cubicBezTo>
                    <a:pt x="9642" y="2419"/>
                    <a:pt x="9642" y="2419"/>
                    <a:pt x="9642" y="2419"/>
                  </a:cubicBezTo>
                  <a:cubicBezTo>
                    <a:pt x="10327" y="3098"/>
                    <a:pt x="10327" y="3098"/>
                    <a:pt x="10327" y="3098"/>
                  </a:cubicBezTo>
                  <a:cubicBezTo>
                    <a:pt x="965" y="3098"/>
                    <a:pt x="965" y="3098"/>
                    <a:pt x="965" y="3098"/>
                  </a:cubicBezTo>
                  <a:cubicBezTo>
                    <a:pt x="433" y="3107"/>
                    <a:pt x="0" y="3542"/>
                    <a:pt x="0" y="4067"/>
                  </a:cubicBezTo>
                  <a:cubicBezTo>
                    <a:pt x="0" y="4357"/>
                    <a:pt x="0" y="4357"/>
                    <a:pt x="0" y="4357"/>
                  </a:cubicBezTo>
                  <a:cubicBezTo>
                    <a:pt x="0" y="4891"/>
                    <a:pt x="442" y="5326"/>
                    <a:pt x="975" y="5326"/>
                  </a:cubicBezTo>
                </a:path>
              </a:pathLst>
            </a:custGeom>
            <a:solidFill>
              <a:srgbClr val="FFFFFF"/>
            </a:solidFill>
            <a:ln w="0">
              <a:solidFill>
                <a:srgbClr val="FFFFFF"/>
              </a:solidFill>
              <a:round/>
              <a:headEnd/>
              <a:tailEnd/>
            </a:ln>
          </p:spPr>
          <p:txBody>
            <a:bodyPr/>
            <a:lstStyle/>
            <a:p>
              <a:pPr defTabSz="511634">
                <a:defRPr/>
              </a:pPr>
              <a:endParaRPr lang="de-DE" sz="2023" kern="0" dirty="0">
                <a:solidFill>
                  <a:sysClr val="windowText" lastClr="000000"/>
                </a:solidFill>
              </a:endParaRPr>
            </a:p>
          </p:txBody>
        </p:sp>
      </p:grpSp>
      <p:graphicFrame>
        <p:nvGraphicFramePr>
          <p:cNvPr id="11" name="Chart 4">
            <a:extLst>
              <a:ext uri="{FF2B5EF4-FFF2-40B4-BE49-F238E27FC236}">
                <a16:creationId xmlns:a16="http://schemas.microsoft.com/office/drawing/2014/main" id="{009FA867-0B13-458C-B00E-9EE91BEC4EA0}"/>
              </a:ext>
            </a:extLst>
          </p:cNvPr>
          <p:cNvGraphicFramePr>
            <a:graphicFrameLocks/>
          </p:cNvGraphicFramePr>
          <p:nvPr>
            <p:extLst>
              <p:ext uri="{D42A27DB-BD31-4B8C-83A1-F6EECF244321}">
                <p14:modId xmlns:p14="http://schemas.microsoft.com/office/powerpoint/2010/main" val="3195638289"/>
              </p:ext>
            </p:extLst>
          </p:nvPr>
        </p:nvGraphicFramePr>
        <p:xfrm>
          <a:off x="1921711" y="1072211"/>
          <a:ext cx="8052835" cy="6171227"/>
        </p:xfrm>
        <a:graphic>
          <a:graphicData uri="http://schemas.openxmlformats.org/drawingml/2006/chart">
            <c:chart xmlns:c="http://schemas.openxmlformats.org/drawingml/2006/chart" xmlns:r="http://schemas.openxmlformats.org/officeDocument/2006/relationships" r:id="rId4"/>
          </a:graphicData>
        </a:graphic>
      </p:graphicFrame>
      <p:sp>
        <p:nvSpPr>
          <p:cNvPr id="10" name="Foliennummernplatzhalter 9">
            <a:extLst>
              <a:ext uri="{FF2B5EF4-FFF2-40B4-BE49-F238E27FC236}">
                <a16:creationId xmlns:a16="http://schemas.microsoft.com/office/drawing/2014/main" id="{1D4608D6-ECB8-F454-1550-75784D2C2372}"/>
              </a:ext>
            </a:extLst>
          </p:cNvPr>
          <p:cNvSpPr>
            <a:spLocks noGrp="1"/>
          </p:cNvSpPr>
          <p:nvPr>
            <p:ph type="sldNum" sz="quarter" idx="16"/>
          </p:nvPr>
        </p:nvSpPr>
        <p:spPr/>
        <p:txBody>
          <a:bodyPr/>
          <a:lstStyle/>
          <a:p>
            <a:fld id="{F54F1103-55D5-406B-994D-438AB4391C46}" type="slidenum">
              <a:rPr lang="de-DE" smtClean="0"/>
              <a:pPr/>
              <a:t>50</a:t>
            </a:fld>
            <a:endParaRPr lang="de-DE" dirty="0"/>
          </a:p>
        </p:txBody>
      </p:sp>
    </p:spTree>
    <p:custDataLst>
      <p:tags r:id="rId1"/>
    </p:custDataLst>
    <p:extLst>
      <p:ext uri="{BB962C8B-B14F-4D97-AF65-F5344CB8AC3E}">
        <p14:creationId xmlns:p14="http://schemas.microsoft.com/office/powerpoint/2010/main" val="38288861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Tatsächliche Wertentwicklung p.a.</a:t>
            </a:r>
          </a:p>
        </p:txBody>
      </p:sp>
      <p:sp>
        <p:nvSpPr>
          <p:cNvPr id="4" name="Text Placeholder 3"/>
          <p:cNvSpPr>
            <a:spLocks noGrp="1"/>
          </p:cNvSpPr>
          <p:nvPr>
            <p:ph type="body" sz="quarter" idx="14"/>
          </p:nvPr>
        </p:nvSpPr>
        <p:spPr/>
        <p:txBody>
          <a:bodyPr/>
          <a:lstStyle/>
          <a:p>
            <a:r>
              <a:rPr lang="de-DE" dirty="0"/>
              <a:t>Tarif: GENERATION </a:t>
            </a:r>
            <a:r>
              <a:rPr lang="de-DE" dirty="0" err="1"/>
              <a:t>business</a:t>
            </a:r>
            <a:endParaRPr lang="de-DE" dirty="0"/>
          </a:p>
        </p:txBody>
      </p:sp>
      <p:graphicFrame>
        <p:nvGraphicFramePr>
          <p:cNvPr id="10" name="Content Placeholder 10"/>
          <p:cNvGraphicFramePr>
            <a:graphicFrameLocks noGrp="1"/>
          </p:cNvGraphicFramePr>
          <p:nvPr>
            <p:ph sz="quarter" idx="12"/>
            <p:extLst>
              <p:ext uri="{D42A27DB-BD31-4B8C-83A1-F6EECF244321}">
                <p14:modId xmlns:p14="http://schemas.microsoft.com/office/powerpoint/2010/main" val="1017560699"/>
              </p:ext>
            </p:extLst>
          </p:nvPr>
        </p:nvGraphicFramePr>
        <p:xfrm>
          <a:off x="334434" y="1440490"/>
          <a:ext cx="11519250" cy="4031043"/>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 Placeholder 4"/>
          <p:cNvSpPr txBox="1">
            <a:spLocks/>
          </p:cNvSpPr>
          <p:nvPr/>
        </p:nvSpPr>
        <p:spPr bwMode="gray">
          <a:xfrm>
            <a:off x="334434" y="6523732"/>
            <a:ext cx="11159429" cy="287882"/>
          </a:xfrm>
          <a:prstGeom prst="rect">
            <a:avLst/>
          </a:prstGeom>
        </p:spPr>
        <p:txBody>
          <a:bodyPr vert="horz" lIns="0" tIns="0" rIns="0" bIns="0" rtlCol="0" anchor="b">
            <a:noAutofit/>
          </a:bodyPr>
          <a:lstStyle>
            <a:lvl1pPr marL="0" indent="0" algn="l" defTabSz="682884" rtl="0" eaLnBrk="1" latinLnBrk="0" hangingPunct="1">
              <a:lnSpc>
                <a:spcPct val="100000"/>
              </a:lnSpc>
              <a:spcBef>
                <a:spcPts val="0"/>
              </a:spcBef>
              <a:buFont typeface="Arial" panose="020B0604020202020204" pitchFamily="34" charset="0"/>
              <a:buNone/>
              <a:defRPr sz="800" kern="1200" spc="0" baseline="0">
                <a:solidFill>
                  <a:schemeClr val="tx1"/>
                </a:solidFill>
                <a:latin typeface="+mn-lt"/>
                <a:ea typeface="+mn-ea"/>
                <a:cs typeface="Arial"/>
              </a:defRPr>
            </a:lvl1pPr>
            <a:lvl2pPr marL="0" indent="0" algn="l" defTabSz="682884" rtl="0" eaLnBrk="1" latinLnBrk="0" hangingPunct="1">
              <a:lnSpc>
                <a:spcPct val="100000"/>
              </a:lnSpc>
              <a:spcBef>
                <a:spcPts val="0"/>
              </a:spcBef>
              <a:buFont typeface="Wingdings" panose="05000000000000000000" pitchFamily="2" charset="2"/>
              <a:buNone/>
              <a:defRPr sz="1100" kern="1200" spc="0" baseline="0">
                <a:solidFill>
                  <a:schemeClr val="tx1"/>
                </a:solidFill>
                <a:latin typeface="+mn-lt"/>
                <a:ea typeface="+mn-ea"/>
                <a:cs typeface="Arial"/>
              </a:defRPr>
            </a:lvl2pPr>
            <a:lvl3pPr marL="0" indent="0" algn="l" defTabSz="682884" rtl="0" eaLnBrk="1" latinLnBrk="0" hangingPunct="1">
              <a:lnSpc>
                <a:spcPct val="100000"/>
              </a:lnSpc>
              <a:spcBef>
                <a:spcPts val="0"/>
              </a:spcBef>
              <a:buFont typeface="Wingdings" panose="05000000000000000000" pitchFamily="2" charset="2"/>
              <a:buNone/>
              <a:defRPr sz="1100" kern="1200" spc="0" baseline="0">
                <a:solidFill>
                  <a:schemeClr val="tx1"/>
                </a:solidFill>
                <a:latin typeface="+mn-lt"/>
                <a:ea typeface="+mn-ea"/>
                <a:cs typeface="Arial"/>
              </a:defRPr>
            </a:lvl3pPr>
            <a:lvl4pPr marL="0" indent="0" algn="l" defTabSz="682884" rtl="0" eaLnBrk="1" latinLnBrk="0" hangingPunct="1">
              <a:lnSpc>
                <a:spcPct val="100000"/>
              </a:lnSpc>
              <a:spcBef>
                <a:spcPts val="0"/>
              </a:spcBef>
              <a:buFont typeface="Wingdings" panose="05000000000000000000" pitchFamily="2" charset="2"/>
              <a:buNone/>
              <a:defRPr sz="1100" kern="1200" spc="0" baseline="0">
                <a:solidFill>
                  <a:schemeClr val="tx1"/>
                </a:solidFill>
                <a:latin typeface="+mn-lt"/>
                <a:ea typeface="+mn-ea"/>
                <a:cs typeface="Arial"/>
              </a:defRPr>
            </a:lvl4pPr>
            <a:lvl5pPr marL="0" indent="0" algn="l" defTabSz="682884" rtl="0" eaLnBrk="1" latinLnBrk="0" hangingPunct="1">
              <a:lnSpc>
                <a:spcPct val="100000"/>
              </a:lnSpc>
              <a:spcBef>
                <a:spcPts val="0"/>
              </a:spcBef>
              <a:buFont typeface="Wingdings" panose="05000000000000000000" pitchFamily="2" charset="2"/>
              <a:buNone/>
              <a:defRPr sz="1100" kern="1200" spc="0" baseline="0">
                <a:solidFill>
                  <a:schemeClr val="tx1"/>
                </a:solidFill>
                <a:latin typeface="+mn-lt"/>
                <a:ea typeface="+mn-ea"/>
                <a:cs typeface="Arial"/>
              </a:defRPr>
            </a:lvl5pPr>
            <a:lvl6pPr marL="0" indent="0" algn="l" defTabSz="682884" rtl="0" eaLnBrk="1" latinLnBrk="0" hangingPunct="1">
              <a:lnSpc>
                <a:spcPct val="100000"/>
              </a:lnSpc>
              <a:spcBef>
                <a:spcPts val="0"/>
              </a:spcBef>
              <a:buFont typeface="Wingdings" panose="05000000000000000000" pitchFamily="2" charset="2"/>
              <a:buNone/>
              <a:defRPr sz="1100" kern="1200" spc="0" baseline="0">
                <a:solidFill>
                  <a:schemeClr val="tx1"/>
                </a:solidFill>
                <a:latin typeface="+mn-lt"/>
                <a:ea typeface="+mn-ea"/>
                <a:cs typeface="+mn-cs"/>
              </a:defRPr>
            </a:lvl6pPr>
            <a:lvl7pPr marL="0" indent="0" algn="l" defTabSz="682884" rtl="0" eaLnBrk="1" latinLnBrk="0" hangingPunct="1">
              <a:lnSpc>
                <a:spcPct val="100000"/>
              </a:lnSpc>
              <a:spcBef>
                <a:spcPts val="0"/>
              </a:spcBef>
              <a:buFont typeface="Wingdings" panose="05000000000000000000" pitchFamily="2" charset="2"/>
              <a:buNone/>
              <a:defRPr sz="1100" kern="1200" spc="0" baseline="0">
                <a:solidFill>
                  <a:schemeClr val="tx1"/>
                </a:solidFill>
                <a:latin typeface="+mn-lt"/>
                <a:ea typeface="+mn-ea"/>
                <a:cs typeface="+mn-cs"/>
              </a:defRPr>
            </a:lvl7pPr>
            <a:lvl8pPr marL="0" indent="0" algn="l" defTabSz="682884" rtl="0" eaLnBrk="1" latinLnBrk="0" hangingPunct="1">
              <a:lnSpc>
                <a:spcPct val="100000"/>
              </a:lnSpc>
              <a:spcBef>
                <a:spcPts val="0"/>
              </a:spcBef>
              <a:buFont typeface="Wingdings" panose="05000000000000000000" pitchFamily="2" charset="2"/>
              <a:buNone/>
              <a:defRPr sz="1100" kern="1200" spc="0" baseline="0">
                <a:solidFill>
                  <a:schemeClr val="tx1"/>
                </a:solidFill>
                <a:latin typeface="+mn-lt"/>
                <a:ea typeface="+mn-ea"/>
                <a:cs typeface="+mn-cs"/>
              </a:defRPr>
            </a:lvl8pPr>
            <a:lvl9pPr marL="0" indent="0" algn="l" defTabSz="682884" rtl="0" eaLnBrk="1" latinLnBrk="0" hangingPunct="1">
              <a:lnSpc>
                <a:spcPct val="100000"/>
              </a:lnSpc>
              <a:spcBef>
                <a:spcPts val="0"/>
              </a:spcBef>
              <a:buFont typeface="Wingdings" panose="05000000000000000000" pitchFamily="2" charset="2"/>
              <a:buNone/>
              <a:defRPr sz="1100" kern="1200" spc="0" baseline="0">
                <a:solidFill>
                  <a:schemeClr val="tx1"/>
                </a:solidFill>
                <a:latin typeface="+mn-lt"/>
                <a:ea typeface="+mn-ea"/>
                <a:cs typeface="+mn-cs"/>
              </a:defRPr>
            </a:lvl9pPr>
          </a:lstStyle>
          <a:p>
            <a:r>
              <a:rPr lang="de-DE" dirty="0"/>
              <a:t>Stand 31.12.2024. Quelle: Setanta Asset Management Ltd. Bitte beachten Sie: Die hier dargestellte Wertentwicklung bezieht sich auf den GENERATION UWP-Fonds I. Dieser Teilfonds des UWP-Fonds ist in den bis Mai 2016 angebotenen GENERATION-Produkten der Canada Life hinterlegt und wurde im Januar 2004 aufgelegt. In anderen Tarifen der Canada Life, wie unter anderem den aktuell angebotenen GENERATION-Tarifen, gibt es weitere Teilfonds des UWP-Fonds, die in ihrer Zusammensetzung identisch sind. Diese Werte geben die reine Wertentwicklung des Fonds wieder und sind insbesondere nicht repräsentativ für Verträge mit laufenden Beiträgen. Die Darstellung basiert auf Netto-Werten, d.h. nach Abzug der Fondsmanagementgebühr. Der Rückkaufswert eines Vertrages hängt von der Höhe des geglätteten und des tatsächlichen Anteilguthabens sowie von den in den Versicherungsbedingungen beschriebenen Gebühren ab. Die tatsächliche Wertentwicklung kommt einem Vertrag in der Form des Schlussbonus nur zum Rentenbeginn bzw. bei einer Kündigung nicht früher als fünf Jahre vor Rentenbeginn oder bei bedingungsgemäßen </a:t>
            </a:r>
            <a:r>
              <a:rPr lang="de-DE" dirty="0" err="1"/>
              <a:t>Beginnverlegung</a:t>
            </a:r>
            <a:r>
              <a:rPr lang="de-DE" dirty="0"/>
              <a:t> des Rentenbeginns zugute. Ansonsten können wir eine Wertangleichung vornehmen. Die genauen Garantievoraussetzungen sind in den Versicherungsbedingungen beschrieben. Die Wertentwicklungen der Vergangenheit sind keine Gewähr für die Zukunft.</a:t>
            </a:r>
          </a:p>
        </p:txBody>
      </p:sp>
      <p:sp>
        <p:nvSpPr>
          <p:cNvPr id="3" name="Foliennummernplatzhalter 2">
            <a:extLst>
              <a:ext uri="{FF2B5EF4-FFF2-40B4-BE49-F238E27FC236}">
                <a16:creationId xmlns:a16="http://schemas.microsoft.com/office/drawing/2014/main" id="{91C7A3FA-CF26-945C-3215-FAE7745DBFF7}"/>
              </a:ext>
            </a:extLst>
          </p:cNvPr>
          <p:cNvSpPr>
            <a:spLocks noGrp="1"/>
          </p:cNvSpPr>
          <p:nvPr>
            <p:ph type="sldNum" sz="quarter" idx="16"/>
          </p:nvPr>
        </p:nvSpPr>
        <p:spPr/>
        <p:txBody>
          <a:bodyPr/>
          <a:lstStyle/>
          <a:p>
            <a:fld id="{F54F1103-55D5-406B-994D-438AB4391C46}" type="slidenum">
              <a:rPr lang="de-DE" smtClean="0"/>
              <a:pPr/>
              <a:t>51</a:t>
            </a:fld>
            <a:endParaRPr lang="de-DE" dirty="0"/>
          </a:p>
        </p:txBody>
      </p:sp>
      <p:pic>
        <p:nvPicPr>
          <p:cNvPr id="5" name="Grafik 4">
            <a:extLst>
              <a:ext uri="{FF2B5EF4-FFF2-40B4-BE49-F238E27FC236}">
                <a16:creationId xmlns:a16="http://schemas.microsoft.com/office/drawing/2014/main" id="{43700CDD-1788-B4D4-17DD-17022DBB44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22377" y="2500522"/>
            <a:ext cx="1416697" cy="1719245"/>
          </a:xfrm>
          <a:prstGeom prst="rect">
            <a:avLst/>
          </a:prstGeom>
        </p:spPr>
      </p:pic>
      <p:sp>
        <p:nvSpPr>
          <p:cNvPr id="6" name="Rechteck 5">
            <a:extLst>
              <a:ext uri="{FF2B5EF4-FFF2-40B4-BE49-F238E27FC236}">
                <a16:creationId xmlns:a16="http://schemas.microsoft.com/office/drawing/2014/main" id="{4D304962-AA86-B6ED-A79B-A6B331D7BC00}"/>
              </a:ext>
            </a:extLst>
          </p:cNvPr>
          <p:cNvSpPr/>
          <p:nvPr/>
        </p:nvSpPr>
        <p:spPr>
          <a:xfrm>
            <a:off x="7714635" y="2561789"/>
            <a:ext cx="2032180" cy="1077218"/>
          </a:xfrm>
          <a:prstGeom prst="rect">
            <a:avLst/>
          </a:prstGeom>
        </p:spPr>
        <p:txBody>
          <a:bodyPr wrap="square">
            <a:spAutoFit/>
          </a:bodyPr>
          <a:lstStyle/>
          <a:p>
            <a:pPr algn="ctr">
              <a:buClr>
                <a:schemeClr val="accent2"/>
              </a:buClr>
            </a:pPr>
            <a:r>
              <a:rPr lang="de-DE" altLang="de-DE" sz="3200" dirty="0">
                <a:solidFill>
                  <a:schemeClr val="bg1"/>
                </a:solidFill>
              </a:rPr>
              <a:t>5,0 %</a:t>
            </a:r>
          </a:p>
          <a:p>
            <a:pPr algn="ctr">
              <a:buClr>
                <a:schemeClr val="accent2"/>
              </a:buClr>
            </a:pPr>
            <a:r>
              <a:rPr lang="de-DE" altLang="de-DE" sz="1600" dirty="0">
                <a:solidFill>
                  <a:schemeClr val="bg1"/>
                </a:solidFill>
              </a:rPr>
              <a:t>p.a. seit</a:t>
            </a:r>
          </a:p>
          <a:p>
            <a:pPr algn="ctr">
              <a:buClr>
                <a:schemeClr val="accent2"/>
              </a:buClr>
            </a:pPr>
            <a:r>
              <a:rPr lang="de-DE" altLang="de-DE" sz="1600" dirty="0">
                <a:solidFill>
                  <a:schemeClr val="bg1"/>
                </a:solidFill>
              </a:rPr>
              <a:t>Auflegung*</a:t>
            </a:r>
          </a:p>
        </p:txBody>
      </p:sp>
    </p:spTree>
    <p:custDataLst>
      <p:tags r:id="rId1"/>
    </p:custDataLst>
    <p:extLst>
      <p:ext uri="{BB962C8B-B14F-4D97-AF65-F5344CB8AC3E}">
        <p14:creationId xmlns:p14="http://schemas.microsoft.com/office/powerpoint/2010/main" val="18609230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7EAAE86D-300A-4D70-884D-654D6A756A20}"/>
              </a:ext>
            </a:extLst>
          </p:cNvPr>
          <p:cNvSpPr>
            <a:spLocks noGrp="1"/>
          </p:cNvSpPr>
          <p:nvPr>
            <p:ph type="sldNum" sz="quarter" idx="11"/>
          </p:nvPr>
        </p:nvSpPr>
        <p:spPr/>
        <p:txBody>
          <a:bodyPr/>
          <a:lstStyle/>
          <a:p>
            <a:fld id="{F54F1103-55D5-406B-994D-438AB4391C46}" type="slidenum">
              <a:rPr lang="de-DE" smtClean="0"/>
              <a:pPr/>
              <a:t>52</a:t>
            </a:fld>
            <a:endParaRPr lang="de-DE" dirty="0"/>
          </a:p>
        </p:txBody>
      </p:sp>
      <p:sp>
        <p:nvSpPr>
          <p:cNvPr id="3" name="Titel 2">
            <a:extLst>
              <a:ext uri="{FF2B5EF4-FFF2-40B4-BE49-F238E27FC236}">
                <a16:creationId xmlns:a16="http://schemas.microsoft.com/office/drawing/2014/main" id="{E457F2BF-EE75-49F7-80CF-829EB70A4BD0}"/>
              </a:ext>
            </a:extLst>
          </p:cNvPr>
          <p:cNvSpPr>
            <a:spLocks noGrp="1"/>
          </p:cNvSpPr>
          <p:nvPr>
            <p:ph type="title"/>
          </p:nvPr>
        </p:nvSpPr>
        <p:spPr/>
        <p:txBody>
          <a:bodyPr/>
          <a:lstStyle/>
          <a:p>
            <a:r>
              <a:rPr lang="de-DE" dirty="0"/>
              <a:t>Nachhaltigkeit in der Anlagestrategie</a:t>
            </a:r>
          </a:p>
        </p:txBody>
      </p:sp>
      <p:sp>
        <p:nvSpPr>
          <p:cNvPr id="4" name="Textplatzhalter 3">
            <a:extLst>
              <a:ext uri="{FF2B5EF4-FFF2-40B4-BE49-F238E27FC236}">
                <a16:creationId xmlns:a16="http://schemas.microsoft.com/office/drawing/2014/main" id="{5AB1EFC3-72D1-487A-A42A-ECABF0F8FFEA}"/>
              </a:ext>
            </a:extLst>
          </p:cNvPr>
          <p:cNvSpPr>
            <a:spLocks noGrp="1"/>
          </p:cNvSpPr>
          <p:nvPr>
            <p:ph type="body" sz="quarter" idx="14"/>
          </p:nvPr>
        </p:nvSpPr>
        <p:spPr/>
        <p:txBody>
          <a:bodyPr/>
          <a:lstStyle/>
          <a:p>
            <a:r>
              <a:rPr lang="de-DE" dirty="0"/>
              <a:t>Tarif: GENERATION </a:t>
            </a:r>
            <a:r>
              <a:rPr lang="de-DE" dirty="0" err="1"/>
              <a:t>business</a:t>
            </a:r>
            <a:endParaRPr lang="de-DE" dirty="0"/>
          </a:p>
        </p:txBody>
      </p:sp>
      <p:sp>
        <p:nvSpPr>
          <p:cNvPr id="5" name="Textplatzhalter 4">
            <a:extLst>
              <a:ext uri="{FF2B5EF4-FFF2-40B4-BE49-F238E27FC236}">
                <a16:creationId xmlns:a16="http://schemas.microsoft.com/office/drawing/2014/main" id="{AD4EB382-534C-4BB1-80D4-D35FE843DE81}"/>
              </a:ext>
            </a:extLst>
          </p:cNvPr>
          <p:cNvSpPr>
            <a:spLocks noGrp="1"/>
          </p:cNvSpPr>
          <p:nvPr>
            <p:ph type="body" sz="quarter" idx="13"/>
          </p:nvPr>
        </p:nvSpPr>
        <p:spPr/>
        <p:txBody>
          <a:bodyPr/>
          <a:lstStyle/>
          <a:p>
            <a:endParaRPr lang="de-DE"/>
          </a:p>
        </p:txBody>
      </p:sp>
      <p:pic>
        <p:nvPicPr>
          <p:cNvPr id="7" name="Grafik 6">
            <a:extLst>
              <a:ext uri="{FF2B5EF4-FFF2-40B4-BE49-F238E27FC236}">
                <a16:creationId xmlns:a16="http://schemas.microsoft.com/office/drawing/2014/main" id="{05A99267-75EF-4BBD-8F07-E24D7303082C}"/>
              </a:ext>
            </a:extLst>
          </p:cNvPr>
          <p:cNvPicPr>
            <a:picLocks noChangeAspect="1"/>
          </p:cNvPicPr>
          <p:nvPr/>
        </p:nvPicPr>
        <p:blipFill>
          <a:blip r:embed="rId2"/>
          <a:stretch>
            <a:fillRect/>
          </a:stretch>
        </p:blipFill>
        <p:spPr>
          <a:xfrm>
            <a:off x="944608" y="2174363"/>
            <a:ext cx="10302784" cy="2509274"/>
          </a:xfrm>
          <a:prstGeom prst="rect">
            <a:avLst/>
          </a:prstGeom>
        </p:spPr>
      </p:pic>
      <p:sp>
        <p:nvSpPr>
          <p:cNvPr id="6" name="Textfeld 5">
            <a:extLst>
              <a:ext uri="{FF2B5EF4-FFF2-40B4-BE49-F238E27FC236}">
                <a16:creationId xmlns:a16="http://schemas.microsoft.com/office/drawing/2014/main" id="{5124AE36-8FBB-0957-B5E9-38B70689A8C0}"/>
              </a:ext>
            </a:extLst>
          </p:cNvPr>
          <p:cNvSpPr txBox="1"/>
          <p:nvPr/>
        </p:nvSpPr>
        <p:spPr bwMode="gray">
          <a:xfrm>
            <a:off x="2411730" y="2400300"/>
            <a:ext cx="8629650" cy="2125980"/>
          </a:xfrm>
          <a:prstGeom prst="rect">
            <a:avLst/>
          </a:prstGeom>
          <a:solidFill>
            <a:srgbClr val="F5F4F4"/>
          </a:solidFill>
        </p:spPr>
        <p:txBody>
          <a:bodyPr vert="horz" wrap="square" lIns="0" tIns="0" rIns="0" bIns="0" rtlCol="0" anchor="t" anchorCtr="0">
            <a:noAutofit/>
          </a:bodyPr>
          <a:lstStyle/>
          <a:p>
            <a:pPr algn="l">
              <a:lnSpc>
                <a:spcPts val="1900"/>
              </a:lnSpc>
            </a:pPr>
            <a:r>
              <a:rPr lang="de-DE" sz="1600" b="0" i="0" u="none" strike="noStrike" baseline="0" dirty="0">
                <a:latin typeface="+mj-lt"/>
              </a:rPr>
              <a:t>Der UWP-Fonds und das Automatische Portfoliomanagement (APM (Serie bAV)) bewerben ökologische oder soziale Merkmalen nach Artikel 8 der Offenlegungsverordnung. Unsere Fondsgesellschaft Setanta verwaltet alle Vermögenswerte nach ihren Richtlinien für verantwortungsbewusstes Investieren. Dabei berücksichtigt sie bestimmte Ausschlusskriterien. Setanta hat die Prinzipien für verantwortliches Investieren der Vereinten Nationen unterzeichnet (Principles of Responsible Investment, PRI) und ist dem ESG Ireland beigetreten. Außerdem unterstützt Setanta die Task Force on Climaterelated Financial Disclosures (TCFD). Diese Initiative des Finanzstabilitätsrats hat das Ziel, das Niveau der klimabezogenen Berichterstattung und Offenlegung zu verbessern.</a:t>
            </a:r>
            <a:endParaRPr lang="de-DE" sz="1600" dirty="0">
              <a:latin typeface="+mj-lt"/>
            </a:endParaRPr>
          </a:p>
        </p:txBody>
      </p:sp>
    </p:spTree>
    <p:extLst>
      <p:ext uri="{BB962C8B-B14F-4D97-AF65-F5344CB8AC3E}">
        <p14:creationId xmlns:p14="http://schemas.microsoft.com/office/powerpoint/2010/main" val="34789204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84E432-13CA-4277-9F22-9BFD378CC550}"/>
              </a:ext>
            </a:extLst>
          </p:cNvPr>
          <p:cNvSpPr>
            <a:spLocks noGrp="1"/>
          </p:cNvSpPr>
          <p:nvPr>
            <p:ph type="ctrTitle"/>
          </p:nvPr>
        </p:nvSpPr>
        <p:spPr>
          <a:xfrm>
            <a:off x="2362694" y="2134680"/>
            <a:ext cx="4173826" cy="3526555"/>
          </a:xfrm>
        </p:spPr>
        <p:txBody>
          <a:bodyPr/>
          <a:lstStyle/>
          <a:p>
            <a:r>
              <a:rPr lang="de-DE"/>
              <a:t>Vielen Dank </a:t>
            </a:r>
            <a:br>
              <a:rPr lang="de-DE"/>
            </a:br>
            <a:r>
              <a:rPr lang="de-DE"/>
              <a:t>für Ihre Aufmerksamkeit!</a:t>
            </a:r>
          </a:p>
        </p:txBody>
      </p:sp>
      <p:sp>
        <p:nvSpPr>
          <p:cNvPr id="3" name="Rechteck 2">
            <a:extLst>
              <a:ext uri="{FF2B5EF4-FFF2-40B4-BE49-F238E27FC236}">
                <a16:creationId xmlns:a16="http://schemas.microsoft.com/office/drawing/2014/main" id="{C656FCBA-90BB-456B-AD5C-E86D32FFEB1B}"/>
              </a:ext>
            </a:extLst>
          </p:cNvPr>
          <p:cNvSpPr/>
          <p:nvPr/>
        </p:nvSpPr>
        <p:spPr bwMode="gray">
          <a:xfrm>
            <a:off x="338842" y="0"/>
            <a:ext cx="1820652" cy="1820652"/>
          </a:xfrm>
          <a:prstGeom prst="rect">
            <a:avLst/>
          </a:prstGeom>
          <a:solidFill>
            <a:schemeClr val="tx2"/>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800" dirty="0">
              <a:solidFill>
                <a:schemeClr val="bg1"/>
              </a:solidFill>
            </a:endParaRPr>
          </a:p>
        </p:txBody>
      </p:sp>
      <p:sp>
        <p:nvSpPr>
          <p:cNvPr id="5" name="Textfeld 4">
            <a:extLst>
              <a:ext uri="{FF2B5EF4-FFF2-40B4-BE49-F238E27FC236}">
                <a16:creationId xmlns:a16="http://schemas.microsoft.com/office/drawing/2014/main" id="{DFD6B63C-7EEB-43DC-9685-7122830B60D8}"/>
              </a:ext>
            </a:extLst>
          </p:cNvPr>
          <p:cNvSpPr txBox="1"/>
          <p:nvPr/>
        </p:nvSpPr>
        <p:spPr bwMode="gray">
          <a:xfrm>
            <a:off x="2362694" y="5526964"/>
            <a:ext cx="4173826" cy="535709"/>
          </a:xfrm>
          <a:prstGeom prst="rect">
            <a:avLst/>
          </a:prstGeom>
        </p:spPr>
        <p:txBody>
          <a:bodyPr vert="horz" wrap="square" lIns="0" tIns="0" rIns="0" bIns="0" rtlCol="0" anchor="t" anchorCtr="0">
            <a:noAutofit/>
          </a:bodyPr>
          <a:lstStyle/>
          <a:p>
            <a:pPr>
              <a:lnSpc>
                <a:spcPct val="90000"/>
              </a:lnSpc>
              <a:spcAft>
                <a:spcPts val="600"/>
              </a:spcAft>
            </a:pPr>
            <a:r>
              <a:rPr lang="de-DE" sz="1200" dirty="0"/>
              <a:t>Diese Präsentation ist in Zusammenarbeit mit der Canada Life Assurance Europe </a:t>
            </a:r>
            <a:r>
              <a:rPr lang="de-DE" sz="1200" dirty="0" err="1"/>
              <a:t>plc</a:t>
            </a:r>
            <a:r>
              <a:rPr lang="de-DE" sz="1200" dirty="0"/>
              <a:t> entstanden. </a:t>
            </a:r>
            <a:r>
              <a:rPr lang="de-DE" sz="1200" dirty="0">
                <a:solidFill>
                  <a:srgbClr val="515349"/>
                </a:solidFill>
              </a:rPr>
              <a:t>Angaben in dieser Präsentation sind vielfach vereinfacht dargestellt. Sie ersetzt weder eine produktbezogene noch eine steuerliche Beratung. Maßgeblich sind die jeweiligen Versicherungsbedingungen. </a:t>
            </a:r>
          </a:p>
          <a:p>
            <a:pPr algn="l">
              <a:lnSpc>
                <a:spcPct val="90000"/>
              </a:lnSpc>
              <a:spcAft>
                <a:spcPts val="600"/>
              </a:spcAft>
            </a:pPr>
            <a:endParaRPr lang="de-DE" sz="1200" dirty="0"/>
          </a:p>
        </p:txBody>
      </p:sp>
    </p:spTree>
    <p:extLst>
      <p:ext uri="{BB962C8B-B14F-4D97-AF65-F5344CB8AC3E}">
        <p14:creationId xmlns:p14="http://schemas.microsoft.com/office/powerpoint/2010/main" val="216049266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1.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2.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3.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4.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5.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6.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7.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8.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9.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5U4ZWhEWBFOuHt.vbw2.lA"/>
</p:tagLst>
</file>

<file path=ppt/tags/tag22.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23.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24.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25.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26.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27.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5U4ZWhEWBFOuHt.vbw2.lA"/>
</p:tagLst>
</file>

<file path=ppt/tags/tag30.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31.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32.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33.xml><?xml version="1.0" encoding="utf-8"?>
<p:tagLst xmlns:a="http://schemas.openxmlformats.org/drawingml/2006/main" xmlns:r="http://schemas.openxmlformats.org/officeDocument/2006/relationships" xmlns:p="http://schemas.openxmlformats.org/presentationml/2006/main">
  <p:tag name="VCT-BEGINARROWHEAD" val="222"/>
  <p:tag name="VCT-ENDARROWHEAD" val="222"/>
  <p:tag name="VCTCREATESHAPEHANDLED" val="1"/>
</p:tagLst>
</file>

<file path=ppt/tags/tag34.xml><?xml version="1.0" encoding="utf-8"?>
<p:tagLst xmlns:a="http://schemas.openxmlformats.org/drawingml/2006/main" xmlns:r="http://schemas.openxmlformats.org/officeDocument/2006/relationships" xmlns:p="http://schemas.openxmlformats.org/presentationml/2006/main">
  <p:tag name="VCT-BEGINARROWHEAD" val="222"/>
  <p:tag name="VCT-ENDARROWHEAD" val="222"/>
  <p:tag name="VCTCREATESHAPEHANDLED" val="1"/>
</p:tagLst>
</file>

<file path=ppt/tags/tag35.xml><?xml version="1.0" encoding="utf-8"?>
<p:tagLst xmlns:a="http://schemas.openxmlformats.org/drawingml/2006/main" xmlns:r="http://schemas.openxmlformats.org/officeDocument/2006/relationships" xmlns:p="http://schemas.openxmlformats.org/presentationml/2006/main">
  <p:tag name="VCT-BEGINARROWHEAD" val="222"/>
  <p:tag name="VCT-ENDARROWHEAD" val="222"/>
  <p:tag name="VCTCREATESHAPEHANDLED" val="1"/>
</p:tagLst>
</file>

<file path=ppt/tags/tag36.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37.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38.xml><?xml version="1.0" encoding="utf-8"?>
<p:tagLst xmlns:a="http://schemas.openxmlformats.org/drawingml/2006/main" xmlns:r="http://schemas.openxmlformats.org/officeDocument/2006/relationships" xmlns:p="http://schemas.openxmlformats.org/presentationml/2006/main">
  <p:tag name="VCT-BEGINARROWHEAD" val="222"/>
  <p:tag name="VCT-ENDARROWHEAD" val="222"/>
  <p:tag name="VCTCREATESHAPEHANDLED" val="1"/>
</p:tagLst>
</file>

<file path=ppt/tags/tag39.xml><?xml version="1.0" encoding="utf-8"?>
<p:tagLst xmlns:a="http://schemas.openxmlformats.org/drawingml/2006/main" xmlns:r="http://schemas.openxmlformats.org/officeDocument/2006/relationships" xmlns:p="http://schemas.openxmlformats.org/presentationml/2006/main">
  <p:tag name="VCT-BEGINARROWHEAD" val="222"/>
  <p:tag name="VCT-ENDARROWHEAD" val="222"/>
  <p:tag name="VCTCREATESHAPEHANDLED" val="1"/>
</p:tagLst>
</file>

<file path=ppt/tags/tag40.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41.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42.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43.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44.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45.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46.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47.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48.xml><?xml version="1.0" encoding="utf-8"?>
<p:tagLst xmlns:a="http://schemas.openxmlformats.org/drawingml/2006/main" xmlns:r="http://schemas.openxmlformats.org/officeDocument/2006/relationships" xmlns:p="http://schemas.openxmlformats.org/presentationml/2006/main">
  <p:tag name="VCT-BEGINARROWHEAD" val="222"/>
  <p:tag name="VCT-ENDARROWHEAD" val="222"/>
  <p:tag name="VCTCREATESHAPEHANDLED" val="1"/>
</p:tagLst>
</file>

<file path=ppt/tags/tag49.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50.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51.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52.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53.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54.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55.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56.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57.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58.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59.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60.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63.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66.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67.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67zoDYxM3LwRfIZMlRe6Og"/>
</p:tagLst>
</file>

<file path=ppt/tags/tag70.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71.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72.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73.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76.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77.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78.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79.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80.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81.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82.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83.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84.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6T1IXzvjWBjZmP03uO7Hug"/>
</p:tagLst>
</file>

<file path=ppt/tags/tag87.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88.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89.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90.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91.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92.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93.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94.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95.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96.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97.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98.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99.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00.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01.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02.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03.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04.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6.xml><?xml version="1.0" encoding="utf-8"?>
<p:tagLst xmlns:a="http://schemas.openxmlformats.org/drawingml/2006/main" xmlns:r="http://schemas.openxmlformats.org/officeDocument/2006/relationships" xmlns:p="http://schemas.openxmlformats.org/presentationml/2006/main">
  <p:tag name="VCTCREATESHAPEHANDLED" val="0"/>
  <p:tag name="VCT-ANGLE" val="60"/>
</p:tagLst>
</file>

<file path=ppt/tags/tag107.xml><?xml version="1.0" encoding="utf-8"?>
<p:tagLst xmlns:a="http://schemas.openxmlformats.org/drawingml/2006/main" xmlns:r="http://schemas.openxmlformats.org/officeDocument/2006/relationships" xmlns:p="http://schemas.openxmlformats.org/presentationml/2006/main">
  <p:tag name="VCTCREATESHAPEHANDLED" val="0"/>
  <p:tag name="VCT-ANGLE" val="60"/>
</p:tagLst>
</file>

<file path=ppt/tags/tag108.xml><?xml version="1.0" encoding="utf-8"?>
<p:tagLst xmlns:a="http://schemas.openxmlformats.org/drawingml/2006/main" xmlns:r="http://schemas.openxmlformats.org/officeDocument/2006/relationships" xmlns:p="http://schemas.openxmlformats.org/presentationml/2006/main">
  <p:tag name="VCTCREATESHAPEHANDLED" val="0"/>
  <p:tag name="VCT-ANGLE" val="60"/>
</p:tagLst>
</file>

<file path=ppt/tags/tag109.xml><?xml version="1.0" encoding="utf-8"?>
<p:tagLst xmlns:a="http://schemas.openxmlformats.org/drawingml/2006/main" xmlns:r="http://schemas.openxmlformats.org/officeDocument/2006/relationships" xmlns:p="http://schemas.openxmlformats.org/presentationml/2006/main">
  <p:tag name="VCTCREATESHAPEHANDLED" val="0"/>
  <p:tag name="VCT-ANGLE" val="60"/>
</p:tagLst>
</file>

<file path=ppt/tags/tag110.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11.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12.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13.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14.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15.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16.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17.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18.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19.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20.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21.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22.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23.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24.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25.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26.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27.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28.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29.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30.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31.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32.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33.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34.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35.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36.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37.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38.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39.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40.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41.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42.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3quPimew8MM_mD7ycBpB1g"/>
</p:tagLst>
</file>

<file path=ppt/tags/tag145.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46.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47.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48.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49.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50.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51.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k5k9.PwBrgLUk7MNIl2RNQ"/>
</p:tagLst>
</file>

<file path=ppt/tags/tag154.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55.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56.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57.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58.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59.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60.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61.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62.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63.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64.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65.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66.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67.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68.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69.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70.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71.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72.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73.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74.xml><?xml version="1.0" encoding="utf-8"?>
<p:tagLst xmlns:a="http://schemas.openxmlformats.org/drawingml/2006/main" xmlns:r="http://schemas.openxmlformats.org/officeDocument/2006/relationships" xmlns:p="http://schemas.openxmlformats.org/presentationml/2006/main">
  <p:tag name="MIO_GUID" val="ec129277-bdc7-4403-b152-94f38c3ec2fe"/>
  <p:tag name="MIO_EKGUID" val="4450989e-63c5-4d7d-b725-d9f4328841ed"/>
  <p:tag name="MIO_UPDATE" val="True"/>
  <p:tag name="MIO_VERSION" val="05.07.2022 14:45:09"/>
  <p:tag name="MIO_DBID" val="e0ebd4f2-d375-479a-9279-f5c879961cab"/>
  <p:tag name="MIO_LASTDOWNLOADED" val="05.07.2022 14:47:09"/>
  <p:tag name="MIO_OBJECTNAME" val="Sehr starke Finanzkraft: Bonitätsrating für Canada Life Deutschland"/>
  <p:tag name="MIO_LASTEDITORNAME" val="Alina Radermacher"/>
  <p:tag name="MIO_DISABLE_DIRECT_UPDATE" val="True"/>
</p:tagLst>
</file>

<file path=ppt/tags/tag175.xml><?xml version="1.0" encoding="utf-8"?>
<p:tagLst xmlns:a="http://schemas.openxmlformats.org/drawingml/2006/main" xmlns:r="http://schemas.openxmlformats.org/officeDocument/2006/relationships" xmlns:p="http://schemas.openxmlformats.org/presentationml/2006/main">
  <p:tag name="MIO_GUID" val="8e725f8d-3187-4eb0-a509-5536677e89bd"/>
  <p:tag name="MIO_EKGUID" val="ceac21b2-540a-48cd-8acd-ccd42b85b52b"/>
  <p:tag name="MIO_UPDATE" val="True"/>
  <p:tag name="MIO_VERSION" val="24.01.2025 08:48:21"/>
  <p:tag name="MIO_OBJECTNAME" val="Fondszusammensetzung"/>
  <p:tag name="MIO_LASTEDITORNAME" val="Thomas Albus"/>
  <p:tag name="MIO_DBID" val="E0EBD4F2-D375-479A-9279-F5C879961CAB"/>
  <p:tag name="MIO_LASTDOWNLOADED" val="11.02.2025 09:03:31.962"/>
  <p:tag name="MIO_CONTENTTAG" val="lgqt9BgEnUW3NbZVKfkw3w=="/>
</p:tagLst>
</file>

<file path=ppt/tags/tag176.xml><?xml version="1.0" encoding="utf-8"?>
<p:tagLst xmlns:a="http://schemas.openxmlformats.org/drawingml/2006/main" xmlns:r="http://schemas.openxmlformats.org/officeDocument/2006/relationships" xmlns:p="http://schemas.openxmlformats.org/presentationml/2006/main">
  <p:tag name="MIO_GUID" val="2c24fd30-51d8-418b-9a9f-4a9a8d81830c"/>
  <p:tag name="MIO_EKGUID" val="12d37e5a-c4d3-4a71-a9e0-8e1612f0bd02"/>
  <p:tag name="MIO_UPDATE" val="True"/>
  <p:tag name="MIO_VERSION" val="24.01.2025 08:48:21"/>
  <p:tag name="MIO_OBJECTNAME" val="Tatsächliche Wertentwicklung p.a."/>
  <p:tag name="MIO_LASTEDITORNAME" val="Thomas Albus"/>
  <p:tag name="MIO_DBID" val="E0EBD4F2-D375-479A-9279-F5C879961CAB"/>
  <p:tag name="MIO_LASTDOWNLOADED" val="11.02.2025 09:04:08.376"/>
  <p:tag name="MIO_CONTENTTAG" val="78WnGglG+EeY3irJ5vFM7A=="/>
</p:tagLst>
</file>

<file path=ppt/theme/theme1.xml><?xml version="1.0" encoding="utf-8"?>
<a:theme xmlns:a="http://schemas.openxmlformats.org/drawingml/2006/main" name="Canada Life">
  <a:themeElements>
    <a:clrScheme name="Canada Life">
      <a:dk1>
        <a:srgbClr val="515349"/>
      </a:dk1>
      <a:lt1>
        <a:srgbClr val="FFFFFF"/>
      </a:lt1>
      <a:dk2>
        <a:srgbClr val="BA0C2F"/>
      </a:dk2>
      <a:lt2>
        <a:srgbClr val="E2E2DF"/>
      </a:lt2>
      <a:accent1>
        <a:srgbClr val="BA0C2F"/>
      </a:accent1>
      <a:accent2>
        <a:srgbClr val="838271"/>
      </a:accent2>
      <a:accent3>
        <a:srgbClr val="007E7F"/>
      </a:accent3>
      <a:accent4>
        <a:srgbClr val="4CC0AD"/>
      </a:accent4>
      <a:accent5>
        <a:srgbClr val="007CBF"/>
      </a:accent5>
      <a:accent6>
        <a:srgbClr val="00BDF2"/>
      </a:accent6>
      <a:hlink>
        <a:srgbClr val="007CBF"/>
      </a:hlink>
      <a:folHlink>
        <a:srgbClr val="515349"/>
      </a:folHlink>
    </a:clrScheme>
    <a:fontScheme name="Office Klassisch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tx2"/>
        </a:solidFill>
        <a:ln w="6350">
          <a:noFill/>
        </a:ln>
        <a:effectLst/>
      </a:spPr>
      <a:bodyPr rtlCol="0" anchor="ctr"/>
      <a:lstStyle>
        <a:defPPr algn="ctr">
          <a:defRPr sz="1800" dirty="0" smtClean="0">
            <a:solidFill>
              <a:schemeClr val="bg1"/>
            </a:solidFill>
          </a:defRPr>
        </a:defPPr>
      </a:lstStyle>
      <a:style>
        <a:lnRef idx="1">
          <a:schemeClr val="accent1"/>
        </a:lnRef>
        <a:fillRef idx="3">
          <a:schemeClr val="accent1"/>
        </a:fillRef>
        <a:effectRef idx="2">
          <a:schemeClr val="accent1"/>
        </a:effectRef>
        <a:fontRef idx="minor">
          <a:schemeClr val="lt1"/>
        </a:fontRef>
      </a:style>
    </a:spDef>
    <a:lnDef>
      <a:spPr bwMode="gray">
        <a:ln w="9525">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txDef>
      <a:spPr bwMode="gray"/>
      <a:bodyPr vert="horz" wrap="square" lIns="0" tIns="0" rIns="0" bIns="0" rtlCol="0" anchor="t" anchorCtr="0">
        <a:noAutofit/>
      </a:bodyPr>
      <a:lstStyle>
        <a:defPPr marL="216000" indent="-216000" algn="l">
          <a:lnSpc>
            <a:spcPct val="90000"/>
          </a:lnSpc>
          <a:spcAft>
            <a:spcPts val="600"/>
          </a:spcAft>
          <a:buFont typeface="Wingdings" panose="05000000000000000000" pitchFamily="2" charset="2"/>
          <a:buChar char="§"/>
          <a:defRPr sz="1800" dirty="0" err="1" smtClean="0"/>
        </a:defPPr>
      </a:lstStyle>
    </a:txDef>
  </a:objectDefaults>
  <a:extraClrSchemeLst/>
  <a:custClrLst>
    <a:custClr name="R 203">
      <a:srgbClr val="CBCBC9"/>
    </a:custClr>
    <a:custClr name="R 238">
      <a:srgbClr val="EEEEED"/>
    </a:custClr>
    <a:custClr name="R 220">
      <a:srgbClr val="DCDDDB"/>
    </a:custClr>
    <a:custClr name="R 255">
      <a:srgbClr val="FFFFFF"/>
    </a:custClr>
    <a:custClr name="R 255">
      <a:srgbClr val="FFFFFF"/>
    </a:custClr>
    <a:custClr name="R 255">
      <a:srgbClr val="FFFFFF"/>
    </a:custClr>
    <a:custClr name="R 255">
      <a:srgbClr val="FFFFFF"/>
    </a:custClr>
    <a:custClr name="R 255">
      <a:srgbClr val="FFFFFF"/>
    </a:custClr>
    <a:custClr name="R 255">
      <a:srgbClr val="FFFFFF"/>
    </a:custClr>
    <a:custClr name="R 255">
      <a:srgbClr val="FFFFFF"/>
    </a:custClr>
    <a:custClr name="R 81">
      <a:srgbClr val="515349"/>
    </a:custClr>
    <a:custClr name="R 232">
      <a:srgbClr val="E8E0DD"/>
    </a:custClr>
    <a:custClr name="R 73">
      <a:srgbClr val="497D3B"/>
    </a:custClr>
    <a:custClr name="R 255">
      <a:srgbClr val="FFFFFF"/>
    </a:custClr>
    <a:custClr name="R 255">
      <a:srgbClr val="FFFFFF"/>
    </a:custClr>
    <a:custClr name="R 255">
      <a:srgbClr val="FFFFFF"/>
    </a:custClr>
    <a:custClr name="R 255">
      <a:srgbClr val="FFFFFF"/>
    </a:custClr>
    <a:custClr name="R 255">
      <a:srgbClr val="FFFFFF"/>
    </a:custClr>
    <a:custClr name="R 255">
      <a:srgbClr val="FFFFFF"/>
    </a:custClr>
    <a:custClr name="R 255">
      <a:srgbClr val="FFFFFF"/>
    </a:custClr>
  </a:custClrLst>
  <a:extLst>
    <a:ext uri="{05A4C25C-085E-4340-85A3-A5531E510DB2}">
      <thm15:themeFamily xmlns:thm15="http://schemas.microsoft.com/office/thememl/2012/main" name="Präsentation1" id="{C2A68C68-55C5-47E1-ADFE-35E754822293}" vid="{B68DF2DF-8CFD-4B11-95A8-161E238BED31}"/>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anada Life">
    <a:dk1>
      <a:srgbClr val="515349"/>
    </a:dk1>
    <a:lt1>
      <a:srgbClr val="FFFFFF"/>
    </a:lt1>
    <a:dk2>
      <a:srgbClr val="BA0C2F"/>
    </a:dk2>
    <a:lt2>
      <a:srgbClr val="E2E2DF"/>
    </a:lt2>
    <a:accent1>
      <a:srgbClr val="BA0C2F"/>
    </a:accent1>
    <a:accent2>
      <a:srgbClr val="838271"/>
    </a:accent2>
    <a:accent3>
      <a:srgbClr val="007E7F"/>
    </a:accent3>
    <a:accent4>
      <a:srgbClr val="4CC0AD"/>
    </a:accent4>
    <a:accent5>
      <a:srgbClr val="007CBF"/>
    </a:accent5>
    <a:accent6>
      <a:srgbClr val="00BDF2"/>
    </a:accent6>
    <a:hlink>
      <a:srgbClr val="007CBF"/>
    </a:hlink>
    <a:folHlink>
      <a:srgbClr val="515349"/>
    </a:folHlink>
  </a:clrScheme>
</a:themeOverride>
</file>

<file path=ppt/theme/themeOverride2.xml><?xml version="1.0" encoding="utf-8"?>
<a:themeOverride xmlns:a="http://schemas.openxmlformats.org/drawingml/2006/main">
  <a:clrScheme name="Canada Life">
    <a:dk1>
      <a:srgbClr val="515349"/>
    </a:dk1>
    <a:lt1>
      <a:srgbClr val="FFFFFF"/>
    </a:lt1>
    <a:dk2>
      <a:srgbClr val="BA0C2F"/>
    </a:dk2>
    <a:lt2>
      <a:srgbClr val="E2E2DF"/>
    </a:lt2>
    <a:accent1>
      <a:srgbClr val="BA0C2F"/>
    </a:accent1>
    <a:accent2>
      <a:srgbClr val="838271"/>
    </a:accent2>
    <a:accent3>
      <a:srgbClr val="007E7F"/>
    </a:accent3>
    <a:accent4>
      <a:srgbClr val="4CC0AD"/>
    </a:accent4>
    <a:accent5>
      <a:srgbClr val="007CBF"/>
    </a:accent5>
    <a:accent6>
      <a:srgbClr val="00BDF2"/>
    </a:accent6>
    <a:hlink>
      <a:srgbClr val="007CBF"/>
    </a:hlink>
    <a:folHlink>
      <a:srgbClr val="515349"/>
    </a:folHlink>
  </a:clrScheme>
</a:themeOverride>
</file>

<file path=ppt/theme/themeOverride3.xml><?xml version="1.0" encoding="utf-8"?>
<a:themeOverride xmlns:a="http://schemas.openxmlformats.org/drawingml/2006/main">
  <a:clrScheme name="Canada Life">
    <a:dk1>
      <a:srgbClr val="515349"/>
    </a:dk1>
    <a:lt1>
      <a:srgbClr val="FFFFFF"/>
    </a:lt1>
    <a:dk2>
      <a:srgbClr val="BA0C2F"/>
    </a:dk2>
    <a:lt2>
      <a:srgbClr val="E2E2DF"/>
    </a:lt2>
    <a:accent1>
      <a:srgbClr val="BA0C2F"/>
    </a:accent1>
    <a:accent2>
      <a:srgbClr val="838271"/>
    </a:accent2>
    <a:accent3>
      <a:srgbClr val="007E7F"/>
    </a:accent3>
    <a:accent4>
      <a:srgbClr val="4CC0AD"/>
    </a:accent4>
    <a:accent5>
      <a:srgbClr val="007CBF"/>
    </a:accent5>
    <a:accent6>
      <a:srgbClr val="00BDF2"/>
    </a:accent6>
    <a:hlink>
      <a:srgbClr val="007CBF"/>
    </a:hlink>
    <a:folHlink>
      <a:srgbClr val="515349"/>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1B3A4B7468D1344A4CC970FB06F6A98" ma:contentTypeVersion="10" ma:contentTypeDescription="Create a new document." ma:contentTypeScope="" ma:versionID="1d3ee510d7a4815b2731dd9281c7c83a">
  <xsd:schema xmlns:xsd="http://www.w3.org/2001/XMLSchema" xmlns:xs="http://www.w3.org/2001/XMLSchema" xmlns:p="http://schemas.microsoft.com/office/2006/metadata/properties" xmlns:ns3="90d33a3b-8c06-4bac-84ab-815790da5058" xmlns:ns4="6eb6d16c-78e9-4bc2-b84d-11640d14107d" targetNamespace="http://schemas.microsoft.com/office/2006/metadata/properties" ma:root="true" ma:fieldsID="42e6f5efb8ddacf8e8ee6e7a122d2e0d" ns3:_="" ns4:_="">
    <xsd:import namespace="90d33a3b-8c06-4bac-84ab-815790da5058"/>
    <xsd:import namespace="6eb6d16c-78e9-4bc2-b84d-11640d14107d"/>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d33a3b-8c06-4bac-84ab-815790da505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eb6d16c-78e9-4bc2-b84d-11640d14107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16788BF-DF52-4C08-A162-15E8733D652E}">
  <ds:schemaRefs>
    <ds:schemaRef ds:uri="6eb6d16c-78e9-4bc2-b84d-11640d14107d"/>
    <ds:schemaRef ds:uri="90d33a3b-8c06-4bac-84ab-815790da505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05F86A20-D1ED-404D-98A1-1AB7DE564278}">
  <ds:schemaRefs>
    <ds:schemaRef ds:uri="http://schemas.microsoft.com/sharepoint/v3/contenttype/forms"/>
  </ds:schemaRefs>
</ds:datastoreItem>
</file>

<file path=customXml/itemProps3.xml><?xml version="1.0" encoding="utf-8"?>
<ds:datastoreItem xmlns:ds="http://schemas.openxmlformats.org/officeDocument/2006/customXml" ds:itemID="{64193338-AC8E-4909-9F82-98001B2ECB98}">
  <ds:schemaRefs>
    <ds:schemaRef ds:uri="6eb6d16c-78e9-4bc2-b84d-11640d14107d"/>
    <ds:schemaRef ds:uri="90d33a3b-8c06-4bac-84ab-815790da505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ad17fa1f-6e56-4698-a331-2599427e9c36}" enabled="1" method="Standard" siteId="{54a6c0e8-b873-47a7-a0e3-b1af69cb1db9}" contentBits="0" removed="0"/>
</clbl:labelList>
</file>

<file path=docProps/app.xml><?xml version="1.0" encoding="utf-8"?>
<Properties xmlns="http://schemas.openxmlformats.org/officeDocument/2006/extended-properties" xmlns:vt="http://schemas.openxmlformats.org/officeDocument/2006/docPropsVTypes">
  <Template/>
  <TotalTime>0</TotalTime>
  <Words>4097</Words>
  <Application>Microsoft Office PowerPoint</Application>
  <PresentationFormat>Breitbild</PresentationFormat>
  <Paragraphs>715</Paragraphs>
  <Slides>53</Slides>
  <Notes>23</Notes>
  <HiddenSlides>0</HiddenSlides>
  <MMClips>0</MMClips>
  <ScaleCrop>false</ScaleCrop>
  <HeadingPairs>
    <vt:vector size="8" baseType="variant">
      <vt:variant>
        <vt:lpstr>Verwendete Schriftarten</vt:lpstr>
      </vt:variant>
      <vt:variant>
        <vt:i4>5</vt:i4>
      </vt:variant>
      <vt:variant>
        <vt:lpstr>Design</vt:lpstr>
      </vt:variant>
      <vt:variant>
        <vt:i4>1</vt:i4>
      </vt:variant>
      <vt:variant>
        <vt:lpstr>Eingebettete OLE-Server</vt:lpstr>
      </vt:variant>
      <vt:variant>
        <vt:i4>2</vt:i4>
      </vt:variant>
      <vt:variant>
        <vt:lpstr>Folientitel</vt:lpstr>
      </vt:variant>
      <vt:variant>
        <vt:i4>53</vt:i4>
      </vt:variant>
    </vt:vector>
  </HeadingPairs>
  <TitlesOfParts>
    <vt:vector size="61" baseType="lpstr">
      <vt:lpstr>Arial</vt:lpstr>
      <vt:lpstr>Calibri</vt:lpstr>
      <vt:lpstr>Symbol</vt:lpstr>
      <vt:lpstr>Wingdings</vt:lpstr>
      <vt:lpstr>Wingdings,Sans-Serif</vt:lpstr>
      <vt:lpstr>Canada Life</vt:lpstr>
      <vt:lpstr>think-cell Slide</vt:lpstr>
      <vt:lpstr>think-cell Folie</vt:lpstr>
      <vt:lpstr>Handlungsbedarf und Handlungsoptionen für Unternehmer</vt:lpstr>
      <vt:lpstr>Übersicht</vt:lpstr>
      <vt:lpstr>PowerPoint-Präsentation</vt:lpstr>
      <vt:lpstr>Aktuelle Zahlen: Rentenhöhe</vt:lpstr>
      <vt:lpstr>Aktuelle Werte: Verhältnis Erwerbsfähige zu Rentnern</vt:lpstr>
      <vt:lpstr>Aktuelle Werte: Renteneintritt und Lebenserwartung mit 65 Jahren</vt:lpstr>
      <vt:lpstr>Beitragssatz und Sicherungsniveau</vt:lpstr>
      <vt:lpstr>Das 3-Schichten-Modell der Altersvorsorge</vt:lpstr>
      <vt:lpstr>PowerPoint-Präsentation</vt:lpstr>
      <vt:lpstr>Funktionsweise der Direktversicherung</vt:lpstr>
      <vt:lpstr>Fakten zur Direktversicherung</vt:lpstr>
      <vt:lpstr>Fakten zur Direktversicherung</vt:lpstr>
      <vt:lpstr>PowerPoint-Präsentation</vt:lpstr>
      <vt:lpstr>Sponsoren der betrieblichen Altersversorgung</vt:lpstr>
      <vt:lpstr>Musterberechnung</vt:lpstr>
      <vt:lpstr>Musterberechnung mit vermögenswirksamen Leistungen (VL)</vt:lpstr>
      <vt:lpstr>PowerPoint-Präsentation</vt:lpstr>
      <vt:lpstr>Welche Kriterien beeinflussen den Bewerber bei seiner Unternehmensauswahl?</vt:lpstr>
      <vt:lpstr>PowerPoint-Präsentation</vt:lpstr>
      <vt:lpstr>Nutzen Sie Sozialleistungen zur Steigerung Ihrer Attraktivität als Arbeitgeber</vt:lpstr>
      <vt:lpstr>Digitalisierung auf dem Arbeitsmarkt – Sichtbarkeit erhöhen </vt:lpstr>
      <vt:lpstr>Suche bei Indeed: „Softwareentwickler“ </vt:lpstr>
      <vt:lpstr>Indeed: „Softwareentwickler“ + „betriebliche Altersvorsorge/-versorgung/Betriebsrente“ </vt:lpstr>
      <vt:lpstr>Beispielkommunikation einer Arbeitgeberleistung</vt:lpstr>
      <vt:lpstr>Unsere Handlungsempfehlung an Sie</vt:lpstr>
      <vt:lpstr>PowerPoint-Präsentation</vt:lpstr>
      <vt:lpstr>Schritte der bAV-Betreuung</vt:lpstr>
      <vt:lpstr>Fragestellungen aus der Arbeitgeber-Sicht</vt:lpstr>
      <vt:lpstr>Wünsche von Arbeitnehmern – im Allgemeinen</vt:lpstr>
      <vt:lpstr>Wünsche von Arbeitnehmern – junge Leute (1/3)</vt:lpstr>
      <vt:lpstr>Wünsche von Arbeitnehmern – junge Leute (2/3)</vt:lpstr>
      <vt:lpstr>Wünsche von Arbeitnehmern – junge Leute (3/3)</vt:lpstr>
      <vt:lpstr>Ablaufplan Bestandsanalyse</vt:lpstr>
      <vt:lpstr>Ablaufplan Neugestaltung</vt:lpstr>
      <vt:lpstr>PowerPoint-Präsentation</vt:lpstr>
      <vt:lpstr>PowerPoint-Präsentation</vt:lpstr>
      <vt:lpstr>Versorgungsordnung = Regelwerk der bAV</vt:lpstr>
      <vt:lpstr>Information und Beratungstage für Mitarbeiter</vt:lpstr>
      <vt:lpstr>Information und Beratungstage für Mitarbeiter</vt:lpstr>
      <vt:lpstr>Durchführung der Arbeitnehmer-Gespräche</vt:lpstr>
      <vt:lpstr>Bestandsprozesse</vt:lpstr>
      <vt:lpstr>PowerPoint-Präsentation</vt:lpstr>
      <vt:lpstr>Historie</vt:lpstr>
      <vt:lpstr>Canada Life in Zahlen – Deutschland &amp; Gruppe</vt:lpstr>
      <vt:lpstr>Das sagen die internationalen Rating-Agenturen</vt:lpstr>
      <vt:lpstr>Sehr starke Finanzkraft: Bonitätsrating für Canada Life Deutschland</vt:lpstr>
      <vt:lpstr>Vorteile in der Zusammenarbeit</vt:lpstr>
      <vt:lpstr>PowerPoint-Präsentation</vt:lpstr>
      <vt:lpstr>Vorteile GENERATION business </vt:lpstr>
      <vt:lpstr>Fondszusammensetzung</vt:lpstr>
      <vt:lpstr>Tatsächliche Wertentwicklung p.a.</vt:lpstr>
      <vt:lpstr>Nachhaltigkeit in der Anlagestrategie</vt:lpstr>
      <vt:lpstr>Vielen Dank  für Ihre Aufmerksamkeit!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Umsetzung und Betreuung der betrieblichen Altersversorgung (bAV) bei:</dc:title>
  <dc:creator>Sterk, Ramon</dc:creator>
  <cp:lastModifiedBy>Lenzen, Sabrina</cp:lastModifiedBy>
  <cp:revision>100</cp:revision>
  <dcterms:created xsi:type="dcterms:W3CDTF">2020-06-29T13:05:17Z</dcterms:created>
  <dcterms:modified xsi:type="dcterms:W3CDTF">2025-02-12T09:40:21Z</dcterms:modified>
  <cp:category>Arbeitgeber;bAV Prozess</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0x01010011B3A4B7468D1344A4CC970FB06F6A98</vt:lpwstr>
  </property>
</Properties>
</file>